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665" r:id="rId5"/>
    <p:sldId id="687" r:id="rId6"/>
    <p:sldId id="666" r:id="rId7"/>
    <p:sldId id="667" r:id="rId8"/>
    <p:sldId id="688" r:id="rId9"/>
    <p:sldId id="670" r:id="rId10"/>
    <p:sldId id="681" r:id="rId11"/>
    <p:sldId id="682" r:id="rId12"/>
    <p:sldId id="369" r:id="rId13"/>
    <p:sldId id="612" r:id="rId14"/>
    <p:sldId id="673" r:id="rId15"/>
    <p:sldId id="618" r:id="rId16"/>
    <p:sldId id="631" r:id="rId17"/>
    <p:sldId id="685" r:id="rId18"/>
    <p:sldId id="686" r:id="rId19"/>
    <p:sldId id="630" r:id="rId20"/>
    <p:sldId id="377" r:id="rId21"/>
    <p:sldId id="683" r:id="rId22"/>
    <p:sldId id="641" r:id="rId23"/>
    <p:sldId id="620" r:id="rId24"/>
    <p:sldId id="591" r:id="rId25"/>
    <p:sldId id="621" r:id="rId26"/>
    <p:sldId id="632" r:id="rId27"/>
    <p:sldId id="623" r:id="rId28"/>
    <p:sldId id="636" r:id="rId29"/>
    <p:sldId id="637" r:id="rId30"/>
    <p:sldId id="638" r:id="rId31"/>
    <p:sldId id="639" r:id="rId32"/>
    <p:sldId id="675" r:id="rId33"/>
    <p:sldId id="676" r:id="rId34"/>
    <p:sldId id="642" r:id="rId35"/>
    <p:sldId id="674" r:id="rId36"/>
    <p:sldId id="615" r:id="rId37"/>
    <p:sldId id="634" r:id="rId38"/>
    <p:sldId id="635" r:id="rId39"/>
    <p:sldId id="629" r:id="rId40"/>
    <p:sldId id="291" r:id="rId41"/>
    <p:sldId id="689" r:id="rId42"/>
    <p:sldId id="668" r:id="rId43"/>
    <p:sldId id="690" r:id="rId44"/>
    <p:sldId id="691" r:id="rId45"/>
    <p:sldId id="309" r:id="rId46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 per defecte" id="{CED96D48-07D0-41B6-9BCF-E6B25F238830}">
          <p14:sldIdLst>
            <p14:sldId id="665"/>
            <p14:sldId id="687"/>
            <p14:sldId id="666"/>
            <p14:sldId id="667"/>
            <p14:sldId id="688"/>
            <p14:sldId id="670"/>
          </p14:sldIdLst>
        </p14:section>
        <p14:section name="Secció sense títol" id="{A65E3A2C-CD92-4C4C-9181-E0383B74FEE3}">
          <p14:sldIdLst>
            <p14:sldId id="681"/>
            <p14:sldId id="682"/>
            <p14:sldId id="369"/>
            <p14:sldId id="612"/>
            <p14:sldId id="673"/>
            <p14:sldId id="618"/>
            <p14:sldId id="631"/>
            <p14:sldId id="685"/>
            <p14:sldId id="686"/>
            <p14:sldId id="630"/>
            <p14:sldId id="377"/>
            <p14:sldId id="683"/>
            <p14:sldId id="641"/>
            <p14:sldId id="620"/>
            <p14:sldId id="591"/>
            <p14:sldId id="621"/>
            <p14:sldId id="632"/>
            <p14:sldId id="623"/>
            <p14:sldId id="636"/>
            <p14:sldId id="637"/>
            <p14:sldId id="638"/>
            <p14:sldId id="639"/>
            <p14:sldId id="675"/>
            <p14:sldId id="676"/>
            <p14:sldId id="642"/>
            <p14:sldId id="674"/>
            <p14:sldId id="615"/>
            <p14:sldId id="634"/>
            <p14:sldId id="635"/>
            <p14:sldId id="629"/>
            <p14:sldId id="291"/>
            <p14:sldId id="689"/>
            <p14:sldId id="668"/>
            <p14:sldId id="690"/>
            <p14:sldId id="691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orient="horz" pos="3884" userDrawn="1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58" userDrawn="1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57" userDrawn="1">
          <p15:clr>
            <a:srgbClr val="A4A3A4"/>
          </p15:clr>
        </p15:guide>
        <p15:guide id="14" pos="5760" userDrawn="1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2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99CEB0"/>
    <a:srgbClr val="008000"/>
    <a:srgbClr val="2EA515"/>
    <a:srgbClr val="58BB2A"/>
    <a:srgbClr val="EE00A5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D3F1D0-72D8-490A-993C-B36A965CCE4B}" v="2" dt="2025-03-26T11:25:18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83" autoAdjust="0"/>
    <p:restoredTop sz="91463" autoAdjust="0"/>
  </p:normalViewPr>
  <p:slideViewPr>
    <p:cSldViewPr snapToGrid="0" showGuides="1">
      <p:cViewPr varScale="1">
        <p:scale>
          <a:sx n="101" d="100"/>
          <a:sy n="101" d="100"/>
        </p:scale>
        <p:origin x="2250" y="108"/>
      </p:cViewPr>
      <p:guideLst>
        <p:guide orient="horz" pos="4088"/>
        <p:guide orient="horz" pos="3884"/>
        <p:guide orient="horz" pos="2941"/>
        <p:guide orient="horz" pos="2159"/>
        <p:guide orient="horz" pos="3782"/>
        <p:guide orient="horz" pos="1841"/>
        <p:guide orient="horz" pos="3158"/>
        <p:guide orient="horz" pos="3692"/>
        <p:guide orient="horz" pos="3690"/>
        <p:guide orient="horz" pos="1430"/>
        <p:guide pos="4703"/>
        <p:guide pos="4031"/>
        <p:guide pos="2857"/>
        <p:guide pos="5760"/>
        <p:guide orient="horz" pos="1743"/>
        <p:guide orient="horz" pos="12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C1287003-FFDD-46D4-9D03-AA06E808CF6E}"/>
    <pc:docChg chg="delSld modSld modSection">
      <pc:chgData name="Rosa María Cabrera Corchos" userId="f1659fda-de31-4a64-8d16-4a5c28fbfcfc" providerId="ADAL" clId="{C1287003-FFDD-46D4-9D03-AA06E808CF6E}" dt="2025-02-24T15:58:59.381" v="4" actId="403"/>
      <pc:docMkLst>
        <pc:docMk/>
      </pc:docMkLst>
      <pc:sldChg chg="modSp">
        <pc:chgData name="Rosa María Cabrera Corchos" userId="f1659fda-de31-4a64-8d16-4a5c28fbfcfc" providerId="ADAL" clId="{C1287003-FFDD-46D4-9D03-AA06E808CF6E}" dt="2025-02-24T15:58:59.381" v="4" actId="403"/>
        <pc:sldMkLst>
          <pc:docMk/>
          <pc:sldMk cId="3435900237" sldId="665"/>
        </pc:sldMkLst>
        <pc:spChg chg="mod">
          <ac:chgData name="Rosa María Cabrera Corchos" userId="f1659fda-de31-4a64-8d16-4a5c28fbfcfc" providerId="ADAL" clId="{C1287003-FFDD-46D4-9D03-AA06E808CF6E}" dt="2025-02-24T15:58:59.381" v="4" actId="403"/>
          <ac:spMkLst>
            <pc:docMk/>
            <pc:sldMk cId="3435900237" sldId="665"/>
            <ac:spMk id="3" creationId="{612B76C6-00BA-CA7A-4CFB-C9D0FEB2895D}"/>
          </ac:spMkLst>
        </pc:spChg>
      </pc:sldChg>
      <pc:sldChg chg="del">
        <pc:chgData name="Rosa María Cabrera Corchos" userId="f1659fda-de31-4a64-8d16-4a5c28fbfcfc" providerId="ADAL" clId="{C1287003-FFDD-46D4-9D03-AA06E808CF6E}" dt="2025-02-24T15:56:04.537" v="0" actId="2696"/>
        <pc:sldMkLst>
          <pc:docMk/>
          <pc:sldMk cId="3615233899" sldId="680"/>
        </pc:sldMkLst>
      </pc:sldChg>
      <pc:sldChg chg="modSp mod">
        <pc:chgData name="Rosa María Cabrera Corchos" userId="f1659fda-de31-4a64-8d16-4a5c28fbfcfc" providerId="ADAL" clId="{C1287003-FFDD-46D4-9D03-AA06E808CF6E}" dt="2025-02-24T15:57:50.211" v="3" actId="20577"/>
        <pc:sldMkLst>
          <pc:docMk/>
          <pc:sldMk cId="1012284535" sldId="689"/>
        </pc:sldMkLst>
        <pc:spChg chg="mod">
          <ac:chgData name="Rosa María Cabrera Corchos" userId="f1659fda-de31-4a64-8d16-4a5c28fbfcfc" providerId="ADAL" clId="{C1287003-FFDD-46D4-9D03-AA06E808CF6E}" dt="2025-02-24T15:57:50.211" v="3" actId="20577"/>
          <ac:spMkLst>
            <pc:docMk/>
            <pc:sldMk cId="1012284535" sldId="689"/>
            <ac:spMk id="36" creationId="{00000000-0000-0000-0000-000000000000}"/>
          </ac:spMkLst>
        </pc:spChg>
      </pc:sldChg>
    </pc:docChg>
  </pc:docChgLst>
  <pc:docChgLst>
    <pc:chgData name="Abril Sitjas i Fuentes" userId="b66e3df8-7e84-4501-ad52-709c67e0b8e5" providerId="ADAL" clId="{ECD3F1D0-72D8-490A-993C-B36A965CCE4B}"/>
    <pc:docChg chg="custSel delSld modSld modSection">
      <pc:chgData name="Abril Sitjas i Fuentes" userId="b66e3df8-7e84-4501-ad52-709c67e0b8e5" providerId="ADAL" clId="{ECD3F1D0-72D8-490A-993C-B36A965CCE4B}" dt="2025-03-26T11:25:21.861" v="6" actId="2696"/>
      <pc:docMkLst>
        <pc:docMk/>
      </pc:docMkLst>
      <pc:sldChg chg="delSp del mod delAnim">
        <pc:chgData name="Abril Sitjas i Fuentes" userId="b66e3df8-7e84-4501-ad52-709c67e0b8e5" providerId="ADAL" clId="{ECD3F1D0-72D8-490A-993C-B36A965CCE4B}" dt="2025-03-26T11:25:21.861" v="6" actId="2696"/>
        <pc:sldMkLst>
          <pc:docMk/>
          <pc:sldMk cId="1074027259" sldId="334"/>
        </pc:sldMkLst>
        <pc:spChg chg="del">
          <ac:chgData name="Abril Sitjas i Fuentes" userId="b66e3df8-7e84-4501-ad52-709c67e0b8e5" providerId="ADAL" clId="{ECD3F1D0-72D8-490A-993C-B36A965CCE4B}" dt="2025-03-26T11:25:13.424" v="2" actId="21"/>
          <ac:spMkLst>
            <pc:docMk/>
            <pc:sldMk cId="1074027259" sldId="334"/>
            <ac:spMk id="4" creationId="{D7AEF33E-263F-6299-DCC7-652842041B15}"/>
          </ac:spMkLst>
        </pc:spChg>
        <pc:picChg chg="del">
          <ac:chgData name="Abril Sitjas i Fuentes" userId="b66e3df8-7e84-4501-ad52-709c67e0b8e5" providerId="ADAL" clId="{ECD3F1D0-72D8-490A-993C-B36A965CCE4B}" dt="2025-03-26T11:25:17.469" v="4" actId="21"/>
          <ac:picMkLst>
            <pc:docMk/>
            <pc:sldMk cId="1074027259" sldId="334"/>
            <ac:picMk id="5" creationId="{655ED072-C388-9B4C-7065-8549AA4BF881}"/>
          </ac:picMkLst>
        </pc:picChg>
      </pc:sldChg>
      <pc:sldChg chg="addSp modSp mod modAnim">
        <pc:chgData name="Abril Sitjas i Fuentes" userId="b66e3df8-7e84-4501-ad52-709c67e0b8e5" providerId="ADAL" clId="{ECD3F1D0-72D8-490A-993C-B36A965CCE4B}" dt="2025-03-26T11:25:18.967" v="5"/>
        <pc:sldMkLst>
          <pc:docMk/>
          <pc:sldMk cId="4226424508" sldId="377"/>
        </pc:sldMkLst>
        <pc:spChg chg="add mod">
          <ac:chgData name="Abril Sitjas i Fuentes" userId="b66e3df8-7e84-4501-ad52-709c67e0b8e5" providerId="ADAL" clId="{ECD3F1D0-72D8-490A-993C-B36A965CCE4B}" dt="2025-03-26T11:25:14.813" v="3"/>
          <ac:spMkLst>
            <pc:docMk/>
            <pc:sldMk cId="4226424508" sldId="377"/>
            <ac:spMk id="4" creationId="{D7AEF33E-263F-6299-DCC7-652842041B15}"/>
          </ac:spMkLst>
        </pc:spChg>
        <pc:spChg chg="mod">
          <ac:chgData name="Abril Sitjas i Fuentes" userId="b66e3df8-7e84-4501-ad52-709c67e0b8e5" providerId="ADAL" clId="{ECD3F1D0-72D8-490A-993C-B36A965CCE4B}" dt="2025-03-26T11:25:09.941" v="1" actId="1076"/>
          <ac:spMkLst>
            <pc:docMk/>
            <pc:sldMk cId="4226424508" sldId="377"/>
            <ac:spMk id="11" creationId="{6952AE1A-6CA3-408C-B4C0-951351915065}"/>
          </ac:spMkLst>
        </pc:spChg>
        <pc:picChg chg="add mod">
          <ac:chgData name="Abril Sitjas i Fuentes" userId="b66e3df8-7e84-4501-ad52-709c67e0b8e5" providerId="ADAL" clId="{ECD3F1D0-72D8-490A-993C-B36A965CCE4B}" dt="2025-03-26T11:25:18.967" v="5"/>
          <ac:picMkLst>
            <pc:docMk/>
            <pc:sldMk cId="4226424508" sldId="377"/>
            <ac:picMk id="5" creationId="{655ED072-C388-9B4C-7065-8549AA4BF881}"/>
          </ac:picMkLst>
        </pc:picChg>
        <pc:picChg chg="mod">
          <ac:chgData name="Abril Sitjas i Fuentes" userId="b66e3df8-7e84-4501-ad52-709c67e0b8e5" providerId="ADAL" clId="{ECD3F1D0-72D8-490A-993C-B36A965CCE4B}" dt="2025-03-26T11:25:06.216" v="0" actId="1076"/>
          <ac:picMkLst>
            <pc:docMk/>
            <pc:sldMk cId="4226424508" sldId="377"/>
            <ac:picMk id="12" creationId="{C0436E84-0E7B-4F9B-9B83-7BBF5FED6DE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857C064-E10F-7BCC-B4ED-CB7A5DDD3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8A176D2-4806-156F-FB7D-4872036103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413EA-7B49-C843-88C6-148853E780C0}" type="datetimeFigureOut">
              <a:rPr lang="es-ES_tradnl" smtClean="0"/>
              <a:t>26/03/2025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B802D5-E848-66ED-EB80-D7A184A045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CBAAE-810D-B71F-48B6-0BC4640225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28A03-281B-EE4B-9E62-FE1A6C1BC3F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9394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24904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6926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0113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29427-3110-8FFE-A9B9-7799F3443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4F1000C-B694-5E99-EF2A-F46EDD0ED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11C6CCC-107C-13D7-10F8-754004BC7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7DB6E4-43AB-7D02-C3B4-FE7FD1687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85122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9147F-FBA9-F163-229A-776969633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DF17D9-F023-D70F-83EE-800A3134D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93D4D19-7072-D990-1AD4-41D8DAD13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E4173D-C10A-F2F0-0A33-D74CC182F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15652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35401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BA412-F668-ED3E-7DBC-FF05AB45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7DF7D97-C488-F24F-4019-979840FE4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BFC38B8-CA31-FE53-85D8-3F0B9F3F5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D188D3-F5BF-C0EE-4895-BE7A0067D9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90448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08627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24864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92364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4146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ca-ES" sz="12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d’actualització: 19/11/2024</a:t>
            </a:r>
          </a:p>
          <a:p>
            <a:pPr rtl="0" fontAlgn="ctr"/>
            <a:endParaRPr lang="ca-ES" sz="1200" b="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ca-ES" sz="12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UAB està molt ben situada als rànquins internacionals, té prestigi a la Unió Europea i es reconeix a nivell global. Aquí teniu una selecció dels rànquings més importants.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/ QS / ARWU: són els 3 rànquings de referència internacional.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Metric: rànquing de gestió ambiental i sostenibilitat.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CYD: rànquing de l’Estat Espanyol.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0" kern="1200" noProof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Scimago</a:t>
            </a:r>
            <a:r>
              <a:rPr lang="ca-ES" sz="12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rànquing de recerca.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>
                <a:latin typeface="+mn-lt"/>
              </a:rPr>
              <a:t>Cliqueu als logotips per a més informació.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b="1" noProof="0">
              <a:latin typeface="+mn-lt"/>
            </a:endParaRP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>
                <a:latin typeface="+mn-lt"/>
              </a:rPr>
              <a:t>Responsabilitat Social Universitària: </a:t>
            </a:r>
            <a:r>
              <a:rPr lang="ca-ES" b="0" noProof="0">
                <a:latin typeface="+mn-lt"/>
              </a:rPr>
              <a:t>d</a:t>
            </a:r>
            <a:r>
              <a:rPr lang="ca-ES" noProof="0">
                <a:latin typeface="+mn-lt"/>
              </a:rPr>
              <a:t>es de 2010, la UAB desenvolupa el seu projecte de Responsabilitat Social a través de diferents eixos estratègics que promouen la transformació social mitjançant la generació i la transferència de coneixement.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>
                <a:latin typeface="+mn-lt"/>
              </a:rPr>
              <a:t>Fundació Autònoma Solidària: </a:t>
            </a:r>
            <a:r>
              <a:rPr lang="ca-ES" noProof="0">
                <a:latin typeface="+mn-lt"/>
              </a:rPr>
              <a:t>entitat social universitària amb la missió de facilitar eines per contribuir a fer que la comunitat universitària formi part d'una ciutadania activa, crítica i agent de transformació social.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>
                <a:latin typeface="+mn-lt"/>
              </a:rPr>
              <a:t>Campus Saludable i Sostenible: </a:t>
            </a:r>
            <a:r>
              <a:rPr lang="ca-ES" noProof="0">
                <a:latin typeface="+mn-lt"/>
              </a:rPr>
              <a:t>projecte de </a:t>
            </a:r>
            <a:r>
              <a:rPr lang="ca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 actuacions per a millorar la salut de la comunitat universitària promovent entorns i hàbits per a un estil de vida saludable, i assolir una Universitat més sostenible i respectuosa amb el medi ambient.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Igualtat i Diversitat: </a:t>
            </a:r>
            <a:r>
              <a:rPr lang="ca-ES" b="0" i="0">
                <a:solidFill>
                  <a:srgbClr val="111111"/>
                </a:solidFill>
                <a:effectLst/>
                <a:latin typeface="+mn-lt"/>
              </a:rPr>
              <a:t>s’erigeix com a pilar essencial per a la implementació de polítiques inclusives i de no-discriminació a tots els àmbits universitaris. Amb un enfocament rigorós en el compliment de la normativa vigent, el servei proporciona orientació experta i recursos necessaris per construir una universitat feminista, diversa i inclusiva.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Comunitat i Cultura: </a:t>
            </a: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unitat de Dinamització Comunitària té per objectiu fomentar la participació més enllà de les aules, afavorint el creixement i consolidació del teixit associatiu, així com donant suport a la representació estudiantil. A més a més, es desenvolupa una programació estable per tal dinamitzar la comunitat a través d’activitats que treballen per la internacionalització i la creació de xarxes.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945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 dirty="0"/>
              <a:t>Cliqueu al nom del programa per a més informació.</a:t>
            </a:r>
            <a:br>
              <a:rPr lang="ca-ES" sz="1200" b="1" i="0" dirty="0"/>
            </a:b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DRAC: </a:t>
            </a:r>
            <a:r>
              <a:rPr lang="ca-ES" sz="1200" b="0" i="0" dirty="0"/>
              <a:t>impulsa la </a:t>
            </a:r>
            <a:r>
              <a:rPr lang="ca-ES" sz="1200" i="0" dirty="0"/>
              <a:t>mobilitat de tota la comunitat universitària de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 dirty="0"/>
              <a:t>, mitjançant l’atorgament d’ajuts per a docència, recerca i activitats culturals.</a:t>
            </a:r>
            <a:endParaRPr lang="ca-ES" sz="1200" b="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SICUE: </a:t>
            </a:r>
            <a:r>
              <a:rPr lang="ca-ES" sz="1200" i="0" dirty="0"/>
              <a:t>ofereix als estudiants de grau la possibilitat de realitzar estades d'intercanvi a altres universitats espanyoles.</a:t>
            </a: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Erasmus+: </a:t>
            </a:r>
            <a:r>
              <a:rPr lang="ca-ES" sz="1200" i="0" dirty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UAB Exchange </a:t>
            </a:r>
            <a:r>
              <a:rPr lang="ca-ES" sz="1200" b="1" i="0" dirty="0" err="1"/>
              <a:t>Programme</a:t>
            </a:r>
            <a:r>
              <a:rPr lang="ca-ES" sz="1200" b="1" i="0" dirty="0"/>
              <a:t>: </a:t>
            </a:r>
            <a:r>
              <a:rPr lang="ca-ES" sz="1200" i="0" dirty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 dirty="0"/>
              <a:t>Japó, Estats Units, Austràlia, Xile, Argentina, Sudàfrica i Canadà.</a:t>
            </a:r>
            <a:endParaRPr lang="ca-ES" sz="1200" b="1" i="0" dirty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 dirty="0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Cliqueu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nom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a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informació.</a:t>
            </a:r>
            <a:b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formen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Pla d’Estudis,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s’avaluen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reconeixen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crèdits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Gestionades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la Facultat o Escola.</a:t>
            </a:r>
            <a:b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ajut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l’estudi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voluntàries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no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s’integren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Pla d’Estudis.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Gestionades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Servei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d’Ocupabilitat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l’estudi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d’orientació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professional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durant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s’ofereixen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formatives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També,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sessions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d’orientació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sessions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gratuïtes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241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hyperlink" Target="mailto:Anna.andaluz@uab.cat" TargetMode="External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3.wdp"/><Relationship Id="rId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2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7.emf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4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cv.uab.cat/ca/" TargetMode="External"/><Relationship Id="rId11" Type="http://schemas.openxmlformats.org/officeDocument/2006/relationships/image" Target="../media/image113.png"/><Relationship Id="rId5" Type="http://schemas.microsoft.com/office/2007/relationships/hdphoto" Target="../media/hdphoto3.wdp"/><Relationship Id="rId15" Type="http://schemas.openxmlformats.org/officeDocument/2006/relationships/image" Target="../media/image103.png"/><Relationship Id="rId10" Type="http://schemas.openxmlformats.org/officeDocument/2006/relationships/image" Target="../media/image112.png"/><Relationship Id="rId4" Type="http://schemas.openxmlformats.org/officeDocument/2006/relationships/image" Target="../media/image102.png"/><Relationship Id="rId9" Type="http://schemas.openxmlformats.org/officeDocument/2006/relationships/image" Target="../media/image111.emf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102.png"/><Relationship Id="rId7" Type="http://schemas.openxmlformats.org/officeDocument/2006/relationships/image" Target="../media/image119.emf"/><Relationship Id="rId12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emf"/><Relationship Id="rId11" Type="http://schemas.openxmlformats.org/officeDocument/2006/relationships/image" Target="../media/image105.png"/><Relationship Id="rId5" Type="http://schemas.openxmlformats.org/officeDocument/2006/relationships/image" Target="../media/image117.emf"/><Relationship Id="rId10" Type="http://schemas.openxmlformats.org/officeDocument/2006/relationships/image" Target="../media/image112.png"/><Relationship Id="rId4" Type="http://schemas.microsoft.com/office/2007/relationships/hdphoto" Target="../media/hdphoto3.wdp"/><Relationship Id="rId9" Type="http://schemas.openxmlformats.org/officeDocument/2006/relationships/image" Target="../media/image121.emf"/><Relationship Id="rId1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26.png"/><Relationship Id="rId3" Type="http://schemas.openxmlformats.org/officeDocument/2006/relationships/image" Target="../media/image102.png"/><Relationship Id="rId7" Type="http://schemas.openxmlformats.org/officeDocument/2006/relationships/hyperlink" Target="https://www.uab.cat/web/universitat-autonoma-de-barcelona-1345467950436.html" TargetMode="External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24.png"/><Relationship Id="rId5" Type="http://schemas.openxmlformats.org/officeDocument/2006/relationships/image" Target="../media/image105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4" Type="http://schemas.microsoft.com/office/2007/relationships/hdphoto" Target="../media/hdphoto3.wdp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eaeve.org/" TargetMode="External"/><Relationship Id="rId7" Type="http://schemas.openxmlformats.org/officeDocument/2006/relationships/hyperlink" Target="https://www.uab.cat/veterinaria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129.jpeg"/><Relationship Id="rId9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5.png"/><Relationship Id="rId7" Type="http://schemas.openxmlformats.org/officeDocument/2006/relationships/hyperlink" Target="https://www.uab.cat/web/estudiar/llistat-de-graus/acces-1216708253769.html?param1=1263367158989" TargetMode="External"/><Relationship Id="rId12" Type="http://schemas.openxmlformats.org/officeDocument/2006/relationships/hyperlink" Target="https://universitats.gencat.cat/es/preinscripcions/sobre-preinscripcio/ponderacion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4.wdp"/><Relationship Id="rId9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universitat.gencat.cat/accesuniversitat/login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ab.cat/web/estudis/grau/acces-als-estudis/estudiants-de-batxillerat-1345662109396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acces/x-1216708253769.html?param1=1263367158989" TargetMode="External"/><Relationship Id="rId5" Type="http://schemas.microsoft.com/office/2007/relationships/hdphoto" Target="../media/hdphoto3.wdp"/><Relationship Id="rId10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5.png"/><Relationship Id="rId7" Type="http://schemas.openxmlformats.org/officeDocument/2006/relationships/hyperlink" Target="https://www.uab.cat/web/estudiar/graus/graus/horaris-dels-graus-i-guies-docents-1345711138869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4.wdp"/><Relationship Id="rId9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5.png"/><Relationship Id="rId7" Type="http://schemas.openxmlformats.org/officeDocument/2006/relationships/hyperlink" Target="https://www.uab.cat/web/estudiar/llistat-de-graus/pla-d-estudis/pla-d-estudis-i-horaris/x-1345467811493.html?param1=126336715898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4.wdp"/><Relationship Id="rId9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4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5.svg"/><Relationship Id="rId5" Type="http://schemas.openxmlformats.org/officeDocument/2006/relationships/image" Target="../media/image135.png"/><Relationship Id="rId10" Type="http://schemas.openxmlformats.org/officeDocument/2006/relationships/image" Target="../media/image4.png"/><Relationship Id="rId4" Type="http://schemas.openxmlformats.org/officeDocument/2006/relationships/image" Target="../media/image121.emf"/><Relationship Id="rId9" Type="http://schemas.openxmlformats.org/officeDocument/2006/relationships/hyperlink" Target="https://www.uab.cat/web/estudiar/llistat-de-graus/informacio-general/veterinaria-1216708251447.html?param1=1263367158989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x-1345467811508.html?param1=1263367158989" TargetMode="External"/><Relationship Id="rId11" Type="http://schemas.openxmlformats.org/officeDocument/2006/relationships/image" Target="../media/image103.png"/><Relationship Id="rId5" Type="http://schemas.microsoft.com/office/2007/relationships/hdphoto" Target="../media/hdphoto3.wdp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102.png"/><Relationship Id="rId9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x-1345467811508.html?param1=1263367158989" TargetMode="External"/><Relationship Id="rId5" Type="http://schemas.microsoft.com/office/2007/relationships/hdphoto" Target="../media/hdphoto3.wdp"/><Relationship Id="rId10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x-1345467811508.html?param1=1263367158989" TargetMode="External"/><Relationship Id="rId5" Type="http://schemas.microsoft.com/office/2007/relationships/hdphoto" Target="../media/hdphoto3.wdp"/><Relationship Id="rId10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x-1345467811508.html?param1=1263367158989" TargetMode="External"/><Relationship Id="rId5" Type="http://schemas.microsoft.com/office/2007/relationships/hdphoto" Target="../media/hdphoto3.wdp"/><Relationship Id="rId10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x-1345467811508.html?param1=1263367158989" TargetMode="External"/><Relationship Id="rId5" Type="http://schemas.microsoft.com/office/2007/relationships/hdphoto" Target="../media/hdphoto3.wdp"/><Relationship Id="rId10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x-1345467811508.html?param1=1263367158989" TargetMode="External"/><Relationship Id="rId11" Type="http://schemas.openxmlformats.org/officeDocument/2006/relationships/image" Target="../media/image103.png"/><Relationship Id="rId5" Type="http://schemas.microsoft.com/office/2007/relationships/hdphoto" Target="../media/hdphoto3.wdp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102.png"/><Relationship Id="rId9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x-1345467811508.html?param1=1263367158989" TargetMode="External"/><Relationship Id="rId11" Type="http://schemas.openxmlformats.org/officeDocument/2006/relationships/image" Target="../media/image103.png"/><Relationship Id="rId5" Type="http://schemas.microsoft.com/office/2007/relationships/hdphoto" Target="../media/hdphoto3.wdp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102.png"/><Relationship Id="rId9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hyperlink" Target="https://www.uab.cat/web/universitat-autonoma-de-barcelona-1345467950436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9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hyperlink" Target="https://www.uab.cat/web/estudiar/llistat-de-graus/informacio-general/veterinaria-1216708251447.html?param1=1263367158989" TargetMode="External"/><Relationship Id="rId9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hyperlink" Target="https://www.uab.cat/web/mobilitat-internacional-1345711131538.html" TargetMode="External"/><Relationship Id="rId7" Type="http://schemas.microsoft.com/office/2007/relationships/hdphoto" Target="../media/hdphoto4.wdp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3.png"/><Relationship Id="rId5" Type="http://schemas.openxmlformats.org/officeDocument/2006/relationships/image" Target="../media/image5.svg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microsoft.com/office/2007/relationships/hdphoto" Target="../media/hdphoto4.wdp"/><Relationship Id="rId7" Type="http://schemas.openxmlformats.org/officeDocument/2006/relationships/image" Target="../media/image10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3.wdp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informacio-general/veterinaria-1216708251447.html?param1=1263367158989" TargetMode="External"/><Relationship Id="rId3" Type="http://schemas.openxmlformats.org/officeDocument/2006/relationships/image" Target="../media/image121.emf"/><Relationship Id="rId7" Type="http://schemas.microsoft.com/office/2007/relationships/hdphoto" Target="../media/hdphoto3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43.png"/><Relationship Id="rId10" Type="http://schemas.openxmlformats.org/officeDocument/2006/relationships/image" Target="../media/image5.svg"/><Relationship Id="rId4" Type="http://schemas.openxmlformats.org/officeDocument/2006/relationships/image" Target="../media/image142.png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informacio-general/veterinaria-1216708251447.html?param1=1263367158989" TargetMode="External"/><Relationship Id="rId3" Type="http://schemas.openxmlformats.org/officeDocument/2006/relationships/image" Target="../media/image144.png"/><Relationship Id="rId7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46.emf"/><Relationship Id="rId10" Type="http://schemas.openxmlformats.org/officeDocument/2006/relationships/image" Target="../media/image5.svg"/><Relationship Id="rId4" Type="http://schemas.openxmlformats.org/officeDocument/2006/relationships/image" Target="../media/image145.png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4.wdp"/><Relationship Id="rId7" Type="http://schemas.openxmlformats.org/officeDocument/2006/relationships/hyperlink" Target="https://www.uab.cat/web/estudiar/llistat-de-graus/informacio-general/veterinaria-1216708251447.html?param1=1263367158989" TargetMode="External"/><Relationship Id="rId12" Type="http://schemas.openxmlformats.org/officeDocument/2006/relationships/image" Target="../media/image14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informacio-general/ciencia-i-tecnologia-dels-aliments-1216708251447.html?param1=1264404710582" TargetMode="External"/><Relationship Id="rId11" Type="http://schemas.openxmlformats.org/officeDocument/2006/relationships/image" Target="../media/image148.png"/><Relationship Id="rId5" Type="http://schemas.openxmlformats.org/officeDocument/2006/relationships/hyperlink" Target="https://www.uab.cat/veterinaria/" TargetMode="External"/><Relationship Id="rId10" Type="http://schemas.openxmlformats.org/officeDocument/2006/relationships/image" Target="../media/image147.jpeg"/><Relationship Id="rId4" Type="http://schemas.openxmlformats.org/officeDocument/2006/relationships/hyperlink" Target="mailto:ga.veterinaria@uab.cat" TargetMode="External"/><Relationship Id="rId9" Type="http://schemas.microsoft.com/office/2007/relationships/hdphoto" Target="../media/hdphoto3.wdp"/><Relationship Id="rId1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56.png"/><Relationship Id="rId18" Type="http://schemas.openxmlformats.org/officeDocument/2006/relationships/image" Target="../media/image6.png"/><Relationship Id="rId3" Type="http://schemas.openxmlformats.org/officeDocument/2006/relationships/image" Target="../media/image150.jpeg"/><Relationship Id="rId7" Type="http://schemas.openxmlformats.org/officeDocument/2006/relationships/image" Target="../media/image4.png"/><Relationship Id="rId12" Type="http://schemas.openxmlformats.org/officeDocument/2006/relationships/image" Target="../media/image155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154.png"/><Relationship Id="rId5" Type="http://schemas.microsoft.com/office/2007/relationships/hdphoto" Target="../media/hdphoto6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153.png"/><Relationship Id="rId4" Type="http://schemas.openxmlformats.org/officeDocument/2006/relationships/image" Target="../media/image151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nsenyament.com/" TargetMode="External"/><Relationship Id="rId13" Type="http://schemas.openxmlformats.org/officeDocument/2006/relationships/hyperlink" Target="https://www.uab.cat/web/estudis/visita-la-uab-1345811559072.html?utm_source=presen-visita&amp;utm_medium=link&amp;utm_campaign=presenvisita" TargetMode="External"/><Relationship Id="rId3" Type="http://schemas.openxmlformats.org/officeDocument/2006/relationships/image" Target="../media/image158.jpeg"/><Relationship Id="rId7" Type="http://schemas.openxmlformats.org/officeDocument/2006/relationships/hyperlink" Target="https://www.uab.cat/web/estudiar/visita-la-uab/jornades-de-portes-obertes-1345662188932.html?utm_source=presen-visita&amp;utm_medium=link&amp;utm_campaign=presenvisita" TargetMode="External"/><Relationship Id="rId12" Type="http://schemas.openxmlformats.org/officeDocument/2006/relationships/hyperlink" Target="https://www.uab.cat/web/estudiar/visita-la-uab/visites-als-centres-de-secundaria-1345662188985.html?utm_source=presen-visita&amp;utm_medium=link&amp;utm_campaign=presenvisita" TargetMode="External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6" Type="http://schemas.openxmlformats.org/officeDocument/2006/relationships/hyperlink" Target="https://www.uab.cat/web/universitat-autonoma-de-barcelona-1345467950436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1" Type="http://schemas.openxmlformats.org/officeDocument/2006/relationships/hyperlink" Target="https://www.uab.cat/web/estudiar/visita-la-uab/dia-de-les-families-1345662188968.html?utm_source=presen-visita&amp;utm_medium=link&amp;utm_campaign=presenvisita" TargetMode="External"/><Relationship Id="rId5" Type="http://schemas.microsoft.com/office/2007/relationships/hdphoto" Target="../media/hdphoto7.wdp"/><Relationship Id="rId15" Type="http://schemas.openxmlformats.org/officeDocument/2006/relationships/image" Target="../media/image5.svg"/><Relationship Id="rId10" Type="http://schemas.openxmlformats.org/officeDocument/2006/relationships/hyperlink" Target="https://www.uab.cat/web/estudiar/visita-la-uab/visites-al-campus-1345662188961.html?utm_source=presen-visita&amp;utm_medium=link&amp;utm_campaign=presenvisita" TargetMode="External"/><Relationship Id="rId4" Type="http://schemas.openxmlformats.org/officeDocument/2006/relationships/image" Target="../media/image159.png"/><Relationship Id="rId9" Type="http://schemas.openxmlformats.org/officeDocument/2006/relationships/hyperlink" Target="https://www.uab.cat/web/estudis/visita-la-uab/visites-al-campus-1345850698230.html?utm_source=presen-visita&amp;utm_medium=link&amp;utm_campaign=presenvisita" TargetMode="External"/><Relationship Id="rId1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6.jpeg"/><Relationship Id="rId3" Type="http://schemas.openxmlformats.org/officeDocument/2006/relationships/image" Target="../media/image160.png"/><Relationship Id="rId7" Type="http://schemas.openxmlformats.org/officeDocument/2006/relationships/image" Target="../media/image162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103.png"/><Relationship Id="rId10" Type="http://schemas.openxmlformats.org/officeDocument/2006/relationships/image" Target="../media/image165.png"/><Relationship Id="rId4" Type="http://schemas.microsoft.com/office/2007/relationships/hdphoto" Target="../media/hdphoto8.wdp"/><Relationship Id="rId9" Type="http://schemas.openxmlformats.org/officeDocument/2006/relationships/image" Target="../media/image164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167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169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168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171.jpeg"/><Relationship Id="rId7" Type="http://schemas.openxmlformats.org/officeDocument/2006/relationships/image" Target="../media/image17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9.wdp"/><Relationship Id="rId10" Type="http://schemas.openxmlformats.org/officeDocument/2006/relationships/image" Target="../media/image5.svg"/><Relationship Id="rId4" Type="http://schemas.openxmlformats.org/officeDocument/2006/relationships/image" Target="../media/image172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image" Target="../media/image52.jpeg"/><Relationship Id="rId21" Type="http://schemas.openxmlformats.org/officeDocument/2006/relationships/hyperlink" Target="https://www.uab.cat/web/universitat-autonoma-de-barcelona-1345467950436.html" TargetMode="Externa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hyperlink" Target="https://www.uab.cat/web/coneix-la-uab/la-uab/la-uab-als-ranquings-1345664415474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4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microsoft.com/office/2007/relationships/hdphoto" Target="../media/hdphoto2.wdp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8.png"/><Relationship Id="rId26" Type="http://schemas.openxmlformats.org/officeDocument/2006/relationships/image" Target="../media/image84.png"/><Relationship Id="rId3" Type="http://schemas.openxmlformats.org/officeDocument/2006/relationships/image" Target="../media/image68.png"/><Relationship Id="rId21" Type="http://schemas.openxmlformats.org/officeDocument/2006/relationships/image" Target="../media/image81.png"/><Relationship Id="rId34" Type="http://schemas.openxmlformats.org/officeDocument/2006/relationships/image" Target="../media/image91.png"/><Relationship Id="rId7" Type="http://schemas.openxmlformats.org/officeDocument/2006/relationships/hyperlink" Target="https://www.uab.cat/web/universitat-autonoma-de-barcelona-1345467950436.html" TargetMode="External"/><Relationship Id="rId12" Type="http://schemas.openxmlformats.org/officeDocument/2006/relationships/image" Target="../media/image73.png"/><Relationship Id="rId17" Type="http://schemas.openxmlformats.org/officeDocument/2006/relationships/image" Target="../media/image77.png"/><Relationship Id="rId25" Type="http://schemas.openxmlformats.org/officeDocument/2006/relationships/image" Target="../media/image83.png"/><Relationship Id="rId3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89.png"/><Relationship Id="rId5" Type="http://schemas.openxmlformats.org/officeDocument/2006/relationships/hyperlink" Target="https://www.uab.cat/rsu/" TargetMode="External"/><Relationship Id="rId15" Type="http://schemas.openxmlformats.org/officeDocument/2006/relationships/image" Target="../media/image75.png"/><Relationship Id="rId23" Type="http://schemas.openxmlformats.org/officeDocument/2006/relationships/image" Target="../media/image82.png"/><Relationship Id="rId28" Type="http://schemas.openxmlformats.org/officeDocument/2006/relationships/image" Target="../media/image86.png"/><Relationship Id="rId10" Type="http://schemas.openxmlformats.org/officeDocument/2006/relationships/image" Target="../media/image71.png"/><Relationship Id="rId19" Type="http://schemas.openxmlformats.org/officeDocument/2006/relationships/image" Target="../media/image79.png"/><Relationship Id="rId31" Type="http://schemas.openxmlformats.org/officeDocument/2006/relationships/hyperlink" Target="https://www.uab.cat/ca/igualtat-diversitat" TargetMode="External"/><Relationship Id="rId4" Type="http://schemas.openxmlformats.org/officeDocument/2006/relationships/image" Target="../media/image69.png"/><Relationship Id="rId9" Type="http://schemas.openxmlformats.org/officeDocument/2006/relationships/hyperlink" Target="https://www.uab.cat/web/fundacio-autonoma-solidaria-1345747946886.html" TargetMode="External"/><Relationship Id="rId14" Type="http://schemas.openxmlformats.org/officeDocument/2006/relationships/hyperlink" Target="https://www.uab.cat/web/coneix-la-uab-cei/itineraris/campus-sis-1345668302105.html" TargetMode="External"/><Relationship Id="rId22" Type="http://schemas.openxmlformats.org/officeDocument/2006/relationships/hyperlink" Target="https://www.uab.cat/web/viure-el-campus/participacio-estudiantil-1345661544137.html" TargetMode="External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2.png"/><Relationship Id="rId8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hyperlink" Target="https://www.uab.cat/web/mobilitat-i-intercanvi-internacional/programes-de-mobilitat-i-intercanvi-internacional/programa-drac-1345664819870.html?utm_source=presen-visita&amp;utm_medium=other&amp;utm_campaign=presenvisita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5.sv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www.uab.cat/web/mobilitat-i-intercanvi-internacional/programes-de-mobilitat-i-intercanvi-internacional/uab-exchange-programme/condicions-generals-1345664822069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11" Type="http://schemas.openxmlformats.org/officeDocument/2006/relationships/image" Target="../media/image4.png"/><Relationship Id="rId5" Type="http://schemas.openxmlformats.org/officeDocument/2006/relationships/image" Target="../media/image95.jpeg"/><Relationship Id="rId15" Type="http://schemas.openxmlformats.org/officeDocument/2006/relationships/hyperlink" Target="https://www.uab.cat/web/mobilitat-i-intercanvi-internacional/programes-de-mobilitat-i-intercanvi-internacional/erasmus-estudis/informacio-general-1345664833348.html?utm_source=presen-visita&amp;utm_medium=other&amp;utm_campaign=presenvisita" TargetMode="External"/><Relationship Id="rId10" Type="http://schemas.openxmlformats.org/officeDocument/2006/relationships/hyperlink" Target="https://www.uab.cat/web/mobilitat-i-intercanvi-internacional-1345680108534.html?utm_source=presen-visita&amp;utm_medium=other&amp;utm_campaign=presenvisita" TargetMode="External"/><Relationship Id="rId4" Type="http://schemas.openxmlformats.org/officeDocument/2006/relationships/image" Target="../media/image94.jpeg"/><Relationship Id="rId9" Type="http://schemas.openxmlformats.org/officeDocument/2006/relationships/image" Target="../media/image98.png"/><Relationship Id="rId14" Type="http://schemas.openxmlformats.org/officeDocument/2006/relationships/hyperlink" Target="https://www.uab.cat/web/mobilitat-i-intercanvi-internacional/programes-de-mobilitat-i-intercanvi-internacional/programa-sicue-1345664842248.html?utm_source=presen-visita&amp;utm_medium=other&amp;utm_campaign=presenvisit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orientacio-br/-professional/presentacio-1345705642234.html?utm_source=presen-visita&amp;utm_medium=other&amp;utm_campaign=presenvisita" TargetMode="External"/><Relationship Id="rId3" Type="http://schemas.openxmlformats.org/officeDocument/2006/relationships/image" Target="../media/image99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servei-d-ocupabilitat-de-la-uab-1345704838572.html?utm_source=presen-visita&amp;utm_medium=other&amp;utm_campaign=presenvisita" TargetMode="External"/><Relationship Id="rId11" Type="http://schemas.openxmlformats.org/officeDocument/2006/relationships/image" Target="../media/image5.svg"/><Relationship Id="rId5" Type="http://schemas.openxmlformats.org/officeDocument/2006/relationships/hyperlink" Target="https://www.uab.cat/web/practiques-br/-i-feina/introduccio-a-les-practiques-1345720280967.html?utm_source=presen-visita&amp;utm_medium=other&amp;utm_campaign=presenvisita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55.png"/><Relationship Id="rId9" Type="http://schemas.openxmlformats.org/officeDocument/2006/relationships/hyperlink" Target="https://www.uab.cat/ocupabilitat/?utm_source=presen-visita&amp;utm_medium=other&amp;utm_campaign=presenvisit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3.wdp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Veterinària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495869" y="6035748"/>
            <a:ext cx="4048049" cy="52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Veterinària</a:t>
            </a: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91079" y="1777289"/>
            <a:ext cx="4980873" cy="763900"/>
          </a:xfrm>
        </p:spPr>
        <p:txBody>
          <a:bodyPr>
            <a:noAutofit/>
          </a:bodyPr>
          <a:lstStyle/>
          <a:p>
            <a:pPr algn="l">
              <a:lnSpc>
                <a:spcPts val="3000"/>
              </a:lnSpc>
              <a:spcBef>
                <a:spcPts val="0"/>
              </a:spcBef>
            </a:pPr>
            <a:r>
              <a:rPr lang="ca-ES" sz="2400" b="1" dirty="0">
                <a:solidFill>
                  <a:schemeClr val="tx1"/>
                </a:solidFill>
                <a:latin typeface="Arial"/>
                <a:cs typeface="Arial"/>
              </a:rPr>
              <a:t>Anna Andaluz Martínez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88E72FA5-1C74-41D3-8B0A-F843A9AD6C54}"/>
              </a:ext>
            </a:extLst>
          </p:cNvPr>
          <p:cNvSpPr txBox="1">
            <a:spLocks/>
          </p:cNvSpPr>
          <p:nvPr/>
        </p:nvSpPr>
        <p:spPr>
          <a:xfrm>
            <a:off x="4100315" y="2541189"/>
            <a:ext cx="4362038" cy="2132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2000" b="1" dirty="0">
                <a:solidFill>
                  <a:schemeClr val="tx1"/>
                </a:solidFill>
                <a:latin typeface="Arial"/>
                <a:cs typeface="Arial"/>
              </a:rPr>
              <a:t>Coordinadora d'estudis del grau de Veterinària </a:t>
            </a: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2000" b="1" dirty="0">
                <a:solidFill>
                  <a:srgbClr val="008539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Anna.andaluz@uab.cat</a:t>
            </a:r>
            <a:endParaRPr lang="ca-ES" sz="2000" b="1" dirty="0">
              <a:solidFill>
                <a:srgbClr val="008539"/>
              </a:solidFill>
              <a:latin typeface="Arial"/>
              <a:cs typeface="Arial"/>
            </a:endParaRPr>
          </a:p>
        </p:txBody>
      </p:sp>
      <p:pic>
        <p:nvPicPr>
          <p:cNvPr id="7" name="Imagen 6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EF58A68C-1262-4969-8537-BEE70E81D1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  <p:pic>
        <p:nvPicPr>
          <p:cNvPr id="4" name="Imagen 13">
            <a:hlinkClick r:id="rId6"/>
            <a:extLst>
              <a:ext uri="{FF2B5EF4-FFF2-40B4-BE49-F238E27FC236}">
                <a16:creationId xmlns:a16="http://schemas.microsoft.com/office/drawing/2014/main" id="{3ED1172A-9B21-F77D-9A4B-0AE14DADC51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ACA16C-D087-118D-AF41-DB8E56F9890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826" t="4420" r="7134"/>
          <a:stretch/>
        </p:blipFill>
        <p:spPr>
          <a:xfrm>
            <a:off x="681647" y="1275534"/>
            <a:ext cx="3012743" cy="35727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92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797A5E7C-FA39-40F6-94A5-AE8E027F3A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FBADC4-A98A-8C6C-303A-8B46AB0E36B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5377055-BC16-2895-6A8E-0963D82497D9}"/>
              </a:ext>
            </a:extLst>
          </p:cNvPr>
          <p:cNvSpPr txBox="1"/>
          <p:nvPr/>
        </p:nvSpPr>
        <p:spPr>
          <a:xfrm>
            <a:off x="751793" y="457714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On som</a:t>
            </a:r>
          </a:p>
        </p:txBody>
      </p:sp>
      <p:pic>
        <p:nvPicPr>
          <p:cNvPr id="12" name="Imagen 1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69C5550F-E179-FC05-3078-0694FC55CA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pic>
        <p:nvPicPr>
          <p:cNvPr id="14" name="Imagen 13">
            <a:hlinkClick r:id="rId7"/>
            <a:extLst>
              <a:ext uri="{FF2B5EF4-FFF2-40B4-BE49-F238E27FC236}">
                <a16:creationId xmlns:a16="http://schemas.microsoft.com/office/drawing/2014/main" id="{B791C424-5C4D-D94A-3FBF-6010F654DDB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1697" y="6120379"/>
            <a:ext cx="1800000" cy="329492"/>
          </a:xfrm>
          <a:prstGeom prst="rect">
            <a:avLst/>
          </a:prstGeom>
        </p:spPr>
      </p:pic>
      <p:pic>
        <p:nvPicPr>
          <p:cNvPr id="15" name="Marcador de contenido 3">
            <a:extLst>
              <a:ext uri="{FF2B5EF4-FFF2-40B4-BE49-F238E27FC236}">
                <a16:creationId xmlns:a16="http://schemas.microsoft.com/office/drawing/2014/main" id="{0274C055-FBB7-DC7A-AEEE-254FE3FDD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" r="4153" b="-1"/>
          <a:stretch/>
        </p:blipFill>
        <p:spPr>
          <a:xfrm>
            <a:off x="3947820" y="2083817"/>
            <a:ext cx="5048398" cy="37855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998A527-B105-86D3-5464-2E3A22D1C2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782" y="2953008"/>
            <a:ext cx="3550991" cy="2047216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B8992AD0-11A5-5B99-189C-0E34002E6E37}"/>
              </a:ext>
            </a:extLst>
          </p:cNvPr>
          <p:cNvSpPr/>
          <p:nvPr/>
        </p:nvSpPr>
        <p:spPr>
          <a:xfrm>
            <a:off x="5524500" y="2209800"/>
            <a:ext cx="947519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9554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A440EC-901B-4403-B313-6ABE1C46D6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756"/>
            <a:ext cx="9144000" cy="69595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B791B49-B4BF-4210-880E-75C1455125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r="27999"/>
          <a:stretch/>
        </p:blipFill>
        <p:spPr>
          <a:xfrm>
            <a:off x="2423793" y="4374728"/>
            <a:ext cx="946212" cy="807602"/>
          </a:xfrm>
          <a:prstGeom prst="rect">
            <a:avLst/>
          </a:prstGeom>
        </p:spPr>
      </p:pic>
      <p:grpSp>
        <p:nvGrpSpPr>
          <p:cNvPr id="66" name="Grupo 65">
            <a:extLst>
              <a:ext uri="{FF2B5EF4-FFF2-40B4-BE49-F238E27FC236}">
                <a16:creationId xmlns:a16="http://schemas.microsoft.com/office/drawing/2014/main" id="{8B1AB505-EE36-4880-85EA-8275C4F584B9}"/>
              </a:ext>
            </a:extLst>
          </p:cNvPr>
          <p:cNvGrpSpPr/>
          <p:nvPr/>
        </p:nvGrpSpPr>
        <p:grpSpPr>
          <a:xfrm>
            <a:off x="113818" y="711979"/>
            <a:ext cx="1931671" cy="1520339"/>
            <a:chOff x="558130" y="178154"/>
            <a:chExt cx="1931671" cy="1520339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7A34549-0FCF-432B-8814-078E2C79916D}"/>
                </a:ext>
              </a:extLst>
            </p:cNvPr>
            <p:cNvSpPr txBox="1"/>
            <p:nvPr/>
          </p:nvSpPr>
          <p:spPr>
            <a:xfrm>
              <a:off x="558130" y="178154"/>
              <a:ext cx="1931671" cy="5847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Planta Tecnologia Aliments</a:t>
              </a: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B0D7C521-77E3-4809-9549-F66E9F74A97E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1523966" y="762929"/>
              <a:ext cx="0" cy="93556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1708295A-5AF8-460B-9473-3B917C3A133D}"/>
              </a:ext>
            </a:extLst>
          </p:cNvPr>
          <p:cNvGrpSpPr/>
          <p:nvPr/>
        </p:nvGrpSpPr>
        <p:grpSpPr>
          <a:xfrm>
            <a:off x="2903658" y="492200"/>
            <a:ext cx="1225306" cy="1441116"/>
            <a:chOff x="2815412" y="490554"/>
            <a:chExt cx="1225306" cy="1441116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E6F6498-94BF-459F-951C-BC873A4B0E70}"/>
                </a:ext>
              </a:extLst>
            </p:cNvPr>
            <p:cNvSpPr txBox="1"/>
            <p:nvPr/>
          </p:nvSpPr>
          <p:spPr>
            <a:xfrm>
              <a:off x="2815412" y="490554"/>
              <a:ext cx="1225306" cy="5847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a-E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IRTA-</a:t>
              </a:r>
              <a:r>
                <a:rPr lang="ca-ES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CReSA</a:t>
              </a:r>
              <a:endParaRPr lang="ca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7B131163-9E90-4535-8B75-0FFBA43AFF1F}"/>
                </a:ext>
              </a:extLst>
            </p:cNvPr>
            <p:cNvCxnSpPr/>
            <p:nvPr/>
          </p:nvCxnSpPr>
          <p:spPr>
            <a:xfrm>
              <a:off x="3428065" y="1076116"/>
              <a:ext cx="0" cy="85555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EB139648-4A31-4192-9972-7FFFE9AA48AC}"/>
              </a:ext>
            </a:extLst>
          </p:cNvPr>
          <p:cNvGrpSpPr/>
          <p:nvPr/>
        </p:nvGrpSpPr>
        <p:grpSpPr>
          <a:xfrm>
            <a:off x="4473260" y="1094221"/>
            <a:ext cx="1549460" cy="1234515"/>
            <a:chOff x="4143124" y="1211505"/>
            <a:chExt cx="1549460" cy="1234515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A3F4E63B-9401-4B5C-9DC5-8F7893CED5ED}"/>
                </a:ext>
              </a:extLst>
            </p:cNvPr>
            <p:cNvSpPr txBox="1"/>
            <p:nvPr/>
          </p:nvSpPr>
          <p:spPr>
            <a:xfrm>
              <a:off x="4143124" y="1211505"/>
              <a:ext cx="1549460" cy="5847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Edifici Necròpsies</a:t>
              </a:r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62376AF4-82B5-4E34-ADFC-3CBD5B55039A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4917854" y="1796280"/>
              <a:ext cx="0" cy="6497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E08C984-B6EE-487B-BC63-19087342EB30}"/>
              </a:ext>
            </a:extLst>
          </p:cNvPr>
          <p:cNvSpPr txBox="1"/>
          <p:nvPr/>
        </p:nvSpPr>
        <p:spPr>
          <a:xfrm>
            <a:off x="1409946" y="276756"/>
            <a:ext cx="1383874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a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Gosseres</a:t>
            </a:r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1A424814-5F62-40B8-8164-E4C82E0C072E}"/>
              </a:ext>
            </a:extLst>
          </p:cNvPr>
          <p:cNvCxnSpPr>
            <a:cxnSpLocks/>
          </p:cNvCxnSpPr>
          <p:nvPr/>
        </p:nvCxnSpPr>
        <p:spPr>
          <a:xfrm>
            <a:off x="2124185" y="737975"/>
            <a:ext cx="0" cy="15907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upo 70">
            <a:extLst>
              <a:ext uri="{FF2B5EF4-FFF2-40B4-BE49-F238E27FC236}">
                <a16:creationId xmlns:a16="http://schemas.microsoft.com/office/drawing/2014/main" id="{3EFF221E-FC7B-403A-8335-81E86534899E}"/>
              </a:ext>
            </a:extLst>
          </p:cNvPr>
          <p:cNvGrpSpPr/>
          <p:nvPr/>
        </p:nvGrpSpPr>
        <p:grpSpPr>
          <a:xfrm>
            <a:off x="949376" y="3429000"/>
            <a:ext cx="1346018" cy="1661251"/>
            <a:chOff x="949376" y="3429000"/>
            <a:chExt cx="1346018" cy="1661251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9603788-DCB4-4276-9B2A-2D15B3784478}"/>
                </a:ext>
              </a:extLst>
            </p:cNvPr>
            <p:cNvSpPr txBox="1"/>
            <p:nvPr/>
          </p:nvSpPr>
          <p:spPr>
            <a:xfrm>
              <a:off x="949376" y="4259254"/>
              <a:ext cx="1346018" cy="83099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Hospital Clínic </a:t>
              </a:r>
            </a:p>
            <a:p>
              <a:pPr algn="ctr"/>
              <a:r>
                <a:rPr lang="ca-E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Veterinari</a:t>
              </a:r>
            </a:p>
          </p:txBody>
        </p: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066B24EF-D14A-4B44-9073-6DD37515AACB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1622385" y="3429000"/>
              <a:ext cx="0" cy="83025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3E3BF297-3435-4FA8-ABE5-322D92F59E62}"/>
              </a:ext>
            </a:extLst>
          </p:cNvPr>
          <p:cNvGrpSpPr/>
          <p:nvPr/>
        </p:nvGrpSpPr>
        <p:grpSpPr>
          <a:xfrm>
            <a:off x="6059392" y="4185408"/>
            <a:ext cx="1931671" cy="1648147"/>
            <a:chOff x="6059392" y="4185408"/>
            <a:chExt cx="1931671" cy="1648147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C59E3B2-AE48-4E0E-8001-FE48627D4E5E}"/>
                </a:ext>
              </a:extLst>
            </p:cNvPr>
            <p:cNvSpPr txBox="1"/>
            <p:nvPr/>
          </p:nvSpPr>
          <p:spPr>
            <a:xfrm>
              <a:off x="6059392" y="5495001"/>
              <a:ext cx="1931671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a-ES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Edifici Principal</a:t>
              </a:r>
            </a:p>
          </p:txBody>
        </p:sp>
        <p:cxnSp>
          <p:nvCxnSpPr>
            <p:cNvPr id="43" name="Conector recto de flecha 42">
              <a:extLst>
                <a:ext uri="{FF2B5EF4-FFF2-40B4-BE49-F238E27FC236}">
                  <a16:creationId xmlns:a16="http://schemas.microsoft.com/office/drawing/2014/main" id="{19EAA1FD-7941-4ED8-98EC-30E12C3919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5228" y="4185408"/>
              <a:ext cx="0" cy="118624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7D55E2B1-13C5-4CAC-93D3-9AA4BFA22E39}"/>
              </a:ext>
            </a:extLst>
          </p:cNvPr>
          <p:cNvGrpSpPr/>
          <p:nvPr/>
        </p:nvGrpSpPr>
        <p:grpSpPr>
          <a:xfrm>
            <a:off x="1434006" y="1356392"/>
            <a:ext cx="1129543" cy="783610"/>
            <a:chOff x="2022122" y="1337540"/>
            <a:chExt cx="1129543" cy="783610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D8B4CDC-3D30-463F-AD34-68EE3EE843AE}"/>
                </a:ext>
              </a:extLst>
            </p:cNvPr>
            <p:cNvSpPr txBox="1"/>
            <p:nvPr/>
          </p:nvSpPr>
          <p:spPr>
            <a:xfrm>
              <a:off x="2022122" y="1337540"/>
              <a:ext cx="1129543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a-E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Granges</a:t>
              </a:r>
            </a:p>
          </p:txBody>
        </p:sp>
        <p:cxnSp>
          <p:nvCxnSpPr>
            <p:cNvPr id="49" name="Conector recto de flecha 48">
              <a:extLst>
                <a:ext uri="{FF2B5EF4-FFF2-40B4-BE49-F238E27FC236}">
                  <a16:creationId xmlns:a16="http://schemas.microsoft.com/office/drawing/2014/main" id="{5D146DBE-7CA9-4899-9050-DA9C2461EDE0}"/>
                </a:ext>
              </a:extLst>
            </p:cNvPr>
            <p:cNvCxnSpPr/>
            <p:nvPr/>
          </p:nvCxnSpPr>
          <p:spPr>
            <a:xfrm>
              <a:off x="2558170" y="1796280"/>
              <a:ext cx="0" cy="32487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0C855078-7A11-4435-85F2-7A6B72DDCDCF}"/>
              </a:ext>
            </a:extLst>
          </p:cNvPr>
          <p:cNvGrpSpPr/>
          <p:nvPr/>
        </p:nvGrpSpPr>
        <p:grpSpPr>
          <a:xfrm>
            <a:off x="1899870" y="5216380"/>
            <a:ext cx="1931671" cy="895795"/>
            <a:chOff x="2295394" y="4937760"/>
            <a:chExt cx="1931671" cy="895795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9B544DE3-3EB4-4311-AC4A-33B54874C5EE}"/>
                </a:ext>
              </a:extLst>
            </p:cNvPr>
            <p:cNvSpPr txBox="1"/>
            <p:nvPr/>
          </p:nvSpPr>
          <p:spPr>
            <a:xfrm>
              <a:off x="2295394" y="5495001"/>
              <a:ext cx="1931671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a-E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Camps de conreu</a:t>
              </a:r>
            </a:p>
          </p:txBody>
        </p:sp>
        <p:cxnSp>
          <p:nvCxnSpPr>
            <p:cNvPr id="54" name="Conector recto de flecha 53">
              <a:extLst>
                <a:ext uri="{FF2B5EF4-FFF2-40B4-BE49-F238E27FC236}">
                  <a16:creationId xmlns:a16="http://schemas.microsoft.com/office/drawing/2014/main" id="{11425C31-F6CD-4A99-91AF-E847B8146E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1229" y="4937760"/>
              <a:ext cx="0" cy="43491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n 54">
            <a:extLst>
              <a:ext uri="{FF2B5EF4-FFF2-40B4-BE49-F238E27FC236}">
                <a16:creationId xmlns:a16="http://schemas.microsoft.com/office/drawing/2014/main" id="{8901F60C-B41A-405D-955A-330B164804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541" y="4878733"/>
            <a:ext cx="1683035" cy="584775"/>
          </a:xfrm>
          <a:prstGeom prst="rect">
            <a:avLst/>
          </a:prstGeom>
        </p:spPr>
      </p:pic>
      <p:grpSp>
        <p:nvGrpSpPr>
          <p:cNvPr id="73" name="Grupo 72">
            <a:extLst>
              <a:ext uri="{FF2B5EF4-FFF2-40B4-BE49-F238E27FC236}">
                <a16:creationId xmlns:a16="http://schemas.microsoft.com/office/drawing/2014/main" id="{9EEA7B64-6700-4074-9829-AA1564989971}"/>
              </a:ext>
            </a:extLst>
          </p:cNvPr>
          <p:cNvGrpSpPr/>
          <p:nvPr/>
        </p:nvGrpSpPr>
        <p:grpSpPr>
          <a:xfrm>
            <a:off x="4000772" y="5614680"/>
            <a:ext cx="1311689" cy="895795"/>
            <a:chOff x="4487384" y="4937760"/>
            <a:chExt cx="1311689" cy="895795"/>
          </a:xfrm>
        </p:grpSpPr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A87D5842-83DA-42EF-8D51-B712043CD6AC}"/>
                </a:ext>
              </a:extLst>
            </p:cNvPr>
            <p:cNvSpPr txBox="1"/>
            <p:nvPr/>
          </p:nvSpPr>
          <p:spPr>
            <a:xfrm>
              <a:off x="4487384" y="5495001"/>
              <a:ext cx="1311689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a-E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Ramat UAB</a:t>
              </a:r>
            </a:p>
          </p:txBody>
        </p:sp>
        <p:cxnSp>
          <p:nvCxnSpPr>
            <p:cNvPr id="60" name="Conector recto de flecha 59">
              <a:extLst>
                <a:ext uri="{FF2B5EF4-FFF2-40B4-BE49-F238E27FC236}">
                  <a16:creationId xmlns:a16="http://schemas.microsoft.com/office/drawing/2014/main" id="{48C833E2-3FDC-432C-A623-1A964BA7104D}"/>
                </a:ext>
              </a:extLst>
            </p:cNvPr>
            <p:cNvCxnSpPr>
              <a:cxnSpLocks/>
              <a:stCxn id="58" idx="0"/>
            </p:cNvCxnSpPr>
            <p:nvPr/>
          </p:nvCxnSpPr>
          <p:spPr>
            <a:xfrm flipV="1">
              <a:off x="5143229" y="4937760"/>
              <a:ext cx="0" cy="55724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agen 32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A8289588-48DD-4353-8514-FC35A9FA88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2152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3831537-786F-4897-AC0B-CE5B42128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" b="20832"/>
          <a:stretch/>
        </p:blipFill>
        <p:spPr>
          <a:xfrm>
            <a:off x="272579" y="273688"/>
            <a:ext cx="3881742" cy="3767985"/>
          </a:xfrm>
          <a:prstGeom prst="rect">
            <a:avLst/>
          </a:prstGeom>
        </p:spPr>
      </p:pic>
      <p:pic>
        <p:nvPicPr>
          <p:cNvPr id="6" name="Imagen 5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65BAE24A-FC2B-4E48-941D-A800AEF9C0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  <p:sp>
        <p:nvSpPr>
          <p:cNvPr id="7" name="CuadroTexto 6">
            <a:hlinkClick r:id="rId6"/>
            <a:extLst>
              <a:ext uri="{FF2B5EF4-FFF2-40B4-BE49-F238E27FC236}">
                <a16:creationId xmlns:a16="http://schemas.microsoft.com/office/drawing/2014/main" id="{4398D054-FB16-45FE-9D8A-0B64034B41A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18A6699-8E38-47D4-A324-247068930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D0A045-E09D-AC1D-E5CA-002C43BE7A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12" r="4789"/>
          <a:stretch/>
        </p:blipFill>
        <p:spPr>
          <a:xfrm>
            <a:off x="2260753" y="283615"/>
            <a:ext cx="1859422" cy="11219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880196-28C4-A851-7112-47D8CDFC95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728" t="103" r="7898" b="103"/>
          <a:stretch/>
        </p:blipFill>
        <p:spPr>
          <a:xfrm>
            <a:off x="272579" y="283615"/>
            <a:ext cx="1829779" cy="11219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616AB0A-FDB1-F01B-41F1-ADD5DC341D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2248" y="273687"/>
            <a:ext cx="3881742" cy="265521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D5FD977-9A35-4592-7E48-9ADB920D4CA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111" r="12357" b="6320"/>
          <a:stretch/>
        </p:blipFill>
        <p:spPr>
          <a:xfrm>
            <a:off x="4452248" y="3855064"/>
            <a:ext cx="3881741" cy="21473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1A421C1-03B9-B82D-5B8F-B2B1F747DA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5505" y="3056316"/>
            <a:ext cx="1978484" cy="12255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2654DAAF-2D6A-2ED8-D8BA-B44D2C072B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DD90000-8232-C8A3-25C3-E09FD7FB22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244" y="4323488"/>
            <a:ext cx="2974228" cy="151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35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4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CDF60-2E77-3FC2-5FBB-117757F45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ítulo 2">
            <a:extLst>
              <a:ext uri="{FF2B5EF4-FFF2-40B4-BE49-F238E27FC236}">
                <a16:creationId xmlns:a16="http://schemas.microsoft.com/office/drawing/2014/main" id="{EBBCFCE7-A5F9-91AA-1970-FDEA892C9FDE}"/>
              </a:ext>
            </a:extLst>
          </p:cNvPr>
          <p:cNvSpPr txBox="1">
            <a:spLocks/>
          </p:cNvSpPr>
          <p:nvPr/>
        </p:nvSpPr>
        <p:spPr>
          <a:xfrm>
            <a:off x="480179" y="1475133"/>
            <a:ext cx="8516039" cy="4513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a-ES" sz="1600" dirty="0">
                <a:solidFill>
                  <a:schemeClr val="tx1"/>
                </a:solidFill>
                <a:latin typeface="Arial"/>
                <a:cs typeface="Arial"/>
              </a:rPr>
              <a:t>La</a:t>
            </a:r>
            <a:r>
              <a:rPr lang="ca-ES" sz="1600" b="1" dirty="0">
                <a:solidFill>
                  <a:schemeClr val="tx1"/>
                </a:solidFill>
                <a:latin typeface="Arial"/>
                <a:cs typeface="Arial"/>
              </a:rPr>
              <a:t> Veterinària </a:t>
            </a:r>
            <a:r>
              <a:rPr lang="ca-ES" sz="1600" dirty="0">
                <a:solidFill>
                  <a:schemeClr val="tx1"/>
                </a:solidFill>
                <a:latin typeface="Arial"/>
                <a:cs typeface="Arial"/>
              </a:rPr>
              <a:t>és la ciència que estudia:</a:t>
            </a:r>
          </a:p>
          <a:p>
            <a:pPr marL="319387" indent="-319387" algn="l" defTabSz="910227" fontAlgn="base">
              <a:spcBef>
                <a:spcPts val="12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solidFill>
                  <a:schemeClr val="tx1"/>
                </a:solidFill>
                <a:latin typeface="Arial"/>
                <a:cs typeface="Arial"/>
              </a:rPr>
              <a:t>L’estructura i funcions dels animals sans, la seva cria i reproducció, higiene i alimentació, així com el seu comportament i protecció.</a:t>
            </a:r>
          </a:p>
          <a:p>
            <a:pPr marL="319387" indent="-319387" algn="l" defTabSz="910227" fontAlgn="base"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solidFill>
                  <a:schemeClr val="tx1"/>
                </a:solidFill>
                <a:latin typeface="Arial"/>
                <a:cs typeface="Arial"/>
              </a:rPr>
              <a:t>Les causes, diagnosi, tractament i prevenció de les </a:t>
            </a:r>
            <a:r>
              <a:rPr lang="ca-ES" sz="1600" b="1" dirty="0">
                <a:solidFill>
                  <a:schemeClr val="tx1"/>
                </a:solidFill>
                <a:latin typeface="Arial"/>
                <a:cs typeface="Arial"/>
              </a:rPr>
              <a:t>seves malalties</a:t>
            </a:r>
            <a:r>
              <a:rPr lang="ca-ES" sz="16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319387" indent="-319387" algn="l" defTabSz="910227" fontAlgn="base"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solidFill>
                  <a:schemeClr val="tx1"/>
                </a:solidFill>
                <a:latin typeface="Arial"/>
                <a:cs typeface="Arial"/>
              </a:rPr>
              <a:t>Els </a:t>
            </a:r>
            <a:r>
              <a:rPr lang="ca-ES" sz="1600" b="1" dirty="0">
                <a:solidFill>
                  <a:schemeClr val="tx1"/>
                </a:solidFill>
                <a:latin typeface="Arial"/>
                <a:cs typeface="Arial"/>
              </a:rPr>
              <a:t>productes d’origen animal</a:t>
            </a:r>
            <a:r>
              <a:rPr lang="ca-ES" sz="1600" dirty="0">
                <a:solidFill>
                  <a:schemeClr val="tx1"/>
                </a:solidFill>
                <a:latin typeface="Arial"/>
                <a:cs typeface="Arial"/>
              </a:rPr>
              <a:t> i el seu tractament, manipulació i utilització.</a:t>
            </a:r>
          </a:p>
        </p:txBody>
      </p:sp>
      <p:pic>
        <p:nvPicPr>
          <p:cNvPr id="6" name="Imagen 5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68F40742-0DE2-5B85-B4B0-E80DD4B807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B88E3DD8-05D2-B83C-3495-D0723D9DD712}"/>
              </a:ext>
            </a:extLst>
          </p:cNvPr>
          <p:cNvGrpSpPr/>
          <p:nvPr/>
        </p:nvGrpSpPr>
        <p:grpSpPr>
          <a:xfrm>
            <a:off x="829051" y="3678993"/>
            <a:ext cx="7485897" cy="2313948"/>
            <a:chOff x="581217" y="3307033"/>
            <a:chExt cx="7485897" cy="231394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4965A698-3515-AC5D-4095-5AA3E74AE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523" y="3310976"/>
              <a:ext cx="1454227" cy="2310005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3CB1601-45DE-AED6-0F58-7F8F11C08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3489" r="3441" b="21601"/>
            <a:stretch/>
          </p:blipFill>
          <p:spPr>
            <a:xfrm>
              <a:off x="4443085" y="3307033"/>
              <a:ext cx="1843034" cy="112199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0C658AA-2A99-BE57-98A1-7E1B1C566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76"/>
            <a:stretch/>
          </p:blipFill>
          <p:spPr>
            <a:xfrm>
              <a:off x="4456340" y="4498322"/>
              <a:ext cx="1829779" cy="112199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C8B70C8-F9CF-9BF2-90FB-030BAAC4F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1" r="191"/>
            <a:stretch/>
          </p:blipFill>
          <p:spPr>
            <a:xfrm>
              <a:off x="6387157" y="3307033"/>
              <a:ext cx="1679957" cy="231000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56BA246-2766-C91F-CA47-FDF560A60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41" b="25089"/>
            <a:stretch/>
          </p:blipFill>
          <p:spPr>
            <a:xfrm>
              <a:off x="581217" y="3310976"/>
              <a:ext cx="1843034" cy="112199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0F7CE5F-2C70-8C4A-B6DF-1D03ADFDA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728" t="103" r="7898" b="103"/>
            <a:stretch/>
          </p:blipFill>
          <p:spPr>
            <a:xfrm>
              <a:off x="581217" y="4498991"/>
              <a:ext cx="1829779" cy="112199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34A916-23C2-F5F0-DCBE-889881890E8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428CA9E-9276-4C90-157D-14F4D776B34D}"/>
              </a:ext>
            </a:extLst>
          </p:cNvPr>
          <p:cNvSpPr txBox="1"/>
          <p:nvPr/>
        </p:nvSpPr>
        <p:spPr>
          <a:xfrm>
            <a:off x="751793" y="457714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es fa a veterinària</a:t>
            </a:r>
          </a:p>
        </p:txBody>
      </p:sp>
      <p:pic>
        <p:nvPicPr>
          <p:cNvPr id="12" name="Imagen 1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0D6FCFF6-00C8-D45F-1BFE-7A2ACAC4EC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pic>
        <p:nvPicPr>
          <p:cNvPr id="14" name="Imagen 13">
            <a:hlinkClick r:id="rId13"/>
            <a:extLst>
              <a:ext uri="{FF2B5EF4-FFF2-40B4-BE49-F238E27FC236}">
                <a16:creationId xmlns:a16="http://schemas.microsoft.com/office/drawing/2014/main" id="{8D34A7A0-3E9E-BCFC-4A79-0BE67AD4F6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15" name="Rectángulo 9">
            <a:extLst>
              <a:ext uri="{FF2B5EF4-FFF2-40B4-BE49-F238E27FC236}">
                <a16:creationId xmlns:a16="http://schemas.microsoft.com/office/drawing/2014/main" id="{18A74C56-0B56-DC43-6DBB-B5797E6D59D0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57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6955D-A305-9335-D8D3-D9CA17EDA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DDEA0073-0859-CC03-142B-38C0EE3F2B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6557E-930B-E963-836B-6B27B560EE0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5B48C25-3D2A-3FEA-6EB2-56436F174462}"/>
              </a:ext>
            </a:extLst>
          </p:cNvPr>
          <p:cNvSpPr txBox="1"/>
          <p:nvPr/>
        </p:nvSpPr>
        <p:spPr>
          <a:xfrm>
            <a:off x="474344" y="416979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Escolliu veterinària a la UAB</a:t>
            </a:r>
          </a:p>
        </p:txBody>
      </p:sp>
      <p:pic>
        <p:nvPicPr>
          <p:cNvPr id="12" name="Imagen 1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4780349-6A2D-B5FC-38FA-55F06B7458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pic>
        <p:nvPicPr>
          <p:cNvPr id="14" name="Imagen 13">
            <a:hlinkClick r:id="rId7"/>
            <a:extLst>
              <a:ext uri="{FF2B5EF4-FFF2-40B4-BE49-F238E27FC236}">
                <a16:creationId xmlns:a16="http://schemas.microsoft.com/office/drawing/2014/main" id="{C29716F8-EC97-73AD-3182-9971758F69F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64907" y="6405491"/>
            <a:ext cx="1800000" cy="329492"/>
          </a:xfrm>
          <a:prstGeom prst="rect">
            <a:avLst/>
          </a:prstGeom>
        </p:spPr>
      </p:pic>
      <p:sp>
        <p:nvSpPr>
          <p:cNvPr id="2" name="Rectángulo 9">
            <a:extLst>
              <a:ext uri="{FF2B5EF4-FFF2-40B4-BE49-F238E27FC236}">
                <a16:creationId xmlns:a16="http://schemas.microsoft.com/office/drawing/2014/main" id="{0E27771A-D16E-0555-B927-13C9393D10A5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7600DC3-A425-2233-448E-8FB9AFE93E8B}"/>
              </a:ext>
            </a:extLst>
          </p:cNvPr>
          <p:cNvGrpSpPr/>
          <p:nvPr/>
        </p:nvGrpSpPr>
        <p:grpSpPr>
          <a:xfrm>
            <a:off x="297717" y="1470199"/>
            <a:ext cx="8591106" cy="5245346"/>
            <a:chOff x="318983" y="1470199"/>
            <a:chExt cx="8591106" cy="5245346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7CE64291-2B3D-0F7D-7463-14B79C7EF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94743" y="1470199"/>
              <a:ext cx="1844301" cy="983627"/>
            </a:xfrm>
            <a:prstGeom prst="rect">
              <a:avLst/>
            </a:prstGeom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D816F2A3-65DD-108E-AF8E-6F51AD876936}"/>
                </a:ext>
              </a:extLst>
            </p:cNvPr>
            <p:cNvGrpSpPr/>
            <p:nvPr/>
          </p:nvGrpSpPr>
          <p:grpSpPr>
            <a:xfrm>
              <a:off x="318983" y="1515832"/>
              <a:ext cx="8591106" cy="5199713"/>
              <a:chOff x="276447" y="1515832"/>
              <a:chExt cx="8591106" cy="5199713"/>
            </a:xfrm>
          </p:grpSpPr>
          <p:grpSp>
            <p:nvGrpSpPr>
              <p:cNvPr id="21" name="Grupo 20">
                <a:extLst>
                  <a:ext uri="{FF2B5EF4-FFF2-40B4-BE49-F238E27FC236}">
                    <a16:creationId xmlns:a16="http://schemas.microsoft.com/office/drawing/2014/main" id="{1BF9056D-8271-0BC6-8373-BD95E1717A64}"/>
                  </a:ext>
                </a:extLst>
              </p:cNvPr>
              <p:cNvGrpSpPr/>
              <p:nvPr/>
            </p:nvGrpSpPr>
            <p:grpSpPr>
              <a:xfrm>
                <a:off x="4414294" y="2368060"/>
                <a:ext cx="4397990" cy="1997546"/>
                <a:chOff x="4393595" y="2319273"/>
                <a:chExt cx="4719275" cy="1966838"/>
              </a:xfrm>
            </p:grpSpPr>
            <p:pic>
              <p:nvPicPr>
                <p:cNvPr id="8" name="Imagen 7">
                  <a:extLst>
                    <a:ext uri="{FF2B5EF4-FFF2-40B4-BE49-F238E27FC236}">
                      <a16:creationId xmlns:a16="http://schemas.microsoft.com/office/drawing/2014/main" id="{A0B360B9-C9FC-41FB-57B5-2C4B2F9FE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 b="21428"/>
                <a:stretch/>
              </p:blipFill>
              <p:spPr>
                <a:xfrm>
                  <a:off x="4393595" y="2319273"/>
                  <a:ext cx="4718473" cy="1021557"/>
                </a:xfrm>
                <a:prstGeom prst="rect">
                  <a:avLst/>
                </a:prstGeom>
              </p:spPr>
            </p:pic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70FA58AE-7264-F2AB-278F-C7C5F5AF46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94397" y="3668741"/>
                  <a:ext cx="4718473" cy="617370"/>
                </a:xfrm>
                <a:prstGeom prst="rect">
                  <a:avLst/>
                </a:prstGeom>
              </p:spPr>
            </p:pic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D7CB8665-CE08-4F93-DEED-8F79F1C894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 l="16614" t="79827" r="21810"/>
                <a:stretch/>
              </p:blipFill>
              <p:spPr>
                <a:xfrm>
                  <a:off x="4393596" y="3259805"/>
                  <a:ext cx="4718472" cy="426733"/>
                </a:xfrm>
                <a:prstGeom prst="rect">
                  <a:avLst/>
                </a:prstGeom>
              </p:spPr>
            </p:pic>
          </p:grpSp>
          <p:sp>
            <p:nvSpPr>
              <p:cNvPr id="23" name="Rectángulo redondeado 22">
                <a:extLst>
                  <a:ext uri="{FF2B5EF4-FFF2-40B4-BE49-F238E27FC236}">
                    <a16:creationId xmlns:a16="http://schemas.microsoft.com/office/drawing/2014/main" id="{42D3A8C0-C5E9-B8AA-F2F4-0D6BA9C8A8D1}"/>
                  </a:ext>
                </a:extLst>
              </p:cNvPr>
              <p:cNvSpPr/>
              <p:nvPr/>
            </p:nvSpPr>
            <p:spPr>
              <a:xfrm>
                <a:off x="4338084" y="4789829"/>
                <a:ext cx="4529469" cy="1925716"/>
              </a:xfrm>
              <a:prstGeom prst="round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noFill/>
                </a:endParaRPr>
              </a:p>
            </p:txBody>
          </p:sp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5DB3C212-7165-B080-819B-C8C410542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b="83225"/>
              <a:stretch/>
            </p:blipFill>
            <p:spPr>
              <a:xfrm>
                <a:off x="4499089" y="4943468"/>
                <a:ext cx="4201799" cy="287751"/>
              </a:xfrm>
              <a:prstGeom prst="rect">
                <a:avLst/>
              </a:prstGeom>
              <a:ln w="28575">
                <a:noFill/>
              </a:ln>
            </p:spPr>
          </p:pic>
          <p:sp>
            <p:nvSpPr>
              <p:cNvPr id="24" name="Rectángulo redondeado 23">
                <a:extLst>
                  <a:ext uri="{FF2B5EF4-FFF2-40B4-BE49-F238E27FC236}">
                    <a16:creationId xmlns:a16="http://schemas.microsoft.com/office/drawing/2014/main" id="{E5AF14F3-964B-E548-0F5F-DAAB961B6000}"/>
                  </a:ext>
                </a:extLst>
              </p:cNvPr>
              <p:cNvSpPr/>
              <p:nvPr/>
            </p:nvSpPr>
            <p:spPr>
              <a:xfrm>
                <a:off x="4338084" y="1515832"/>
                <a:ext cx="4529469" cy="3094605"/>
              </a:xfrm>
              <a:prstGeom prst="round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noFill/>
                </a:endParaRPr>
              </a:p>
            </p:txBody>
          </p:sp>
          <p:sp>
            <p:nvSpPr>
              <p:cNvPr id="25" name="Rectángulo redondeado 24">
                <a:extLst>
                  <a:ext uri="{FF2B5EF4-FFF2-40B4-BE49-F238E27FC236}">
                    <a16:creationId xmlns:a16="http://schemas.microsoft.com/office/drawing/2014/main" id="{95EB2CF8-B943-B1B5-5FD3-E6C30689A77D}"/>
                  </a:ext>
                </a:extLst>
              </p:cNvPr>
              <p:cNvSpPr/>
              <p:nvPr/>
            </p:nvSpPr>
            <p:spPr>
              <a:xfrm>
                <a:off x="276447" y="1977658"/>
                <a:ext cx="3766254" cy="3777132"/>
              </a:xfrm>
              <a:prstGeom prst="round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noFill/>
                </a:endParaRPr>
              </a:p>
            </p:txBody>
          </p:sp>
          <p:grpSp>
            <p:nvGrpSpPr>
              <p:cNvPr id="27" name="Grupo 26">
                <a:extLst>
                  <a:ext uri="{FF2B5EF4-FFF2-40B4-BE49-F238E27FC236}">
                    <a16:creationId xmlns:a16="http://schemas.microsoft.com/office/drawing/2014/main" id="{C0A1C9B4-15EB-D2E3-507E-A93E06FA11EE}"/>
                  </a:ext>
                </a:extLst>
              </p:cNvPr>
              <p:cNvGrpSpPr/>
              <p:nvPr/>
            </p:nvGrpSpPr>
            <p:grpSpPr>
              <a:xfrm>
                <a:off x="393404" y="2115176"/>
                <a:ext cx="3541532" cy="3268324"/>
                <a:chOff x="393404" y="2115176"/>
                <a:chExt cx="3541532" cy="3268324"/>
              </a:xfrm>
            </p:grpSpPr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3AC705E2-D9BD-B174-AC3D-AD07F361F9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8526" y="2115176"/>
                  <a:ext cx="1802046" cy="574861"/>
                </a:xfrm>
                <a:prstGeom prst="rect">
                  <a:avLst/>
                </a:prstGeom>
              </p:spPr>
            </p:pic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3868AB40-9CE4-5112-59DF-D7040711A0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93404" y="2848349"/>
                  <a:ext cx="3521371" cy="1762088"/>
                </a:xfrm>
                <a:prstGeom prst="rect">
                  <a:avLst/>
                </a:prstGeom>
              </p:spPr>
            </p:pic>
            <p:pic>
              <p:nvPicPr>
                <p:cNvPr id="26" name="Imagen 25">
                  <a:extLst>
                    <a:ext uri="{FF2B5EF4-FFF2-40B4-BE49-F238E27FC236}">
                      <a16:creationId xmlns:a16="http://schemas.microsoft.com/office/drawing/2014/main" id="{19E92E7F-3EEC-3587-2A48-DCE502C85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3565" y="4643149"/>
                  <a:ext cx="3521371" cy="740351"/>
                </a:xfrm>
                <a:prstGeom prst="rect">
                  <a:avLst/>
                </a:prstGeom>
              </p:spPr>
            </p:pic>
          </p:grpSp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17282F8C-2F17-CF06-A7DA-9A62986659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l="53852" t="14306" b="42533"/>
              <a:stretch/>
            </p:blipFill>
            <p:spPr>
              <a:xfrm>
                <a:off x="4483680" y="5135454"/>
                <a:ext cx="2867743" cy="1315109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8CA70E9A-5308-E1F4-5519-15091B836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l="2272" t="21003" r="46672" b="10391"/>
              <a:stretch/>
            </p:blipFill>
            <p:spPr>
              <a:xfrm>
                <a:off x="7187610" y="5391305"/>
                <a:ext cx="1502646" cy="824299"/>
              </a:xfrm>
              <a:prstGeom prst="rect">
                <a:avLst/>
              </a:prstGeom>
              <a:ln w="28575"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535517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ítulo 2">
            <a:extLst>
              <a:ext uri="{FF2B5EF4-FFF2-40B4-BE49-F238E27FC236}">
                <a16:creationId xmlns:a16="http://schemas.microsoft.com/office/drawing/2014/main" id="{88E72FA5-1C74-41D3-8B0A-F843A9AD6C54}"/>
              </a:ext>
            </a:extLst>
          </p:cNvPr>
          <p:cNvSpPr txBox="1">
            <a:spLocks/>
          </p:cNvSpPr>
          <p:nvPr/>
        </p:nvSpPr>
        <p:spPr>
          <a:xfrm>
            <a:off x="4002440" y="1042151"/>
            <a:ext cx="4830663" cy="4754875"/>
          </a:xfrm>
          <a:prstGeom prst="rect">
            <a:avLst/>
          </a:prstGeom>
          <a:solidFill>
            <a:srgbClr val="008539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a-ES" sz="2200" b="1" dirty="0">
                <a:solidFill>
                  <a:schemeClr val="bg1"/>
                </a:solidFill>
              </a:rPr>
              <a:t>FACULTAT ACREDITADA PER LA EAEVE </a:t>
            </a:r>
            <a:r>
              <a:rPr lang="ca-ES" sz="2000" b="1" dirty="0">
                <a:solidFill>
                  <a:schemeClr val="bg1"/>
                </a:solidFill>
              </a:rPr>
              <a:t>(</a:t>
            </a:r>
            <a:r>
              <a:rPr lang="ca-ES" sz="2000" b="1" i="1" dirty="0" err="1">
                <a:solidFill>
                  <a:schemeClr val="bg1"/>
                </a:solidFill>
              </a:rPr>
              <a:t>European</a:t>
            </a:r>
            <a:r>
              <a:rPr lang="ca-ES" sz="2000" b="1" i="1" dirty="0">
                <a:solidFill>
                  <a:schemeClr val="bg1"/>
                </a:solidFill>
              </a:rPr>
              <a:t> </a:t>
            </a:r>
            <a:r>
              <a:rPr lang="ca-ES" sz="2000" b="1" i="1" dirty="0" err="1">
                <a:solidFill>
                  <a:schemeClr val="bg1"/>
                </a:solidFill>
              </a:rPr>
              <a:t>Association</a:t>
            </a:r>
            <a:r>
              <a:rPr lang="ca-ES" sz="2000" b="1" i="1" dirty="0">
                <a:solidFill>
                  <a:schemeClr val="bg1"/>
                </a:solidFill>
              </a:rPr>
              <a:t> of Establishments for </a:t>
            </a:r>
            <a:r>
              <a:rPr lang="ca-ES" sz="2000" b="1" i="1" dirty="0" err="1">
                <a:solidFill>
                  <a:schemeClr val="bg1"/>
                </a:solidFill>
              </a:rPr>
              <a:t>Veterinary</a:t>
            </a:r>
            <a:r>
              <a:rPr lang="ca-ES" sz="2000" b="1" i="1" dirty="0">
                <a:solidFill>
                  <a:schemeClr val="bg1"/>
                </a:solidFill>
              </a:rPr>
              <a:t> </a:t>
            </a:r>
            <a:r>
              <a:rPr lang="ca-ES" sz="2000" b="1" i="1" dirty="0" err="1">
                <a:solidFill>
                  <a:schemeClr val="bg1"/>
                </a:solidFill>
              </a:rPr>
              <a:t>Education</a:t>
            </a:r>
            <a:r>
              <a:rPr lang="ca-ES" sz="2000" b="1" i="1" dirty="0">
                <a:solidFill>
                  <a:schemeClr val="bg1"/>
                </a:solidFill>
              </a:rPr>
              <a:t>)</a:t>
            </a:r>
            <a:endParaRPr lang="ca-ES" sz="2000" b="1" dirty="0">
              <a:solidFill>
                <a:schemeClr val="bg1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a-ES" sz="1600" dirty="0">
                <a:solidFill>
                  <a:schemeClr val="bg1"/>
                </a:solidFill>
              </a:rPr>
              <a:t>La Facultat de Veterinària de la UAB ha estat acreditada per la </a:t>
            </a:r>
            <a:r>
              <a:rPr lang="ca-ES" sz="1600" b="1" dirty="0">
                <a:solidFill>
                  <a:schemeClr val="bg1"/>
                </a:solidFill>
              </a:rPr>
              <a:t>EAEVE, </a:t>
            </a:r>
            <a:r>
              <a:rPr lang="ca-ES" sz="1600" dirty="0">
                <a:solidFill>
                  <a:schemeClr val="bg1"/>
                </a:solidFill>
              </a:rPr>
              <a:t>organisme reconegut per l’ Associació Europea per l’Avaluació de la Qualitat en l’Ensenyament Superior (ENQA) per avaluar la qualitat dels estudis en veterinària que s’imparteixen a Europa.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a-ES" sz="1600" dirty="0">
                <a:solidFill>
                  <a:schemeClr val="bg1"/>
                </a:solidFill>
              </a:rPr>
              <a:t> </a:t>
            </a:r>
            <a:br>
              <a:rPr lang="ca-ES" sz="1600" dirty="0">
                <a:solidFill>
                  <a:schemeClr val="bg1"/>
                </a:solidFill>
              </a:rPr>
            </a:br>
            <a:r>
              <a:rPr lang="ca-ES" sz="1600" dirty="0">
                <a:solidFill>
                  <a:schemeClr val="bg1"/>
                </a:solidFill>
              </a:rPr>
              <a:t>Per assolir aquesta acreditació, els centres han de demostrar que compleixen amb els elevats requisits de qualitat exigits per la EAEVE.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a-ES" sz="16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https://www.eaeve.org/</a:t>
            </a:r>
            <a:endParaRPr lang="ca-ES" sz="1600" u="sng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a-ES" sz="1600" b="1" u="sng" dirty="0">
              <a:solidFill>
                <a:schemeClr val="bg1"/>
              </a:solidFill>
              <a:latin typeface="Arial"/>
              <a:cs typeface="Arial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a-ES" sz="1600" b="1" u="sng" dirty="0">
                <a:solidFill>
                  <a:schemeClr val="bg1"/>
                </a:solidFill>
                <a:latin typeface="Arial"/>
                <a:cs typeface="Arial"/>
              </a:rPr>
              <a:t>Propera re-avaluació al setembre- octubre 2025</a:t>
            </a:r>
            <a:endParaRPr lang="ca-E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FBDFC8E-0675-47C8-94E1-579601C04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6" b="6146"/>
          <a:stretch/>
        </p:blipFill>
        <p:spPr>
          <a:xfrm>
            <a:off x="0" y="1042150"/>
            <a:ext cx="3715176" cy="4754875"/>
          </a:xfrm>
          <a:prstGeom prst="rect">
            <a:avLst/>
          </a:prstGeom>
        </p:spPr>
      </p:pic>
      <p:pic>
        <p:nvPicPr>
          <p:cNvPr id="6" name="Imagen 5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05831939-A127-408A-90ED-29646F3482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  <p:sp>
        <p:nvSpPr>
          <p:cNvPr id="8" name="CuadroTexto 7">
            <a:hlinkClick r:id="rId7"/>
            <a:extLst>
              <a:ext uri="{FF2B5EF4-FFF2-40B4-BE49-F238E27FC236}">
                <a16:creationId xmlns:a16="http://schemas.microsoft.com/office/drawing/2014/main" id="{9059CFCA-122E-46D2-BE92-581A8A9FC168}"/>
              </a:ext>
            </a:extLst>
          </p:cNvPr>
          <p:cNvSpPr txBox="1"/>
          <p:nvPr/>
        </p:nvSpPr>
        <p:spPr>
          <a:xfrm>
            <a:off x="5736278" y="6165610"/>
            <a:ext cx="29125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la web de la facultat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948880-34AB-4D8D-AFF2-9ACAD8C183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410971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13177CE9-C540-6943-F5E2-CE134ADB66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99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2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2629C6F-47DB-4585-B409-FA70BBD99D9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necessites… Nota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645965"/>
              </p:ext>
            </p:extLst>
          </p:nvPr>
        </p:nvGraphicFramePr>
        <p:xfrm>
          <a:off x="1075643" y="186605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Veterinària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11,930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Veterinària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7,563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pic>
        <p:nvPicPr>
          <p:cNvPr id="8" name="Imagen 7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3088FEEC-33E9-42C5-9C9E-AF313E393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11" name="CuadroTexto 10">
            <a:hlinkClick r:id="rId7"/>
            <a:extLst>
              <a:ext uri="{FF2B5EF4-FFF2-40B4-BE49-F238E27FC236}">
                <a16:creationId xmlns:a16="http://schemas.microsoft.com/office/drawing/2014/main" id="{6952AE1A-6CA3-408C-B4C0-951351915065}"/>
              </a:ext>
            </a:extLst>
          </p:cNvPr>
          <p:cNvSpPr txBox="1"/>
          <p:nvPr/>
        </p:nvSpPr>
        <p:spPr>
          <a:xfrm>
            <a:off x="1375529" y="3893263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0436E84-0E7B-4F9B-9B83-7BBF5FED6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75643" y="3870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609760EB-5249-6BC6-384A-F7BEE3B24E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4" name="CuadroTexto 13">
            <a:hlinkClick r:id="rId12"/>
            <a:extLst>
              <a:ext uri="{FF2B5EF4-FFF2-40B4-BE49-F238E27FC236}">
                <a16:creationId xmlns:a16="http://schemas.microsoft.com/office/drawing/2014/main" id="{D7AEF33E-263F-6299-DCC7-652842041B15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Imagen 14">
            <a:extLst>
              <a:ext uri="{FF2B5EF4-FFF2-40B4-BE49-F238E27FC236}">
                <a16:creationId xmlns:a16="http://schemas.microsoft.com/office/drawing/2014/main" id="{655ED072-C388-9B4C-7065-8549AA4BF8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4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1" grpId="0"/>
      <p:bldP spid="11" grpId="1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6D1DB-A1E7-9B73-841E-1526DF2EC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4023917C-D498-CF6C-0BFA-AF33B0A5DD6B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27C788AD-8C8C-DA09-A080-3241EAACB0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9207" y="6324954"/>
            <a:ext cx="1800000" cy="3294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9C9F843-11D4-981F-BC86-81C11D9014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1037" b="11569"/>
          <a:stretch/>
        </p:blipFill>
        <p:spPr>
          <a:xfrm>
            <a:off x="5236765" y="106149"/>
            <a:ext cx="3649534" cy="34885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C3F18AE-5611-60B1-848F-0F707FC7E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54" y="280194"/>
            <a:ext cx="4094602" cy="57333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38F09B-46A4-CEFD-6A8A-6F5DBBC56B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147" t="49449" r="1499" b="34490"/>
          <a:stretch/>
        </p:blipFill>
        <p:spPr>
          <a:xfrm>
            <a:off x="2555434" y="3181267"/>
            <a:ext cx="1605156" cy="584279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65670CDF-D19E-14B2-2D4D-F92DEA4C130C}"/>
              </a:ext>
            </a:extLst>
          </p:cNvPr>
          <p:cNvGrpSpPr/>
          <p:nvPr/>
        </p:nvGrpSpPr>
        <p:grpSpPr>
          <a:xfrm>
            <a:off x="5236765" y="3700851"/>
            <a:ext cx="3813655" cy="3051000"/>
            <a:chOff x="4172263" y="4048943"/>
            <a:chExt cx="2889269" cy="2708298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AA2B96B-2C87-FCE2-0B48-5AFE1EDD8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5025"/>
            <a:stretch/>
          </p:blipFill>
          <p:spPr>
            <a:xfrm>
              <a:off x="4172263" y="4048943"/>
              <a:ext cx="2889269" cy="2708298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7052824-02E1-0D53-9C50-11E374FD7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5960" b="27412"/>
            <a:stretch/>
          </p:blipFill>
          <p:spPr>
            <a:xfrm>
              <a:off x="5041712" y="5133096"/>
              <a:ext cx="1784929" cy="990600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E965A406-31CB-06A9-52E8-28AC15A556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147" t="2653" r="2833" b="54339"/>
          <a:stretch/>
        </p:blipFill>
        <p:spPr>
          <a:xfrm>
            <a:off x="1774211" y="3089014"/>
            <a:ext cx="781221" cy="8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26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DAF984-8C07-70E9-AD63-AC9783F74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1"/>
          <a:stretch/>
        </p:blipFill>
        <p:spPr>
          <a:xfrm>
            <a:off x="545846" y="2078212"/>
            <a:ext cx="7528259" cy="428337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C1925063-1886-EB44-0D1A-8A2C734A6A0B}"/>
              </a:ext>
            </a:extLst>
          </p:cNvPr>
          <p:cNvSpPr txBox="1"/>
          <p:nvPr/>
        </p:nvSpPr>
        <p:spPr>
          <a:xfrm rot="10800000" flipV="1">
            <a:off x="545846" y="496412"/>
            <a:ext cx="830455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a-ES" sz="1400" b="1" i="0" u="none" strike="noStrike" dirty="0">
                <a:effectLst/>
                <a:latin typeface="Calibri" panose="020F0502020204030204" pitchFamily="34" charset="0"/>
              </a:rPr>
              <a:t>Oficina d’accés a la Universitat GENCAT:</a:t>
            </a:r>
          </a:p>
          <a:p>
            <a:pPr algn="l"/>
            <a:r>
              <a:rPr lang="ca-ES" sz="1400" b="1" i="0" u="sng" strike="noStrike" dirty="0">
                <a:solidFill>
                  <a:srgbClr val="008000"/>
                </a:solidFill>
                <a:effectLst/>
                <a:latin typeface="Calibri" panose="020F0502020204030204" pitchFamily="34" charset="0"/>
                <a:hlinkClick r:id="rId3" tooltip="https://accesuniversitat.gencat.cat/accesuniversitat/log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https://accesuniversitat.gencat.cat/accesuniversitat/login</a:t>
            </a:r>
            <a:endParaRPr lang="ca-ES" sz="1400" b="1" i="0" u="sng" strike="noStrike" dirty="0">
              <a:solidFill>
                <a:srgbClr val="008000"/>
              </a:solidFill>
              <a:effectLst/>
              <a:latin typeface="Calibri" panose="020F0502020204030204" pitchFamily="34" charset="0"/>
            </a:endParaRPr>
          </a:p>
          <a:p>
            <a:pPr algn="l"/>
            <a:endParaRPr lang="ca-ES" sz="1400" b="1" u="sng" dirty="0">
              <a:solidFill>
                <a:srgbClr val="0078D7"/>
              </a:solidFill>
              <a:latin typeface="Calibri" panose="020F0502020204030204" pitchFamily="34" charset="0"/>
            </a:endParaRPr>
          </a:p>
          <a:p>
            <a:pPr algn="l"/>
            <a:r>
              <a:rPr lang="ca-ES" sz="1400" b="1" dirty="0">
                <a:latin typeface="Calibri" panose="020F0502020204030204" pitchFamily="34" charset="0"/>
              </a:rPr>
              <a:t>Informació a la web UAB:</a:t>
            </a:r>
          </a:p>
          <a:p>
            <a:r>
              <a:rPr lang="es-ES_tradnl" sz="1400" b="1" dirty="0">
                <a:solidFill>
                  <a:srgbClr val="008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https://www.uab.cat/web/estudis/grau/acces-als-estudis/estudiants-de-batxillerat-1345662109396.html</a:t>
            </a:r>
            <a:endParaRPr lang="es-ES_tradnl" sz="1400" b="1" dirty="0">
              <a:solidFill>
                <a:srgbClr val="008000"/>
              </a:solidFill>
            </a:endParaRPr>
          </a:p>
          <a:p>
            <a:pPr algn="l"/>
            <a:endParaRPr lang="ca-ES" sz="1400" b="1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796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4197130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7017"/>
            <a:ext cx="7026217" cy="284480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44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Actitud </a:t>
            </a:r>
            <a:r>
              <a:rPr lang="ca-ES" sz="2000" b="1" dirty="0">
                <a:latin typeface="Arial"/>
                <a:cs typeface="Arial"/>
              </a:rPr>
              <a:t>vocacional</a:t>
            </a:r>
            <a:r>
              <a:rPr lang="ca-ES" sz="20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44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Bona base de </a:t>
            </a:r>
            <a:r>
              <a:rPr lang="ca-ES" sz="2000" b="1" dirty="0">
                <a:latin typeface="Arial"/>
                <a:cs typeface="Arial"/>
              </a:rPr>
              <a:t>ciències bàsiques </a:t>
            </a:r>
            <a:r>
              <a:rPr lang="ca-ES" sz="2000" dirty="0">
                <a:latin typeface="Arial"/>
                <a:cs typeface="Arial"/>
              </a:rPr>
              <a:t>i </a:t>
            </a:r>
            <a:r>
              <a:rPr lang="ca-ES" sz="2000" b="1" dirty="0">
                <a:latin typeface="Arial"/>
                <a:cs typeface="Arial"/>
              </a:rPr>
              <a:t>de</a:t>
            </a:r>
            <a:r>
              <a:rPr lang="ca-ES" sz="2000" dirty="0">
                <a:latin typeface="Arial"/>
                <a:cs typeface="Arial"/>
              </a:rPr>
              <a:t> </a:t>
            </a:r>
            <a:r>
              <a:rPr lang="ca-ES" sz="2000" b="1" dirty="0">
                <a:latin typeface="Arial"/>
                <a:cs typeface="Arial"/>
              </a:rPr>
              <a:t>la salut</a:t>
            </a:r>
            <a:r>
              <a:rPr lang="ca-ES" sz="20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2000" dirty="0">
                <a:latin typeface="Arial"/>
                <a:cs typeface="Arial"/>
              </a:rPr>
              <a:t>Capacitat </a:t>
            </a:r>
            <a:r>
              <a:rPr lang="ca-ES" sz="2000" b="1" dirty="0">
                <a:latin typeface="Arial"/>
                <a:cs typeface="Arial"/>
              </a:rPr>
              <a:t>observadora </a:t>
            </a:r>
            <a:r>
              <a:rPr lang="ca-ES" sz="2000" dirty="0">
                <a:latin typeface="Arial"/>
                <a:cs typeface="Arial"/>
              </a:rPr>
              <a:t>i </a:t>
            </a:r>
            <a:r>
              <a:rPr lang="ca-ES" sz="2000" b="1" dirty="0">
                <a:latin typeface="Arial"/>
                <a:cs typeface="Arial"/>
              </a:rPr>
              <a:t>analítica</a:t>
            </a:r>
            <a:r>
              <a:rPr lang="ca-ES" sz="2000" dirty="0">
                <a:latin typeface="Arial"/>
                <a:cs typeface="Arial"/>
              </a:rPr>
              <a:t>: interès per a la investigació, capacitat d’observació, rigor i sentit crític, capacitat d’anàlisi i de síntesi.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necessites… Vocació i dedicació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85BC453-F976-42C4-AEEB-478952D9B6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3293389-E329-4707-8E6C-268235E11B31}"/>
              </a:ext>
            </a:extLst>
          </p:cNvPr>
          <p:cNvGrpSpPr/>
          <p:nvPr/>
        </p:nvGrpSpPr>
        <p:grpSpPr>
          <a:xfrm>
            <a:off x="1360458" y="5092282"/>
            <a:ext cx="5325157" cy="617768"/>
            <a:chOff x="4939475" y="3821504"/>
            <a:chExt cx="2085175" cy="510370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C0DE7D8-6DDE-40C6-97D0-1FF0F49E3307}"/>
                </a:ext>
              </a:extLst>
            </p:cNvPr>
            <p:cNvSpPr/>
            <p:nvPr/>
          </p:nvSpPr>
          <p:spPr>
            <a:xfrm>
              <a:off x="4939475" y="3821504"/>
              <a:ext cx="2085175" cy="510370"/>
            </a:xfrm>
            <a:prstGeom prst="rect">
              <a:avLst/>
            </a:prstGeom>
            <a:solidFill>
              <a:srgbClr val="008539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8924BDA-3F8B-4D7C-BF74-207438EB0606}"/>
                </a:ext>
              </a:extLst>
            </p:cNvPr>
            <p:cNvSpPr txBox="1"/>
            <p:nvPr/>
          </p:nvSpPr>
          <p:spPr>
            <a:xfrm>
              <a:off x="4987242" y="3870567"/>
              <a:ext cx="1989640" cy="38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Dedicació, dedicació i dedicació!</a:t>
              </a:r>
            </a:p>
          </p:txBody>
        </p:sp>
      </p:grpSp>
      <p:sp>
        <p:nvSpPr>
          <p:cNvPr id="16" name="CuadroTexto 15">
            <a:hlinkClick r:id="rId6"/>
            <a:extLst>
              <a:ext uri="{FF2B5EF4-FFF2-40B4-BE49-F238E27FC236}">
                <a16:creationId xmlns:a16="http://schemas.microsoft.com/office/drawing/2014/main" id="{33BEB580-7824-4FB4-B172-98F6CE6A8CE7}"/>
              </a:ext>
            </a:extLst>
          </p:cNvPr>
          <p:cNvSpPr txBox="1"/>
          <p:nvPr/>
        </p:nvSpPr>
        <p:spPr>
          <a:xfrm>
            <a:off x="5888167" y="6212710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D375E32-1C7A-480C-89F7-C2CE8022A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62859" y="61805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7588081A-817B-1FE7-795A-8AF2164DFD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97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1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6" grpId="0"/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809EEA91-E5CD-4C52-95B6-5B3935BCE93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649135" y="453616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9" name="Imagen 8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940DF65D-B859-456F-B117-57754045E9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11" name="CuadroTexto 10">
            <a:hlinkClick r:id="rId7"/>
            <a:extLst>
              <a:ext uri="{FF2B5EF4-FFF2-40B4-BE49-F238E27FC236}">
                <a16:creationId xmlns:a16="http://schemas.microsoft.com/office/drawing/2014/main" id="{0C1F3209-B386-481B-8940-0254C08C624E}"/>
              </a:ext>
            </a:extLst>
          </p:cNvPr>
          <p:cNvSpPr txBox="1"/>
          <p:nvPr/>
        </p:nvSpPr>
        <p:spPr>
          <a:xfrm>
            <a:off x="6157115" y="618847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428C224-C1A3-4127-9A1B-E492AC90F2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831807" y="615626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C6BC1967-B8D6-8A39-6BD3-6056C9533A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B5BC18BD-8F78-CD63-E96C-7576ABDD77B4}"/>
              </a:ext>
            </a:extLst>
          </p:cNvPr>
          <p:cNvGrpSpPr/>
          <p:nvPr/>
        </p:nvGrpSpPr>
        <p:grpSpPr>
          <a:xfrm>
            <a:off x="2178910" y="3225094"/>
            <a:ext cx="5021661" cy="2476157"/>
            <a:chOff x="810146" y="3225094"/>
            <a:chExt cx="5021661" cy="247615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4DEA65D5-1E3C-C1F2-65C3-3A20094BC4F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10146" y="3225094"/>
              <a:ext cx="5021661" cy="24761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ca-ES" sz="1000" b="1" dirty="0">
                <a:solidFill>
                  <a:schemeClr val="tx1"/>
                </a:solidFill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ca-ES" sz="1400" b="1" dirty="0">
                  <a:solidFill>
                    <a:schemeClr val="tx1"/>
                  </a:solidFill>
                </a:rPr>
                <a:t>1 ECTS = 25 hores de </a:t>
              </a:r>
              <a:r>
                <a:rPr lang="ca-ES" sz="1400" b="1" u="sng" dirty="0">
                  <a:solidFill>
                    <a:schemeClr val="tx1"/>
                  </a:solidFill>
                </a:rPr>
                <a:t>treball de l’estudiant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ca-ES" sz="1400" b="1" u="sng" dirty="0">
                <a:solidFill>
                  <a:schemeClr val="tx1"/>
                </a:solidFill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ca-ES" sz="1400" b="1" u="sng" dirty="0">
                <a:solidFill>
                  <a:srgbClr val="660066"/>
                </a:solidFill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ca-ES" sz="1400" b="1" u="sng" dirty="0">
                <a:solidFill>
                  <a:srgbClr val="660066"/>
                </a:solidFill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ca-ES" sz="1400" b="1" u="sng" dirty="0">
                <a:solidFill>
                  <a:srgbClr val="660066"/>
                </a:solidFill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ca-ES" sz="1400" b="1" u="sng" dirty="0">
                <a:solidFill>
                  <a:srgbClr val="660066"/>
                </a:solidFill>
              </a:endParaRPr>
            </a:p>
            <a:p>
              <a:pPr algn="l"/>
              <a:endParaRPr lang="ca-ES" sz="1400" b="1" dirty="0">
                <a:solidFill>
                  <a:schemeClr val="tx1"/>
                </a:solidFill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ca-ES" sz="1400" b="1" dirty="0">
                  <a:solidFill>
                    <a:schemeClr val="tx1"/>
                  </a:solidFill>
                </a:rPr>
                <a:t>60 ECTS </a:t>
              </a:r>
              <a:r>
                <a:rPr lang="ca-ES" sz="1400" b="1" dirty="0">
                  <a:solidFill>
                    <a:schemeClr val="tx1"/>
                  </a:solidFill>
                  <a:sym typeface="Wingdings" pitchFamily="2" charset="2"/>
                </a:rPr>
                <a:t> </a:t>
              </a:r>
              <a:r>
                <a:rPr lang="ca-ES" sz="1400" b="1" dirty="0">
                  <a:solidFill>
                    <a:schemeClr val="tx1"/>
                  </a:solidFill>
                </a:rPr>
                <a:t>37,5 h treball/setmana </a:t>
              </a:r>
            </a:p>
            <a:p>
              <a:pPr lvl="2" algn="l"/>
              <a:endParaRPr lang="ca-ES" sz="2000" b="1" dirty="0">
                <a:solidFill>
                  <a:srgbClr val="FF3300"/>
                </a:solidFill>
              </a:endParaRPr>
            </a:p>
            <a:p>
              <a:pPr algn="l"/>
              <a:endParaRPr lang="ca-ES" sz="2000" dirty="0"/>
            </a:p>
          </p:txBody>
        </p:sp>
        <p:sp>
          <p:nvSpPr>
            <p:cNvPr id="5" name="Marcador de contenido 2">
              <a:extLst>
                <a:ext uri="{FF2B5EF4-FFF2-40B4-BE49-F238E27FC236}">
                  <a16:creationId xmlns:a16="http://schemas.microsoft.com/office/drawing/2014/main" id="{9C929903-3284-1469-D433-B5B00EC402D5}"/>
                </a:ext>
              </a:extLst>
            </p:cNvPr>
            <p:cNvSpPr txBox="1">
              <a:spLocks/>
            </p:cNvSpPr>
            <p:nvPr/>
          </p:nvSpPr>
          <p:spPr>
            <a:xfrm>
              <a:off x="1198429" y="3826697"/>
              <a:ext cx="4149748" cy="908666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90000"/>
                </a:lnSpc>
                <a:buFont typeface="Arial"/>
                <a:buChar char="•"/>
              </a:pPr>
              <a:r>
                <a:rPr lang="ca-ES" sz="1400" dirty="0"/>
                <a:t>Assistència a classe  (Treball dirigit)</a:t>
              </a:r>
            </a:p>
            <a:p>
              <a:pPr lvl="1">
                <a:lnSpc>
                  <a:spcPct val="90000"/>
                </a:lnSpc>
                <a:buFont typeface="Arial"/>
                <a:buChar char="•"/>
              </a:pPr>
              <a:r>
                <a:rPr lang="ca-ES" sz="1400" dirty="0"/>
                <a:t>Consulta bibliogràfica</a:t>
              </a:r>
            </a:p>
            <a:p>
              <a:pPr lvl="1">
                <a:lnSpc>
                  <a:spcPct val="90000"/>
                </a:lnSpc>
                <a:buFont typeface="Arial"/>
                <a:buChar char="•"/>
              </a:pPr>
              <a:r>
                <a:rPr lang="ca-ES" sz="1400" dirty="0"/>
                <a:t>Treball personal</a:t>
              </a:r>
            </a:p>
            <a:p>
              <a:pPr lvl="1">
                <a:lnSpc>
                  <a:spcPct val="90000"/>
                </a:lnSpc>
                <a:buFont typeface="Arial"/>
                <a:buChar char="•"/>
              </a:pPr>
              <a:r>
                <a:rPr lang="ca-ES" sz="1400" dirty="0"/>
                <a:t>Preparació d’exàmens</a:t>
              </a:r>
            </a:p>
            <a:p>
              <a:pPr lvl="1">
                <a:lnSpc>
                  <a:spcPct val="90000"/>
                </a:lnSpc>
                <a:buFont typeface="Arial"/>
                <a:buChar char="•"/>
              </a:pPr>
              <a:r>
                <a:rPr lang="ca-ES" sz="1400" dirty="0"/>
                <a:t>Tutories professorat</a:t>
              </a:r>
              <a:endParaRPr lang="ca-ES" sz="1400" dirty="0">
                <a:latin typeface="+mj-lt"/>
              </a:endParaRPr>
            </a:p>
            <a:p>
              <a:endParaRPr lang="es-ES" sz="1200" dirty="0">
                <a:latin typeface="+mj-lt"/>
              </a:endParaRPr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8EA606A-C3E5-7E6D-A8D6-3B3C50A00C84}"/>
              </a:ext>
            </a:extLst>
          </p:cNvPr>
          <p:cNvSpPr txBox="1"/>
          <p:nvPr/>
        </p:nvSpPr>
        <p:spPr>
          <a:xfrm>
            <a:off x="733647" y="1852971"/>
            <a:ext cx="6943060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ctr" latinLnBrk="0" hangingPunct="1">
              <a:spcBef>
                <a:spcPts val="700"/>
              </a:spcBef>
              <a:spcAft>
                <a:spcPts val="700"/>
              </a:spcAft>
            </a:pPr>
            <a:r>
              <a:rPr lang="ca-ES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Crèdits: </a:t>
            </a:r>
            <a:r>
              <a:rPr lang="ca-ES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300 ECTS</a:t>
            </a:r>
          </a:p>
          <a:p>
            <a:pPr marL="285750" indent="-285750" algn="l" rtl="0" eaLnBrk="1" fontAlgn="ctr" latinLnBrk="0" hangingPunct="1">
              <a:spcBef>
                <a:spcPts val="700"/>
              </a:spcBef>
              <a:spcAft>
                <a:spcPts val="700"/>
              </a:spcAft>
              <a:buFont typeface="Wingdings" pitchFamily="2" charset="2"/>
              <a:buChar char="Ø"/>
            </a:pPr>
            <a:r>
              <a:rPr lang="ca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Estudis a jornada complerta: </a:t>
            </a:r>
            <a:r>
              <a:rPr lang="ca-ES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 crèdits a l’any = 5 anys</a:t>
            </a:r>
            <a:endParaRPr lang="es-E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700"/>
              </a:spcBef>
              <a:spcAft>
                <a:spcPts val="700"/>
              </a:spcAft>
            </a:pPr>
            <a:r>
              <a:rPr lang="ca-ES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Horari: </a:t>
            </a:r>
            <a:r>
              <a:rPr lang="ca-ES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sol torn, de matí i de tarda.</a:t>
            </a:r>
            <a:endParaRPr lang="es-ES" sz="18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2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20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1" grpId="0"/>
      <p:bldP spid="11" grpId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198F5CB-D072-49F0-9F36-5C6382BFB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9455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7427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4949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180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360062"/>
            <a:ext cx="7188248" cy="524208"/>
            <a:chOff x="1075642" y="3893462"/>
            <a:chExt cx="7188248" cy="524208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30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987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optatives</a:t>
              </a:r>
            </a:p>
          </p:txBody>
        </p:sp>
      </p:grpSp>
      <p:pic>
        <p:nvPicPr>
          <p:cNvPr id="38" name="Imagen 37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F178A098-7FBD-44D2-8DAF-59A4138521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39" name="CuadroTexto 38">
            <a:hlinkClick r:id="rId7"/>
            <a:extLst>
              <a:ext uri="{FF2B5EF4-FFF2-40B4-BE49-F238E27FC236}">
                <a16:creationId xmlns:a16="http://schemas.microsoft.com/office/drawing/2014/main" id="{7CB7BE2F-4F80-4763-919F-8BE5380713C4}"/>
              </a:ext>
            </a:extLst>
          </p:cNvPr>
          <p:cNvSpPr txBox="1"/>
          <p:nvPr/>
        </p:nvSpPr>
        <p:spPr>
          <a:xfrm>
            <a:off x="5600894" y="6182878"/>
            <a:ext cx="264013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BB766CFA-0111-4993-85CA-F26DDC111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284474" y="614735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88D84FB2-39A6-33FA-D9A9-F2427662EF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4DA231D2-7FD0-ED60-EB6B-5593B4AF7B9C}"/>
              </a:ext>
            </a:extLst>
          </p:cNvPr>
          <p:cNvGrpSpPr/>
          <p:nvPr/>
        </p:nvGrpSpPr>
        <p:grpSpPr>
          <a:xfrm>
            <a:off x="1075642" y="4172862"/>
            <a:ext cx="7188248" cy="524208"/>
            <a:chOff x="1075642" y="3893462"/>
            <a:chExt cx="7188248" cy="524208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CA692DBB-C0CA-47D1-5A48-8998F42C56E2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0E21CA8F-0B02-7991-12FB-78EA7D63FCD7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2FB7FEF5-A4C2-1086-9AFA-1B2CD74652DA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Practicum</a:t>
                </a:r>
                <a:endParaRPr lang="ca-E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4900640A-8E80-150C-E303-580384C7CC04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055724B4-EE5D-9FA0-A5D8-C0FB8C0E771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E7B18B1B-7EA5-FED9-CAA4-60E90D1D2631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24 ECTS</a:t>
                </a:r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D1FCC5D-0212-E227-DD6D-C67CBBADC94F}"/>
                </a:ext>
              </a:extLst>
            </p:cNvPr>
            <p:cNvSpPr txBox="1"/>
            <p:nvPr/>
          </p:nvSpPr>
          <p:spPr>
            <a:xfrm>
              <a:off x="5276810" y="3893462"/>
              <a:ext cx="2987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Pràctiques externes i rotatoris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3313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2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9" grpId="0"/>
      <p:bldP spid="3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06965" y="2291593"/>
            <a:ext cx="5175217" cy="968626"/>
          </a:xfrm>
        </p:spPr>
        <p:txBody>
          <a:bodyPr>
            <a:noAutofit/>
          </a:bodyPr>
          <a:lstStyle/>
          <a:p>
            <a:pPr algn="l">
              <a:lnSpc>
                <a:spcPts val="3000"/>
              </a:lnSpc>
              <a:spcBef>
                <a:spcPts val="0"/>
              </a:spcBef>
            </a:pPr>
            <a:r>
              <a:rPr lang="ca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 als estudiants per desenvolupar la seva tasca professional en els àmbits de: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513462" y="3551380"/>
            <a:ext cx="4512938" cy="2289153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2000" b="1" dirty="0">
                <a:latin typeface="Arial" panose="020B0604020202020204" pitchFamily="34" charset="0"/>
                <a:cs typeface="Arial" panose="020B0604020202020204" pitchFamily="34" charset="0"/>
              </a:rPr>
              <a:t>la medicina i la cirurgia veterinàries, 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2000" b="1" dirty="0">
                <a:latin typeface="Arial" panose="020B0604020202020204" pitchFamily="34" charset="0"/>
                <a:cs typeface="Arial" panose="020B0604020202020204" pitchFamily="34" charset="0"/>
              </a:rPr>
              <a:t>la producció i la sanitat animals, 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2000" b="1" dirty="0">
                <a:latin typeface="Arial" panose="020B0604020202020204" pitchFamily="34" charset="0"/>
                <a:cs typeface="Arial" panose="020B0604020202020204" pitchFamily="34" charset="0"/>
              </a:rPr>
              <a:t>la higiene, seguretat i tecnologia alimentàries.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625344F-D0D7-C348-FF9F-D8FA908AC4F6}"/>
              </a:ext>
            </a:extLst>
          </p:cNvPr>
          <p:cNvGrpSpPr/>
          <p:nvPr/>
        </p:nvGrpSpPr>
        <p:grpSpPr>
          <a:xfrm>
            <a:off x="-1" y="226096"/>
            <a:ext cx="2971313" cy="6405808"/>
            <a:chOff x="-1" y="226096"/>
            <a:chExt cx="2971313" cy="640580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E490778-A299-4DF4-A377-01DEA26E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63625"/>
              <a:ext cx="2971312" cy="1968279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7DBB5FF-7CE2-4DE4-8A75-5D5CA3A21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226096"/>
              <a:ext cx="2971312" cy="2227767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4B279D4-CDCB-47A9-AA25-B59204BF4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605908"/>
              <a:ext cx="2971311" cy="189094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D10C753-3B38-40F0-B079-0E05F3289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63625"/>
              <a:ext cx="2971311" cy="1968279"/>
            </a:xfrm>
            <a:prstGeom prst="rect">
              <a:avLst/>
            </a:prstGeom>
          </p:spPr>
        </p:pic>
      </p:grpSp>
      <p:sp>
        <p:nvSpPr>
          <p:cNvPr id="9" name="Subtítulo 2">
            <a:extLst>
              <a:ext uri="{FF2B5EF4-FFF2-40B4-BE49-F238E27FC236}">
                <a16:creationId xmlns:a16="http://schemas.microsoft.com/office/drawing/2014/main" id="{0557AF05-2339-4138-BD83-CBF2A706458B}"/>
              </a:ext>
            </a:extLst>
          </p:cNvPr>
          <p:cNvSpPr txBox="1">
            <a:spLocks/>
          </p:cNvSpPr>
          <p:nvPr/>
        </p:nvSpPr>
        <p:spPr>
          <a:xfrm>
            <a:off x="3506965" y="792382"/>
            <a:ext cx="4512938" cy="1095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00"/>
              </a:lnSpc>
              <a:spcBef>
                <a:spcPts val="0"/>
              </a:spcBef>
            </a:pPr>
            <a:r>
              <a:rPr lang="ca-E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grau de Veterinària </a:t>
            </a:r>
            <a:r>
              <a:rPr lang="ca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UAB:</a:t>
            </a: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86FD2F6D-8512-4D33-968F-E7BC5EE87A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  <p:sp>
        <p:nvSpPr>
          <p:cNvPr id="12" name="CuadroTexto 11">
            <a:hlinkClick r:id="rId9"/>
            <a:extLst>
              <a:ext uri="{FF2B5EF4-FFF2-40B4-BE49-F238E27FC236}">
                <a16:creationId xmlns:a16="http://schemas.microsoft.com/office/drawing/2014/main" id="{4D482FD0-39F8-4FE7-BBF8-1F58BBD609EF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7C12BDA-2572-4548-806A-17CFDBA238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97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/>
      <p:bldP spid="9" grpId="0" build="p"/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Assignatures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85BC453-F976-42C4-AEEB-478952D9B6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13" name="QuadreDeText 13">
            <a:extLst>
              <a:ext uri="{FF2B5EF4-FFF2-40B4-BE49-F238E27FC236}">
                <a16:creationId xmlns:a16="http://schemas.microsoft.com/office/drawing/2014/main" id="{F73F66B7-3950-4D18-B4C1-B257C9495D6D}"/>
              </a:ext>
            </a:extLst>
          </p:cNvPr>
          <p:cNvSpPr txBox="1"/>
          <p:nvPr/>
        </p:nvSpPr>
        <p:spPr>
          <a:xfrm>
            <a:off x="969207" y="1565190"/>
            <a:ext cx="7026217" cy="39221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8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Primer curs</a:t>
            </a:r>
          </a:p>
        </p:txBody>
      </p:sp>
      <p:sp>
        <p:nvSpPr>
          <p:cNvPr id="12" name="CuadroTexto 11">
            <a:hlinkClick r:id="rId6"/>
            <a:extLst>
              <a:ext uri="{FF2B5EF4-FFF2-40B4-BE49-F238E27FC236}">
                <a16:creationId xmlns:a16="http://schemas.microsoft.com/office/drawing/2014/main" id="{64165799-C2D3-4167-8C5C-F96719AE8DD1}"/>
              </a:ext>
            </a:extLst>
          </p:cNvPr>
          <p:cNvSpPr txBox="1"/>
          <p:nvPr/>
        </p:nvSpPr>
        <p:spPr>
          <a:xfrm>
            <a:off x="602704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B546F76-56FC-4D58-A6F7-CC514B54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01737" y="6133406"/>
            <a:ext cx="299886" cy="309258"/>
          </a:xfrm>
          <a:prstGeom prst="rect">
            <a:avLst/>
          </a:prstGeom>
        </p:spPr>
      </p:pic>
      <p:graphicFrame>
        <p:nvGraphicFramePr>
          <p:cNvPr id="17" name="Tabla 9">
            <a:extLst>
              <a:ext uri="{FF2B5EF4-FFF2-40B4-BE49-F238E27FC236}">
                <a16:creationId xmlns:a16="http://schemas.microsoft.com/office/drawing/2014/main" id="{BA431276-CCBF-407F-8B6B-63DF077D6A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375244"/>
              </p:ext>
            </p:extLst>
          </p:nvPr>
        </p:nvGraphicFramePr>
        <p:xfrm>
          <a:off x="969207" y="2111374"/>
          <a:ext cx="6669266" cy="3596699"/>
        </p:xfrm>
        <a:graphic>
          <a:graphicData uri="http://schemas.openxmlformats.org/drawingml/2006/table">
            <a:tbl>
              <a:tblPr firstRow="1" bandRow="1"/>
              <a:tblGrid>
                <a:gridCol w="2161920">
                  <a:extLst>
                    <a:ext uri="{9D8B030D-6E8A-4147-A177-3AD203B41FA5}">
                      <a16:colId xmlns:a16="http://schemas.microsoft.com/office/drawing/2014/main" val="2842345264"/>
                    </a:ext>
                  </a:extLst>
                </a:gridCol>
                <a:gridCol w="4507346">
                  <a:extLst>
                    <a:ext uri="{9D8B030D-6E8A-4147-A177-3AD203B41FA5}">
                      <a16:colId xmlns:a16="http://schemas.microsoft.com/office/drawing/2014/main" val="3644572020"/>
                    </a:ext>
                  </a:extLst>
                </a:gridCol>
              </a:tblGrid>
              <a:tr h="447099">
                <a:tc>
                  <a:txBody>
                    <a:bodyPr/>
                    <a:lstStyle/>
                    <a:p>
                      <a:r>
                        <a:rPr lang="ca-ES" sz="16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a-E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Assignatures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071728"/>
                  </a:ext>
                </a:extLst>
              </a:tr>
              <a:tr h="9790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noProof="0" dirty="0">
                          <a:solidFill>
                            <a:schemeClr val="tx1"/>
                          </a:solidFill>
                        </a:rPr>
                        <a:t>Primer 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Biologia Animal i Cel·lular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Agronomia i Economia Agrària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Etnologia i Etologia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089946"/>
                  </a:ext>
                </a:extLst>
              </a:tr>
              <a:tr h="120072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b="1" noProof="0" dirty="0"/>
                        <a:t>Segon 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Morfologia I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Estructura i Funció del Sistema Nerviós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Microbiologia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Parasitologia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03351"/>
                  </a:ext>
                </a:extLst>
              </a:tr>
              <a:tr h="9698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b="1" noProof="0"/>
                        <a:t>Anuals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Bases de la Producció i Maneig Animal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 Integrat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Bioquímica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712805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C97F5D8B-CCF3-F29F-6CA1-E54D2ABF2B9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538" y="2798594"/>
            <a:ext cx="1385882" cy="2709775"/>
          </a:xfrm>
          <a:prstGeom prst="rect">
            <a:avLst/>
          </a:prstGeom>
        </p:spPr>
      </p:pic>
      <p:pic>
        <p:nvPicPr>
          <p:cNvPr id="3" name="Imagen 13">
            <a:hlinkClick r:id="rId10"/>
            <a:extLst>
              <a:ext uri="{FF2B5EF4-FFF2-40B4-BE49-F238E27FC236}">
                <a16:creationId xmlns:a16="http://schemas.microsoft.com/office/drawing/2014/main" id="{59944ACB-336A-C6AB-2178-D757B89A85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61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Assignatures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85BC453-F976-42C4-AEEB-478952D9B6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13" name="QuadreDeText 13">
            <a:extLst>
              <a:ext uri="{FF2B5EF4-FFF2-40B4-BE49-F238E27FC236}">
                <a16:creationId xmlns:a16="http://schemas.microsoft.com/office/drawing/2014/main" id="{F73F66B7-3950-4D18-B4C1-B257C9495D6D}"/>
              </a:ext>
            </a:extLst>
          </p:cNvPr>
          <p:cNvSpPr txBox="1"/>
          <p:nvPr/>
        </p:nvSpPr>
        <p:spPr>
          <a:xfrm>
            <a:off x="969207" y="1565190"/>
            <a:ext cx="7026217" cy="39221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8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Segon curs</a:t>
            </a:r>
          </a:p>
        </p:txBody>
      </p:sp>
      <p:sp>
        <p:nvSpPr>
          <p:cNvPr id="12" name="CuadroTexto 11">
            <a:hlinkClick r:id="rId6"/>
            <a:extLst>
              <a:ext uri="{FF2B5EF4-FFF2-40B4-BE49-F238E27FC236}">
                <a16:creationId xmlns:a16="http://schemas.microsoft.com/office/drawing/2014/main" id="{64165799-C2D3-4167-8C5C-F96719AE8DD1}"/>
              </a:ext>
            </a:extLst>
          </p:cNvPr>
          <p:cNvSpPr txBox="1"/>
          <p:nvPr/>
        </p:nvSpPr>
        <p:spPr>
          <a:xfrm>
            <a:off x="602704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B546F76-56FC-4D58-A6F7-CC514B54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01737" y="6133406"/>
            <a:ext cx="299886" cy="309258"/>
          </a:xfrm>
          <a:prstGeom prst="rect">
            <a:avLst/>
          </a:prstGeom>
        </p:spPr>
      </p:pic>
      <p:graphicFrame>
        <p:nvGraphicFramePr>
          <p:cNvPr id="17" name="Tabla 9">
            <a:extLst>
              <a:ext uri="{FF2B5EF4-FFF2-40B4-BE49-F238E27FC236}">
                <a16:creationId xmlns:a16="http://schemas.microsoft.com/office/drawing/2014/main" id="{BA431276-CCBF-407F-8B6B-63DF077D6A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727957"/>
              </p:ext>
            </p:extLst>
          </p:nvPr>
        </p:nvGraphicFramePr>
        <p:xfrm>
          <a:off x="969207" y="2111374"/>
          <a:ext cx="6669266" cy="3541281"/>
        </p:xfrm>
        <a:graphic>
          <a:graphicData uri="http://schemas.openxmlformats.org/drawingml/2006/table">
            <a:tbl>
              <a:tblPr firstRow="1" bandRow="1"/>
              <a:tblGrid>
                <a:gridCol w="2161920">
                  <a:extLst>
                    <a:ext uri="{9D8B030D-6E8A-4147-A177-3AD203B41FA5}">
                      <a16:colId xmlns:a16="http://schemas.microsoft.com/office/drawing/2014/main" val="2842345264"/>
                    </a:ext>
                  </a:extLst>
                </a:gridCol>
                <a:gridCol w="4507346">
                  <a:extLst>
                    <a:ext uri="{9D8B030D-6E8A-4147-A177-3AD203B41FA5}">
                      <a16:colId xmlns:a16="http://schemas.microsoft.com/office/drawing/2014/main" val="3644572020"/>
                    </a:ext>
                  </a:extLst>
                </a:gridCol>
              </a:tblGrid>
              <a:tr h="447099">
                <a:tc>
                  <a:txBody>
                    <a:bodyPr/>
                    <a:lstStyle/>
                    <a:p>
                      <a:r>
                        <a:rPr lang="ca-ES" sz="16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a-E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Assignatures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071728"/>
                  </a:ext>
                </a:extLst>
              </a:tr>
              <a:tr h="11932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noProof="0" dirty="0">
                          <a:solidFill>
                            <a:schemeClr val="tx1"/>
                          </a:solidFill>
                        </a:rPr>
                        <a:t>Primer 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Morfologia II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Ciència Aliments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Epidemiologia i Estadística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Microbiologia i Aplicacions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089946"/>
                  </a:ext>
                </a:extLst>
              </a:tr>
              <a:tr h="120072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b="1" noProof="0" dirty="0"/>
                        <a:t>Segon 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Genètica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Mètodes exploratoris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Nutrició Animal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Patologia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03351"/>
                  </a:ext>
                </a:extLst>
              </a:tr>
              <a:tr h="7002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b="1" noProof="0"/>
                        <a:t>Anuals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Tecnologia dels Aliments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Fisiologia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712805"/>
                  </a:ext>
                </a:extLst>
              </a:tr>
            </a:tbl>
          </a:graphicData>
        </a:graphic>
      </p:graphicFrame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9102F56C-4DBB-0C20-8181-7A9437C102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8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2" grpId="0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Assignatures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85BC453-F976-42C4-AEEB-478952D9B6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13" name="QuadreDeText 13">
            <a:extLst>
              <a:ext uri="{FF2B5EF4-FFF2-40B4-BE49-F238E27FC236}">
                <a16:creationId xmlns:a16="http://schemas.microsoft.com/office/drawing/2014/main" id="{F73F66B7-3950-4D18-B4C1-B257C9495D6D}"/>
              </a:ext>
            </a:extLst>
          </p:cNvPr>
          <p:cNvSpPr txBox="1"/>
          <p:nvPr/>
        </p:nvSpPr>
        <p:spPr>
          <a:xfrm>
            <a:off x="969207" y="1565190"/>
            <a:ext cx="7026217" cy="39221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8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Tercer curs</a:t>
            </a:r>
          </a:p>
        </p:txBody>
      </p:sp>
      <p:sp>
        <p:nvSpPr>
          <p:cNvPr id="12" name="CuadroTexto 11">
            <a:hlinkClick r:id="rId6"/>
            <a:extLst>
              <a:ext uri="{FF2B5EF4-FFF2-40B4-BE49-F238E27FC236}">
                <a16:creationId xmlns:a16="http://schemas.microsoft.com/office/drawing/2014/main" id="{64165799-C2D3-4167-8C5C-F96719AE8DD1}"/>
              </a:ext>
            </a:extLst>
          </p:cNvPr>
          <p:cNvSpPr txBox="1"/>
          <p:nvPr/>
        </p:nvSpPr>
        <p:spPr>
          <a:xfrm>
            <a:off x="602704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B546F76-56FC-4D58-A6F7-CC514B54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01737" y="6133406"/>
            <a:ext cx="299886" cy="309258"/>
          </a:xfrm>
          <a:prstGeom prst="rect">
            <a:avLst/>
          </a:prstGeom>
        </p:spPr>
      </p:pic>
      <p:graphicFrame>
        <p:nvGraphicFramePr>
          <p:cNvPr id="17" name="Tabla 9">
            <a:extLst>
              <a:ext uri="{FF2B5EF4-FFF2-40B4-BE49-F238E27FC236}">
                <a16:creationId xmlns:a16="http://schemas.microsoft.com/office/drawing/2014/main" id="{BA431276-CCBF-407F-8B6B-63DF077D6A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16364"/>
              </p:ext>
            </p:extLst>
          </p:nvPr>
        </p:nvGraphicFramePr>
        <p:xfrm>
          <a:off x="969207" y="2111374"/>
          <a:ext cx="6669266" cy="3541281"/>
        </p:xfrm>
        <a:graphic>
          <a:graphicData uri="http://schemas.openxmlformats.org/drawingml/2006/table">
            <a:tbl>
              <a:tblPr firstRow="1" bandRow="1"/>
              <a:tblGrid>
                <a:gridCol w="2161920">
                  <a:extLst>
                    <a:ext uri="{9D8B030D-6E8A-4147-A177-3AD203B41FA5}">
                      <a16:colId xmlns:a16="http://schemas.microsoft.com/office/drawing/2014/main" val="2842345264"/>
                    </a:ext>
                  </a:extLst>
                </a:gridCol>
                <a:gridCol w="4507346">
                  <a:extLst>
                    <a:ext uri="{9D8B030D-6E8A-4147-A177-3AD203B41FA5}">
                      <a16:colId xmlns:a16="http://schemas.microsoft.com/office/drawing/2014/main" val="3644572020"/>
                    </a:ext>
                  </a:extLst>
                </a:gridCol>
              </a:tblGrid>
              <a:tr h="447099">
                <a:tc>
                  <a:txBody>
                    <a:bodyPr/>
                    <a:lstStyle/>
                    <a:p>
                      <a:r>
                        <a:rPr lang="ca-ES" sz="16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a-E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Assignatures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071728"/>
                  </a:ext>
                </a:extLst>
              </a:tr>
              <a:tr h="11932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noProof="0" dirty="0">
                          <a:solidFill>
                            <a:schemeClr val="tx1"/>
                          </a:solidFill>
                        </a:rPr>
                        <a:t>Primer 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Aqüicultura i </a:t>
                      </a:r>
                      <a:r>
                        <a:rPr lang="ca-ES" sz="1400" b="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Ictiopatologia</a:t>
                      </a:r>
                      <a:endParaRPr lang="ca-ES" sz="14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Producció Animal Integrada I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Reproducció Animal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Sanitat Animal 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089946"/>
                  </a:ext>
                </a:extLst>
              </a:tr>
              <a:tr h="120072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b="1" noProof="0" dirty="0"/>
                        <a:t>Segon 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Medicina i Cirurgia d’Animals d’Abastament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Millora Genètica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Producció Animal Integrada II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Sanitat Animal II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03351"/>
                  </a:ext>
                </a:extLst>
              </a:tr>
              <a:tr h="7002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b="1" noProof="0"/>
                        <a:t>Anuals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Cirurgia i Anestesiologia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Farmacologia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712805"/>
                  </a:ext>
                </a:extLst>
              </a:tr>
            </a:tbl>
          </a:graphicData>
        </a:graphic>
      </p:graphicFrame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A4EAC83D-2C14-29C5-0997-F155BE80DA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69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Assignatures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85BC453-F976-42C4-AEEB-478952D9B6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13" name="QuadreDeText 13">
            <a:extLst>
              <a:ext uri="{FF2B5EF4-FFF2-40B4-BE49-F238E27FC236}">
                <a16:creationId xmlns:a16="http://schemas.microsoft.com/office/drawing/2014/main" id="{F73F66B7-3950-4D18-B4C1-B257C9495D6D}"/>
              </a:ext>
            </a:extLst>
          </p:cNvPr>
          <p:cNvSpPr txBox="1"/>
          <p:nvPr/>
        </p:nvSpPr>
        <p:spPr>
          <a:xfrm>
            <a:off x="969207" y="1565190"/>
            <a:ext cx="7026217" cy="39221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8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Quart curs</a:t>
            </a:r>
          </a:p>
        </p:txBody>
      </p:sp>
      <p:sp>
        <p:nvSpPr>
          <p:cNvPr id="12" name="CuadroTexto 11">
            <a:hlinkClick r:id="rId6"/>
            <a:extLst>
              <a:ext uri="{FF2B5EF4-FFF2-40B4-BE49-F238E27FC236}">
                <a16:creationId xmlns:a16="http://schemas.microsoft.com/office/drawing/2014/main" id="{64165799-C2D3-4167-8C5C-F96719AE8DD1}"/>
              </a:ext>
            </a:extLst>
          </p:cNvPr>
          <p:cNvSpPr txBox="1"/>
          <p:nvPr/>
        </p:nvSpPr>
        <p:spPr>
          <a:xfrm>
            <a:off x="602704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B546F76-56FC-4D58-A6F7-CC514B54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01737" y="6133406"/>
            <a:ext cx="299886" cy="309258"/>
          </a:xfrm>
          <a:prstGeom prst="rect">
            <a:avLst/>
          </a:prstGeom>
        </p:spPr>
      </p:pic>
      <p:graphicFrame>
        <p:nvGraphicFramePr>
          <p:cNvPr id="17" name="Tabla 9">
            <a:extLst>
              <a:ext uri="{FF2B5EF4-FFF2-40B4-BE49-F238E27FC236}">
                <a16:creationId xmlns:a16="http://schemas.microsoft.com/office/drawing/2014/main" id="{BA431276-CCBF-407F-8B6B-63DF077D6A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752072"/>
              </p:ext>
            </p:extLst>
          </p:nvPr>
        </p:nvGraphicFramePr>
        <p:xfrm>
          <a:off x="969207" y="2111374"/>
          <a:ext cx="6669266" cy="3587462"/>
        </p:xfrm>
        <a:graphic>
          <a:graphicData uri="http://schemas.openxmlformats.org/drawingml/2006/table">
            <a:tbl>
              <a:tblPr firstRow="1" bandRow="1"/>
              <a:tblGrid>
                <a:gridCol w="2161920">
                  <a:extLst>
                    <a:ext uri="{9D8B030D-6E8A-4147-A177-3AD203B41FA5}">
                      <a16:colId xmlns:a16="http://schemas.microsoft.com/office/drawing/2014/main" val="2842345264"/>
                    </a:ext>
                  </a:extLst>
                </a:gridCol>
                <a:gridCol w="4507346">
                  <a:extLst>
                    <a:ext uri="{9D8B030D-6E8A-4147-A177-3AD203B41FA5}">
                      <a16:colId xmlns:a16="http://schemas.microsoft.com/office/drawing/2014/main" val="3644572020"/>
                    </a:ext>
                  </a:extLst>
                </a:gridCol>
              </a:tblGrid>
              <a:tr h="447099">
                <a:tc>
                  <a:txBody>
                    <a:bodyPr/>
                    <a:lstStyle/>
                    <a:p>
                      <a:r>
                        <a:rPr lang="ca-E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a-E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Assignatures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071728"/>
                  </a:ext>
                </a:extLst>
              </a:tr>
              <a:tr h="9698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noProof="0">
                          <a:solidFill>
                            <a:schemeClr val="tx1"/>
                          </a:solidFill>
                        </a:rPr>
                        <a:t>Primer 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Medicina i Cirurgia d'Animals de Companyia I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Sanitat Animal III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Seguretat Alimentària i Zoonosi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089946"/>
                  </a:ext>
                </a:extLst>
              </a:tr>
              <a:tr h="120072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b="1" noProof="0"/>
                        <a:t>Segon 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Farmacologia Clínica i Terapèutica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Higiene i Inspecció dels Aliments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Política Sanitària i Malalties d'Importància Legal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Toxicologia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03351"/>
                  </a:ext>
                </a:extLst>
              </a:tr>
              <a:tr h="9698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b="1" noProof="0"/>
                        <a:t>Anuals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Medicina i Cirurgia d'Animals de Companyia II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Pràctiques Integrades a Sanitat Animal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Medicina i Cirurgia d'Èquids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712805"/>
                  </a:ext>
                </a:extLst>
              </a:tr>
            </a:tbl>
          </a:graphicData>
        </a:graphic>
      </p:graphicFrame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6AA57362-4A3D-2DAB-E97F-25790E1206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23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Assignatures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85BC453-F976-42C4-AEEB-478952D9B6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13" name="QuadreDeText 13">
            <a:extLst>
              <a:ext uri="{FF2B5EF4-FFF2-40B4-BE49-F238E27FC236}">
                <a16:creationId xmlns:a16="http://schemas.microsoft.com/office/drawing/2014/main" id="{F73F66B7-3950-4D18-B4C1-B257C9495D6D}"/>
              </a:ext>
            </a:extLst>
          </p:cNvPr>
          <p:cNvSpPr txBox="1"/>
          <p:nvPr/>
        </p:nvSpPr>
        <p:spPr>
          <a:xfrm>
            <a:off x="969207" y="1565190"/>
            <a:ext cx="7026217" cy="39221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8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Cinquè curs</a:t>
            </a:r>
          </a:p>
        </p:txBody>
      </p:sp>
      <p:sp>
        <p:nvSpPr>
          <p:cNvPr id="12" name="CuadroTexto 11">
            <a:hlinkClick r:id="rId6"/>
            <a:extLst>
              <a:ext uri="{FF2B5EF4-FFF2-40B4-BE49-F238E27FC236}">
                <a16:creationId xmlns:a16="http://schemas.microsoft.com/office/drawing/2014/main" id="{64165799-C2D3-4167-8C5C-F96719AE8DD1}"/>
              </a:ext>
            </a:extLst>
          </p:cNvPr>
          <p:cNvSpPr txBox="1"/>
          <p:nvPr/>
        </p:nvSpPr>
        <p:spPr>
          <a:xfrm>
            <a:off x="602704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B546F76-56FC-4D58-A6F7-CC514B54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01737" y="6133406"/>
            <a:ext cx="299886" cy="309258"/>
          </a:xfrm>
          <a:prstGeom prst="rect">
            <a:avLst/>
          </a:prstGeom>
        </p:spPr>
      </p:pic>
      <p:graphicFrame>
        <p:nvGraphicFramePr>
          <p:cNvPr id="17" name="Tabla 9">
            <a:extLst>
              <a:ext uri="{FF2B5EF4-FFF2-40B4-BE49-F238E27FC236}">
                <a16:creationId xmlns:a16="http://schemas.microsoft.com/office/drawing/2014/main" id="{BA431276-CCBF-407F-8B6B-63DF077D6A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574823"/>
              </p:ext>
            </p:extLst>
          </p:nvPr>
        </p:nvGraphicFramePr>
        <p:xfrm>
          <a:off x="969207" y="2111374"/>
          <a:ext cx="6669266" cy="3365789"/>
        </p:xfrm>
        <a:graphic>
          <a:graphicData uri="http://schemas.openxmlformats.org/drawingml/2006/table">
            <a:tbl>
              <a:tblPr firstRow="1" bandRow="1"/>
              <a:tblGrid>
                <a:gridCol w="2161920">
                  <a:extLst>
                    <a:ext uri="{9D8B030D-6E8A-4147-A177-3AD203B41FA5}">
                      <a16:colId xmlns:a16="http://schemas.microsoft.com/office/drawing/2014/main" val="2842345264"/>
                    </a:ext>
                  </a:extLst>
                </a:gridCol>
                <a:gridCol w="4507346">
                  <a:extLst>
                    <a:ext uri="{9D8B030D-6E8A-4147-A177-3AD203B41FA5}">
                      <a16:colId xmlns:a16="http://schemas.microsoft.com/office/drawing/2014/main" val="3644572020"/>
                    </a:ext>
                  </a:extLst>
                </a:gridCol>
              </a:tblGrid>
              <a:tr h="447099">
                <a:tc>
                  <a:txBody>
                    <a:bodyPr/>
                    <a:lstStyle/>
                    <a:p>
                      <a:r>
                        <a:rPr lang="ca-E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a-E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Assignatures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071728"/>
                  </a:ext>
                </a:extLst>
              </a:tr>
              <a:tr h="9698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noProof="0" dirty="0">
                          <a:solidFill>
                            <a:schemeClr val="tx1"/>
                          </a:solidFill>
                        </a:rPr>
                        <a:t>Primer 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3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Ètica i Legislació. Gestió Empresarial</a:t>
                      </a:r>
                    </a:p>
                    <a:p>
                      <a:pPr marL="180000" indent="-180000">
                        <a:lnSpc>
                          <a:spcPts val="3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i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Treball de Fi de Grau (TFG)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752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089946"/>
                  </a:ext>
                </a:extLst>
              </a:tr>
              <a:tr h="9790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b="1" noProof="0"/>
                        <a:t>Segon semestre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3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Pràctiques Externes</a:t>
                      </a:r>
                    </a:p>
                    <a:p>
                      <a:pPr marL="180000" indent="-180000">
                        <a:lnSpc>
                          <a:spcPts val="3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ca-ES" sz="1400" b="0" i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Treball de Fi de Grau (TFG)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03351"/>
                  </a:ext>
                </a:extLst>
              </a:tr>
              <a:tr h="9698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ca-ES" sz="1600" b="1" noProof="0"/>
                        <a:t>Anuals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Rotatori HCV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Rotatori Salut Pública</a:t>
                      </a:r>
                    </a:p>
                    <a:p>
                      <a:pPr marL="180000" indent="-180000">
                        <a:lnSpc>
                          <a:spcPts val="2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it-IT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Optatives 30 ECTS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712805"/>
                  </a:ext>
                </a:extLst>
              </a:tr>
            </a:tbl>
          </a:graphicData>
        </a:graphic>
      </p:graphicFrame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B4BC0FBE-1726-6EBE-AED3-F3A4402A07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29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8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Assignatures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85BC453-F976-42C4-AEEB-478952D9B6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13" name="QuadreDeText 13">
            <a:extLst>
              <a:ext uri="{FF2B5EF4-FFF2-40B4-BE49-F238E27FC236}">
                <a16:creationId xmlns:a16="http://schemas.microsoft.com/office/drawing/2014/main" id="{F73F66B7-3950-4D18-B4C1-B257C9495D6D}"/>
              </a:ext>
            </a:extLst>
          </p:cNvPr>
          <p:cNvSpPr txBox="1"/>
          <p:nvPr/>
        </p:nvSpPr>
        <p:spPr>
          <a:xfrm>
            <a:off x="969207" y="1565190"/>
            <a:ext cx="7026217" cy="39221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8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Cinquè curs. Optatives</a:t>
            </a:r>
          </a:p>
        </p:txBody>
      </p:sp>
      <p:sp>
        <p:nvSpPr>
          <p:cNvPr id="12" name="CuadroTexto 11">
            <a:hlinkClick r:id="rId6"/>
            <a:extLst>
              <a:ext uri="{FF2B5EF4-FFF2-40B4-BE49-F238E27FC236}">
                <a16:creationId xmlns:a16="http://schemas.microsoft.com/office/drawing/2014/main" id="{64165799-C2D3-4167-8C5C-F96719AE8DD1}"/>
              </a:ext>
            </a:extLst>
          </p:cNvPr>
          <p:cNvSpPr txBox="1"/>
          <p:nvPr/>
        </p:nvSpPr>
        <p:spPr>
          <a:xfrm>
            <a:off x="602704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B546F76-56FC-4D58-A6F7-CC514B54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01737" y="6133406"/>
            <a:ext cx="299886" cy="30925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E84418-3A69-9AE6-308A-1D5D4D59C7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616" b="40935"/>
          <a:stretch/>
        </p:blipFill>
        <p:spPr>
          <a:xfrm>
            <a:off x="842861" y="2101302"/>
            <a:ext cx="6587924" cy="3528390"/>
          </a:xfrm>
          <a:prstGeom prst="rect">
            <a:avLst/>
          </a:prstGeom>
        </p:spPr>
      </p:pic>
      <p:pic>
        <p:nvPicPr>
          <p:cNvPr id="3" name="Imagen 13">
            <a:hlinkClick r:id="rId10"/>
            <a:extLst>
              <a:ext uri="{FF2B5EF4-FFF2-40B4-BE49-F238E27FC236}">
                <a16:creationId xmlns:a16="http://schemas.microsoft.com/office/drawing/2014/main" id="{9E160B0A-DAB4-5597-6BC0-1B7BCCEE94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8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Assignatures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85BC453-F976-42C4-AEEB-478952D9B6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13" name="QuadreDeText 13">
            <a:extLst>
              <a:ext uri="{FF2B5EF4-FFF2-40B4-BE49-F238E27FC236}">
                <a16:creationId xmlns:a16="http://schemas.microsoft.com/office/drawing/2014/main" id="{F73F66B7-3950-4D18-B4C1-B257C9495D6D}"/>
              </a:ext>
            </a:extLst>
          </p:cNvPr>
          <p:cNvSpPr txBox="1"/>
          <p:nvPr/>
        </p:nvSpPr>
        <p:spPr>
          <a:xfrm>
            <a:off x="969207" y="1565190"/>
            <a:ext cx="7026217" cy="39221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8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Cinquè curs. Optatives</a:t>
            </a:r>
          </a:p>
        </p:txBody>
      </p:sp>
      <p:sp>
        <p:nvSpPr>
          <p:cNvPr id="12" name="CuadroTexto 11">
            <a:hlinkClick r:id="rId6"/>
            <a:extLst>
              <a:ext uri="{FF2B5EF4-FFF2-40B4-BE49-F238E27FC236}">
                <a16:creationId xmlns:a16="http://schemas.microsoft.com/office/drawing/2014/main" id="{64165799-C2D3-4167-8C5C-F96719AE8DD1}"/>
              </a:ext>
            </a:extLst>
          </p:cNvPr>
          <p:cNvSpPr txBox="1"/>
          <p:nvPr/>
        </p:nvSpPr>
        <p:spPr>
          <a:xfrm>
            <a:off x="6027045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B546F76-56FC-4D58-A6F7-CC514B54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01737" y="6133406"/>
            <a:ext cx="299886" cy="30925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E84418-3A69-9AE6-308A-1D5D4D59C7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7853"/>
          <a:stretch/>
        </p:blipFill>
        <p:spPr>
          <a:xfrm>
            <a:off x="703377" y="2305162"/>
            <a:ext cx="6587924" cy="2890433"/>
          </a:xfrm>
          <a:prstGeom prst="rect">
            <a:avLst/>
          </a:prstGeom>
        </p:spPr>
      </p:pic>
      <p:pic>
        <p:nvPicPr>
          <p:cNvPr id="3" name="Imagen 13">
            <a:hlinkClick r:id="rId10"/>
            <a:extLst>
              <a:ext uri="{FF2B5EF4-FFF2-40B4-BE49-F238E27FC236}">
                <a16:creationId xmlns:a16="http://schemas.microsoft.com/office/drawing/2014/main" id="{8D69F110-79FB-0D26-A664-81038B72D7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97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8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2" grpId="0"/>
      <p:bldP spid="1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3">
            <a:hlinkClick r:id="rId2"/>
            <a:extLst>
              <a:ext uri="{FF2B5EF4-FFF2-40B4-BE49-F238E27FC236}">
                <a16:creationId xmlns:a16="http://schemas.microsoft.com/office/drawing/2014/main" id="{3B353697-5662-D4D7-2A56-6A35743E01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4" name="CuadroTexto 11">
            <a:hlinkClick r:id="rId4"/>
            <a:extLst>
              <a:ext uri="{FF2B5EF4-FFF2-40B4-BE49-F238E27FC236}">
                <a16:creationId xmlns:a16="http://schemas.microsoft.com/office/drawing/2014/main" id="{4E346ECA-FA86-7390-7988-FFACD2D954BA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5" name="Imagen 15">
            <a:extLst>
              <a:ext uri="{FF2B5EF4-FFF2-40B4-BE49-F238E27FC236}">
                <a16:creationId xmlns:a16="http://schemas.microsoft.com/office/drawing/2014/main" id="{A81013F2-BE5B-48AC-AE3F-21B1D68A8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8" name="Imagen 3">
            <a:extLst>
              <a:ext uri="{FF2B5EF4-FFF2-40B4-BE49-F238E27FC236}">
                <a16:creationId xmlns:a16="http://schemas.microsoft.com/office/drawing/2014/main" id="{FD41740C-8CB2-3552-95E1-DBE64DEF51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2734290-863E-8B9A-BA46-3B3EB3FFB266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Grau en Veterinària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4058B27-2E7D-B729-A114-941895914EBC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FB433645-3B75-33E0-B77C-60213B8509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F03823FB-75E8-8258-8089-BCF9E4CDBE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0219"/>
          <a:stretch/>
        </p:blipFill>
        <p:spPr>
          <a:xfrm>
            <a:off x="677140" y="1558947"/>
            <a:ext cx="8126618" cy="44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0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4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4D2D23-E802-4252-9666-11313708ED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876" y="2910992"/>
            <a:ext cx="3528544" cy="366923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Intercanvis del grau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30835F0F-6C9F-4030-941A-C12B40B7A963}"/>
              </a:ext>
            </a:extLst>
          </p:cNvPr>
          <p:cNvSpPr txBox="1"/>
          <p:nvPr/>
        </p:nvSpPr>
        <p:spPr>
          <a:xfrm>
            <a:off x="969207" y="1678853"/>
            <a:ext cx="7586350" cy="1457698"/>
          </a:xfrm>
          <a:prstGeom prst="rect">
            <a:avLst/>
          </a:prstGeom>
          <a:noFill/>
        </p:spPr>
        <p:txBody>
          <a:bodyPr wrap="square" lIns="63873" tIns="31936" rIns="63873" bIns="31936" anchor="t">
            <a:spAutoFit/>
          </a:bodyPr>
          <a:lstStyle/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Erasmus+ Estudi:</a:t>
            </a:r>
            <a:br>
              <a:rPr lang="ca-ES" sz="1600" b="1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Més de 20 convenis amb universitats: Àustria, Bèlgica, República Txeca, Alemanya, França, Hongria, Itàlia, Noruega, Portugal, Polònia, Suècia, Finlàndia. </a:t>
            </a: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30835F0F-6C9F-4030-941A-C12B40B7A963}"/>
              </a:ext>
            </a:extLst>
          </p:cNvPr>
          <p:cNvSpPr txBox="1"/>
          <p:nvPr/>
        </p:nvSpPr>
        <p:spPr>
          <a:xfrm>
            <a:off x="969207" y="3351674"/>
            <a:ext cx="7123660" cy="73955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Erasmus+ Pràctiques:</a:t>
            </a:r>
            <a:br>
              <a:rPr lang="ca-ES" sz="1600" b="1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Per a fer pràctiques. </a:t>
            </a: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30835F0F-6C9F-4030-941A-C12B40B7A963}"/>
              </a:ext>
            </a:extLst>
          </p:cNvPr>
          <p:cNvSpPr txBox="1"/>
          <p:nvPr/>
        </p:nvSpPr>
        <p:spPr>
          <a:xfrm>
            <a:off x="969207" y="4214005"/>
            <a:ext cx="7123660" cy="73955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SICUE - Sèneca:</a:t>
            </a:r>
            <a:br>
              <a:rPr lang="ca-ES" sz="1600" b="1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Intercanvis dins l’estat espanyol</a:t>
            </a: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8" name="QuadreDeText 13">
            <a:extLst>
              <a:ext uri="{FF2B5EF4-FFF2-40B4-BE49-F238E27FC236}">
                <a16:creationId xmlns:a16="http://schemas.microsoft.com/office/drawing/2014/main" id="{30835F0F-6C9F-4030-941A-C12B40B7A963}"/>
              </a:ext>
            </a:extLst>
          </p:cNvPr>
          <p:cNvSpPr txBox="1"/>
          <p:nvPr/>
        </p:nvSpPr>
        <p:spPr>
          <a:xfrm>
            <a:off x="969207" y="5016197"/>
            <a:ext cx="7123660" cy="73955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Verdana" panose="020B060403050404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Programa Propi de la UAB:</a:t>
            </a:r>
            <a:br>
              <a:rPr lang="ca-ES" sz="1600" b="1" dirty="0">
                <a:latin typeface="Arial"/>
                <a:cs typeface="Arial"/>
              </a:rPr>
            </a:br>
            <a:r>
              <a:rPr lang="ca-ES" sz="1600" dirty="0">
                <a:latin typeface="Arial"/>
                <a:cs typeface="Arial"/>
              </a:rPr>
              <a:t>Intercanvis fora d’Europa</a:t>
            </a:r>
            <a:endParaRPr lang="ca-ES" sz="14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hlinkClick r:id="rId3"/>
            <a:extLst>
              <a:ext uri="{FF2B5EF4-FFF2-40B4-BE49-F238E27FC236}">
                <a16:creationId xmlns:a16="http://schemas.microsoft.com/office/drawing/2014/main" id="{D6361C5F-579D-4CE1-A0F1-30044D9F8B42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4E3DCCF-943B-4304-AE71-68E47A30B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484915-50E7-53F3-4BBF-5CD268662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pic>
        <p:nvPicPr>
          <p:cNvPr id="4" name="Imagen 3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EDC35B9B-43A4-F56D-FB33-69EB46DDD61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6BE97D5-78B8-B1F4-6263-D7C3AA668B46}"/>
              </a:ext>
            </a:extLst>
          </p:cNvPr>
          <p:cNvSpPr txBox="1"/>
          <p:nvPr/>
        </p:nvSpPr>
        <p:spPr>
          <a:xfrm>
            <a:off x="1015997" y="292642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Intercanvis del grau</a:t>
            </a:r>
          </a:p>
        </p:txBody>
      </p:sp>
      <p:pic>
        <p:nvPicPr>
          <p:cNvPr id="5" name="Imagen 13">
            <a:hlinkClick r:id="rId10"/>
            <a:extLst>
              <a:ext uri="{FF2B5EF4-FFF2-40B4-BE49-F238E27FC236}">
                <a16:creationId xmlns:a16="http://schemas.microsoft.com/office/drawing/2014/main" id="{9FB113C4-123C-7F3D-4D2D-5B598143B5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6" name="Rectángulo 9">
            <a:extLst>
              <a:ext uri="{FF2B5EF4-FFF2-40B4-BE49-F238E27FC236}">
                <a16:creationId xmlns:a16="http://schemas.microsoft.com/office/drawing/2014/main" id="{371B1E03-46F4-63B3-BD89-41785660C3AE}"/>
              </a:ext>
            </a:extLst>
          </p:cNvPr>
          <p:cNvSpPr/>
          <p:nvPr/>
        </p:nvSpPr>
        <p:spPr>
          <a:xfrm>
            <a:off x="1075643" y="122370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23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4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4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7" grpId="0"/>
      <p:bldP spid="14" grpId="0"/>
      <p:bldP spid="17" grpId="0"/>
      <p:bldP spid="18" grpId="0"/>
      <p:bldP spid="12" grpId="0"/>
      <p:bldP spid="12" grpId="1"/>
      <p:bldP spid="9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Els graduats. 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85BC453-F976-42C4-AEEB-478952D9B6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84B343C2-0507-82E7-2573-96F582F6F5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ADEFBCDE-6A90-8CDA-D672-A277C8D1BD0A}"/>
              </a:ext>
            </a:extLst>
          </p:cNvPr>
          <p:cNvGrpSpPr/>
          <p:nvPr/>
        </p:nvGrpSpPr>
        <p:grpSpPr>
          <a:xfrm>
            <a:off x="1042988" y="1436578"/>
            <a:ext cx="6851020" cy="4567347"/>
            <a:chOff x="1042988" y="1436578"/>
            <a:chExt cx="6851020" cy="4567347"/>
          </a:xfrm>
        </p:grpSpPr>
        <p:pic>
          <p:nvPicPr>
            <p:cNvPr id="5" name="Imagen 4" descr="Un grupo de personas en un salón de clases&#10;&#10;El contenido generado por IA puede ser incorrecto.">
              <a:extLst>
                <a:ext uri="{FF2B5EF4-FFF2-40B4-BE49-F238E27FC236}">
                  <a16:creationId xmlns:a16="http://schemas.microsoft.com/office/drawing/2014/main" id="{FC941D88-8125-3600-11F2-9C51AC48E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2988" y="1436578"/>
              <a:ext cx="6851020" cy="4567347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6012719-8D7D-8195-5340-9FF5517687A5}"/>
                </a:ext>
              </a:extLst>
            </p:cNvPr>
            <p:cNvSpPr txBox="1"/>
            <p:nvPr/>
          </p:nvSpPr>
          <p:spPr>
            <a:xfrm>
              <a:off x="1942988" y="2008515"/>
              <a:ext cx="457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800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PROMOCIÓ 2019- 2024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731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13462" y="895462"/>
            <a:ext cx="4512938" cy="1081928"/>
          </a:xfrm>
        </p:spPr>
        <p:txBody>
          <a:bodyPr>
            <a:noAutofit/>
          </a:bodyPr>
          <a:lstStyle/>
          <a:p>
            <a:pPr algn="l">
              <a:lnSpc>
                <a:spcPts val="2500"/>
              </a:lnSpc>
              <a:spcBef>
                <a:spcPts val="0"/>
              </a:spcBef>
            </a:pPr>
            <a:r>
              <a:rPr lang="ca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ca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sortides professionals </a:t>
            </a:r>
            <a:r>
              <a:rPr lang="ca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les quals poden accedir els graduats són: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506964" y="2162909"/>
            <a:ext cx="4745495" cy="3580852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Clínica medicoquirúrgica d’animals de companyia, de granja i exòtics.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Sanitat i producció d’animals en explotacions ramaderes, aqüícoles i agrícoles.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Higiene i inspecció d’aliments d’origen animal en escorxadors, mercats, indústries d’alimentació i frigorífiques, etc.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DBB5FF-7CE2-4DE4-8A75-5D5CA3A210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43"/>
          <a:stretch/>
        </p:blipFill>
        <p:spPr>
          <a:xfrm>
            <a:off x="0" y="2608665"/>
            <a:ext cx="2971312" cy="18881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3BE46A0-A891-4024-B6D3-4EF180EB3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917"/>
            <a:ext cx="2971311" cy="18909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A8FB75-6C3A-4390-83AB-F6EA99902E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651656"/>
            <a:ext cx="2971311" cy="1878976"/>
          </a:xfrm>
          <a:prstGeom prst="rect">
            <a:avLst/>
          </a:prstGeom>
        </p:spPr>
      </p:pic>
      <p:pic>
        <p:nvPicPr>
          <p:cNvPr id="9" name="Imagen 8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C1608962-C6EF-4632-A389-C99289C72B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  <p:sp>
        <p:nvSpPr>
          <p:cNvPr id="8" name="CuadroTexto 7">
            <a:hlinkClick r:id="rId8"/>
            <a:extLst>
              <a:ext uri="{FF2B5EF4-FFF2-40B4-BE49-F238E27FC236}">
                <a16:creationId xmlns:a16="http://schemas.microsoft.com/office/drawing/2014/main" id="{79FACAF4-C0F2-46F7-83E8-4DEC635D0295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5D7B7A5-4696-4921-BF44-81EA1D8572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08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/>
      <p:bldP spid="8" grpId="0"/>
      <p:bldP spid="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/>
          <p:cNvSpPr txBox="1"/>
          <p:nvPr/>
        </p:nvSpPr>
        <p:spPr>
          <a:xfrm>
            <a:off x="3513462" y="1311208"/>
            <a:ext cx="4512938" cy="4340997"/>
          </a:xfrm>
          <a:prstGeom prst="rect">
            <a:avLst/>
          </a:prstGeom>
          <a:noFill/>
        </p:spPr>
        <p:txBody>
          <a:bodyPr vert="horz" wrap="square" numCol="1" spcCol="504000" rtlCol="0" anchor="t" anchorCtr="0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Control de malalties i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conservació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d’animals salvatges i silvestres en zoològics i espais naturals.</a:t>
            </a:r>
          </a:p>
          <a:p>
            <a:pPr marL="285750" indent="-285750">
              <a:lnSpc>
                <a:spcPts val="25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Laboratoris d’enginyeria genètica i de bioalimentació.</a:t>
            </a:r>
          </a:p>
          <a:p>
            <a:pPr marL="285750" indent="-285750">
              <a:lnSpc>
                <a:spcPts val="25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Producció d’animals de laboratori i estabularis.</a:t>
            </a:r>
          </a:p>
          <a:p>
            <a:pPr marL="285750" indent="-285750">
              <a:lnSpc>
                <a:spcPts val="25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Cooperació amb països en vies de desenvolupament.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8ACDCAF-A220-4915-9F6D-D720ED47F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62917"/>
            <a:ext cx="2971311" cy="18909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60AF022-E463-4C2F-AC2A-7BF9172E4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13271"/>
            <a:ext cx="2971310" cy="18789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4C05A59-20BB-4539-9089-98EEE42DD0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651656"/>
            <a:ext cx="2971310" cy="1878976"/>
          </a:xfrm>
          <a:prstGeom prst="rect">
            <a:avLst/>
          </a:prstGeom>
        </p:spPr>
      </p:pic>
      <p:pic>
        <p:nvPicPr>
          <p:cNvPr id="7" name="Imagen 6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CC62DDCB-B98F-4D3E-ABA6-5AB19E0988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  <p:sp>
        <p:nvSpPr>
          <p:cNvPr id="8" name="CuadroTexto 7">
            <a:hlinkClick r:id="rId8"/>
            <a:extLst>
              <a:ext uri="{FF2B5EF4-FFF2-40B4-BE49-F238E27FC236}">
                <a16:creationId xmlns:a16="http://schemas.microsoft.com/office/drawing/2014/main" id="{5DC9FA67-6F77-41CC-908F-D01428414B2C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B970B27-A911-4CFF-B7C7-14EE59A0C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80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  <p:bldP spid="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2012262"/>
            <a:ext cx="4286284" cy="357366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indent="-285750" defTabSz="910227" fontAlgn="base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b="1" dirty="0">
                <a:latin typeface="Arial"/>
                <a:cs typeface="Arial"/>
              </a:rPr>
              <a:t>Gestió acadèmica</a:t>
            </a:r>
            <a:br>
              <a:rPr lang="ca-ES" b="1" dirty="0">
                <a:latin typeface="Arial"/>
                <a:cs typeface="Arial"/>
              </a:rPr>
            </a:br>
            <a:r>
              <a:rPr lang="ca-ES" sz="1600" b="1" dirty="0">
                <a:latin typeface="Arial"/>
                <a:cs typeface="Arial"/>
              </a:rPr>
              <a:t>Telèfon: </a:t>
            </a:r>
            <a:r>
              <a:rPr lang="ca-ES" sz="1600" dirty="0">
                <a:latin typeface="Arial"/>
                <a:cs typeface="Arial"/>
              </a:rPr>
              <a:t>93 581 14 13</a:t>
            </a:r>
            <a:br>
              <a:rPr lang="ca-ES" sz="1600" dirty="0">
                <a:latin typeface="Arial"/>
                <a:cs typeface="Arial"/>
              </a:rPr>
            </a:b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ga.veterinaria@uab.cat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  <a:p>
            <a:pPr marL="285750" indent="-285750" defTabSz="910227" fontAlgn="base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Web: </a:t>
            </a: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www.uab.cat/veterinaria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  <a:p>
            <a:pPr marL="285750" indent="-285750" defTabSz="910227" fontAlgn="base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b="1" dirty="0">
                <a:latin typeface="Arial"/>
                <a:cs typeface="Arial"/>
              </a:rPr>
              <a:t>Fitxa del grau:</a:t>
            </a:r>
            <a:br>
              <a:rPr lang="ca-ES" sz="1600" b="1" dirty="0">
                <a:latin typeface="Arial"/>
                <a:cs typeface="Arial"/>
              </a:rPr>
            </a:b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Ciència i Tecnologia dels Aliments</a:t>
            </a:r>
            <a:br>
              <a:rPr lang="ca-ES" sz="1600" b="1" dirty="0">
                <a:solidFill>
                  <a:srgbClr val="008539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Veterinària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Connecta’t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85BC453-F976-42C4-AEEB-478952D9B6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57" y="0"/>
            <a:ext cx="588443" cy="522305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D6D5D2D2-B97C-4215-942A-D4DBA4D4D80B}"/>
              </a:ext>
            </a:extLst>
          </p:cNvPr>
          <p:cNvGrpSpPr/>
          <p:nvPr/>
        </p:nvGrpSpPr>
        <p:grpSpPr>
          <a:xfrm>
            <a:off x="5509257" y="1749014"/>
            <a:ext cx="2872099" cy="3997685"/>
            <a:chOff x="5509257" y="1749014"/>
            <a:chExt cx="2872099" cy="399768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D9524F8-C987-4DD1-A13F-3BE09CDF8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9257" y="3393715"/>
              <a:ext cx="2857962" cy="809237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7B1739B-84BF-46B7-BC81-9B007500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9257" y="1749014"/>
              <a:ext cx="2872099" cy="1595837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110C67D-B511-4911-ACD2-1F8EE3CB7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9257" y="4202953"/>
              <a:ext cx="2857962" cy="1543746"/>
            </a:xfrm>
            <a:prstGeom prst="rect">
              <a:avLst/>
            </a:prstGeom>
          </p:spPr>
        </p:pic>
      </p:grpSp>
      <p:pic>
        <p:nvPicPr>
          <p:cNvPr id="3" name="Imagen 13">
            <a:hlinkClick r:id="rId13"/>
            <a:extLst>
              <a:ext uri="{FF2B5EF4-FFF2-40B4-BE49-F238E27FC236}">
                <a16:creationId xmlns:a16="http://schemas.microsoft.com/office/drawing/2014/main" id="{0204C0CE-1D1D-8FE9-D7E5-4205D2DB6D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32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6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7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7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5, 6 i 7 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8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26 al 30 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9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0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- juliol... </a:t>
              </a:r>
              <a:r>
                <a:rPr lang="ca-ES" sz="1800"/>
                <a:t>i també al Youtube de la UAB</a:t>
              </a:r>
              <a:endParaRPr lang="es-ES" sz="200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1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Dia 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Famílies</a:t>
              </a:r>
            </a:p>
          </p:txBody>
        </p:sp>
        <p:sp>
          <p:nvSpPr>
            <p:cNvPr id="36" name="CuadroTexto 35" descr="Informació Dia de les Famílies a la UAB">
              <a:hlinkClick r:id="rId11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2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2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- maig</a:t>
              </a:r>
            </a:p>
          </p:txBody>
        </p:sp>
      </p:grpSp>
      <p:sp>
        <p:nvSpPr>
          <p:cNvPr id="46" name="CuadroTexto 45" descr="Accedeix a la web Tesperem a la UAB">
            <a:hlinkClick r:id="rId13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6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84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13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858618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07801"/>
            <a:ext cx="9144001" cy="723920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18801"/>
          <a:stretch/>
        </p:blipFill>
        <p:spPr>
          <a:xfrm flipV="1">
            <a:off x="-375138" y="5149440"/>
            <a:ext cx="9932359" cy="1781966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7555"/>
          <a:stretch/>
        </p:blipFill>
        <p:spPr>
          <a:xfrm>
            <a:off x="-375138" y="-73407"/>
            <a:ext cx="9892152" cy="3766663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Universitat pública i capdavantera</a:t>
            </a:r>
            <a:br>
              <a:rPr lang="ca-ES" sz="3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en els rànquings internacionals</a:t>
            </a:r>
          </a:p>
        </p:txBody>
      </p:sp>
      <p:grpSp>
        <p:nvGrpSpPr>
          <p:cNvPr id="16" name="Agrupa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2135056"/>
            <a:ext cx="3351704" cy="1034568"/>
            <a:chOff x="1067419" y="2135056"/>
            <a:chExt cx="3351704" cy="1034568"/>
          </a:xfrm>
        </p:grpSpPr>
        <p:sp>
          <p:nvSpPr>
            <p:cNvPr id="3" name="Rectángulo 2"/>
            <p:cNvSpPr/>
            <p:nvPr/>
          </p:nvSpPr>
          <p:spPr>
            <a:xfrm>
              <a:off x="1067419" y="2135056"/>
              <a:ext cx="3351704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45779" y="2417153"/>
              <a:ext cx="1868918" cy="468751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3513498" y="2290240"/>
              <a:ext cx="741441" cy="741440"/>
              <a:chOff x="6304304" y="2377755"/>
              <a:chExt cx="1161858" cy="1161858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6325818" y="2409689"/>
                <a:ext cx="1094581" cy="1085682"/>
              </a:xfrm>
              <a:prstGeom prst="rect">
                <a:avLst/>
              </a:prstGeom>
            </p:spPr>
          </p:pic>
        </p:grpSp>
        <p:sp>
          <p:nvSpPr>
            <p:cNvPr id="42" name="CuadroTexto 41"/>
            <p:cNvSpPr txBox="1"/>
            <p:nvPr/>
          </p:nvSpPr>
          <p:spPr>
            <a:xfrm>
              <a:off x="3426425" y="2471184"/>
              <a:ext cx="875435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175</a:t>
              </a: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3357140"/>
            <a:ext cx="3348713" cy="1034568"/>
            <a:chOff x="1067419" y="3328709"/>
            <a:chExt cx="3348713" cy="1034568"/>
          </a:xfrm>
        </p:grpSpPr>
        <p:sp>
          <p:nvSpPr>
            <p:cNvPr id="43" name="Rectángulo 42"/>
            <p:cNvSpPr/>
            <p:nvPr/>
          </p:nvSpPr>
          <p:spPr>
            <a:xfrm>
              <a:off x="1067419" y="3328709"/>
              <a:ext cx="3348713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242466" y="3522366"/>
              <a:ext cx="1855125" cy="664703"/>
            </a:xfrm>
            <a:prstGeom prst="rect">
              <a:avLst/>
            </a:prstGeom>
          </p:spPr>
        </p:pic>
        <p:grpSp>
          <p:nvGrpSpPr>
            <p:cNvPr id="52" name="Agrupar 51"/>
            <p:cNvGrpSpPr/>
            <p:nvPr/>
          </p:nvGrpSpPr>
          <p:grpSpPr>
            <a:xfrm>
              <a:off x="3510812" y="3479601"/>
              <a:ext cx="747959" cy="761768"/>
              <a:chOff x="6300100" y="2377755"/>
              <a:chExt cx="1172073" cy="1193711"/>
            </a:xfrm>
          </p:grpSpPr>
          <p:sp>
            <p:nvSpPr>
              <p:cNvPr id="53" name="Elipse 52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54" name="Imagen 53"/>
              <p:cNvPicPr>
                <a:picLocks noChangeAspect="1"/>
              </p:cNvPicPr>
              <p:nvPr/>
            </p:nvPicPr>
            <p:blipFill>
              <a:blip r:embed="rId11" cstate="email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100" y="2399388"/>
                <a:ext cx="1172073" cy="1172078"/>
              </a:xfrm>
              <a:prstGeom prst="rect">
                <a:avLst/>
              </a:prstGeom>
            </p:spPr>
          </p:pic>
        </p:grpSp>
        <p:sp>
          <p:nvSpPr>
            <p:cNvPr id="48" name="CuadroTexto 47"/>
            <p:cNvSpPr txBox="1"/>
            <p:nvPr/>
          </p:nvSpPr>
          <p:spPr>
            <a:xfrm>
              <a:off x="3442429" y="3662814"/>
              <a:ext cx="859431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>
                  <a:solidFill>
                    <a:schemeClr val="bg1"/>
                  </a:solidFill>
                  <a:latin typeface="Arial"/>
                  <a:cs typeface="Arial"/>
                </a:rPr>
                <a:t>199</a:t>
              </a:r>
            </a:p>
          </p:txBody>
        </p:sp>
      </p:grpSp>
      <p:grpSp>
        <p:nvGrpSpPr>
          <p:cNvPr id="18" name="Agrupa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4580793"/>
            <a:ext cx="3356516" cy="1036978"/>
            <a:chOff x="1067419" y="4523931"/>
            <a:chExt cx="3356516" cy="1036978"/>
          </a:xfrm>
        </p:grpSpPr>
        <p:sp>
          <p:nvSpPr>
            <p:cNvPr id="23" name="Rectángulo 22"/>
            <p:cNvSpPr/>
            <p:nvPr/>
          </p:nvSpPr>
          <p:spPr>
            <a:xfrm>
              <a:off x="1067419" y="4523931"/>
              <a:ext cx="3356516" cy="103697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50" y="4546357"/>
              <a:ext cx="1738181" cy="979083"/>
            </a:xfrm>
            <a:prstGeom prst="rect">
              <a:avLst/>
            </a:prstGeom>
          </p:spPr>
        </p:pic>
        <p:sp>
          <p:nvSpPr>
            <p:cNvPr id="33" name="Elipse 32"/>
            <p:cNvSpPr/>
            <p:nvPr/>
          </p:nvSpPr>
          <p:spPr>
            <a:xfrm>
              <a:off x="3528151" y="4679478"/>
              <a:ext cx="743169" cy="743169"/>
            </a:xfrm>
            <a:prstGeom prst="ellipse">
              <a:avLst/>
            </a:prstGeom>
            <a:solidFill>
              <a:srgbClr val="0085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4" name="Imagen 33" descr="spain.png"/>
            <p:cNvPicPr>
              <a:picLocks noChangeAspect="1"/>
            </p:cNvPicPr>
            <p:nvPr/>
          </p:nvPicPr>
          <p:blipFill>
            <a:blip r:embed="rId13" cstate="email"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05" y="4711405"/>
              <a:ext cx="685603" cy="740450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3528828" y="4863623"/>
              <a:ext cx="699546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</a:p>
          </p:txBody>
        </p:sp>
      </p:grpSp>
      <p:grpSp>
        <p:nvGrpSpPr>
          <p:cNvPr id="20" name="Agrupa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5218" y="3355465"/>
            <a:ext cx="3305300" cy="1034167"/>
            <a:chOff x="4585218" y="3327034"/>
            <a:chExt cx="3305300" cy="1034167"/>
          </a:xfrm>
        </p:grpSpPr>
        <p:sp>
          <p:nvSpPr>
            <p:cNvPr id="37" name="Rectángulo 36"/>
            <p:cNvSpPr/>
            <p:nvPr/>
          </p:nvSpPr>
          <p:spPr>
            <a:xfrm>
              <a:off x="4585218" y="3327034"/>
              <a:ext cx="330530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468" y="3531273"/>
              <a:ext cx="1923347" cy="621479"/>
            </a:xfrm>
            <a:prstGeom prst="rect">
              <a:avLst/>
            </a:prstGeom>
          </p:spPr>
        </p:pic>
        <p:grpSp>
          <p:nvGrpSpPr>
            <p:cNvPr id="45" name="Agrupar 44"/>
            <p:cNvGrpSpPr/>
            <p:nvPr/>
          </p:nvGrpSpPr>
          <p:grpSpPr>
            <a:xfrm>
              <a:off x="6982825" y="3482158"/>
              <a:ext cx="769910" cy="770284"/>
              <a:chOff x="4823649" y="2377755"/>
              <a:chExt cx="1206936" cy="1207524"/>
            </a:xfrm>
          </p:grpSpPr>
          <p:sp>
            <p:nvSpPr>
              <p:cNvPr id="46" name="Elipse 45"/>
              <p:cNvSpPr/>
              <p:nvPr/>
            </p:nvSpPr>
            <p:spPr>
              <a:xfrm>
                <a:off x="4823649" y="2377755"/>
                <a:ext cx="1161859" cy="1161857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47" name="Imagen 46" descr="spain.png"/>
              <p:cNvPicPr>
                <a:picLocks noChangeAspect="1"/>
              </p:cNvPicPr>
              <p:nvPr/>
            </p:nvPicPr>
            <p:blipFill>
              <a:blip r:embed="rId13" cstate="email">
                <a:alphaModFix amt="2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8727" y="2427670"/>
                <a:ext cx="1071858" cy="1157609"/>
              </a:xfrm>
              <a:prstGeom prst="rect">
                <a:avLst/>
              </a:prstGeom>
            </p:spPr>
          </p:pic>
        </p:grpSp>
        <p:sp>
          <p:nvSpPr>
            <p:cNvPr id="49" name="CuadroTexto 48"/>
            <p:cNvSpPr txBox="1"/>
            <p:nvPr/>
          </p:nvSpPr>
          <p:spPr>
            <a:xfrm>
              <a:off x="6983497" y="3678025"/>
              <a:ext cx="697651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21" name="Agrupar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5218" y="4577087"/>
            <a:ext cx="3305300" cy="1111463"/>
            <a:chOff x="4585218" y="4520225"/>
            <a:chExt cx="3305300" cy="1111463"/>
          </a:xfrm>
        </p:grpSpPr>
        <p:sp>
          <p:nvSpPr>
            <p:cNvPr id="39" name="Rectángulo 38"/>
            <p:cNvSpPr/>
            <p:nvPr/>
          </p:nvSpPr>
          <p:spPr>
            <a:xfrm>
              <a:off x="4585218" y="4520225"/>
              <a:ext cx="330530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716" y="4567697"/>
              <a:ext cx="1886539" cy="1063991"/>
            </a:xfrm>
            <a:prstGeom prst="rect">
              <a:avLst/>
            </a:prstGeom>
          </p:spPr>
        </p:pic>
        <p:grpSp>
          <p:nvGrpSpPr>
            <p:cNvPr id="50" name="Agrupar 49"/>
            <p:cNvGrpSpPr/>
            <p:nvPr/>
          </p:nvGrpSpPr>
          <p:grpSpPr>
            <a:xfrm>
              <a:off x="6980239" y="4671055"/>
              <a:ext cx="787886" cy="770799"/>
              <a:chOff x="6304304" y="2377755"/>
              <a:chExt cx="1235116" cy="1208331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56" name="Imagen 55"/>
              <p:cNvPicPr>
                <a:picLocks noChangeAspect="1"/>
              </p:cNvPicPr>
              <p:nvPr/>
            </p:nvPicPr>
            <p:blipFill>
              <a:blip r:embed="rId16"/>
              <a:srcRect/>
              <a:stretch/>
            </p:blipFill>
            <p:spPr>
              <a:xfrm>
                <a:off x="6463417" y="2414014"/>
                <a:ext cx="1076003" cy="1172072"/>
              </a:xfrm>
              <a:prstGeom prst="rect">
                <a:avLst/>
              </a:prstGeom>
            </p:spPr>
          </p:pic>
        </p:grpSp>
        <p:sp>
          <p:nvSpPr>
            <p:cNvPr id="57" name="CuadroTexto 56"/>
            <p:cNvSpPr txBox="1"/>
            <p:nvPr/>
          </p:nvSpPr>
          <p:spPr>
            <a:xfrm>
              <a:off x="6989351" y="4840044"/>
              <a:ext cx="697651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</a:p>
          </p:txBody>
        </p:sp>
      </p:grpSp>
      <p:sp>
        <p:nvSpPr>
          <p:cNvPr id="58" name="CuadroTexto 57" descr="Accedeix a la pagina web La UAB als ranquins">
            <a:hlinkClick r:id="rId1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757896" y="6187856"/>
            <a:ext cx="349502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 rànquings</a:t>
            </a:r>
            <a:endParaRPr lang="ca-E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5430934" y="6155652"/>
            <a:ext cx="303193" cy="309258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0BB97CF-BD54-48B3-8F23-8E0E4D453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3531" y="2133040"/>
            <a:ext cx="3314282" cy="1036978"/>
            <a:chOff x="4583531" y="2133040"/>
            <a:chExt cx="3314282" cy="1036978"/>
          </a:xfrm>
        </p:grpSpPr>
        <p:grpSp>
          <p:nvGrpSpPr>
            <p:cNvPr id="19" name="Agrupar 18"/>
            <p:cNvGrpSpPr/>
            <p:nvPr/>
          </p:nvGrpSpPr>
          <p:grpSpPr>
            <a:xfrm>
              <a:off x="4583531" y="2133040"/>
              <a:ext cx="3314282" cy="1036978"/>
              <a:chOff x="4583531" y="2133040"/>
              <a:chExt cx="3314282" cy="1036978"/>
            </a:xfrm>
          </p:grpSpPr>
          <p:sp>
            <p:nvSpPr>
              <p:cNvPr id="25" name="Rectángulo 24"/>
              <p:cNvSpPr/>
              <p:nvPr/>
            </p:nvSpPr>
            <p:spPr>
              <a:xfrm>
                <a:off x="4583531" y="2133040"/>
                <a:ext cx="3314282" cy="1036978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203" y="2255375"/>
                <a:ext cx="1573936" cy="773601"/>
              </a:xfrm>
              <a:prstGeom prst="rect">
                <a:avLst/>
              </a:prstGeom>
            </p:spPr>
          </p:pic>
          <p:sp>
            <p:nvSpPr>
              <p:cNvPr id="31" name="Elipse 30"/>
              <p:cNvSpPr/>
              <p:nvPr/>
            </p:nvSpPr>
            <p:spPr>
              <a:xfrm>
                <a:off x="6960737" y="2317556"/>
                <a:ext cx="743169" cy="743169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0" name="CuadroTexto 29"/>
              <p:cNvSpPr txBox="1"/>
              <p:nvPr/>
            </p:nvSpPr>
            <p:spPr>
              <a:xfrm>
                <a:off x="6982549" y="2480827"/>
                <a:ext cx="699546" cy="41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ca-ES" sz="2400" b="1" spc="-150">
                    <a:solidFill>
                      <a:schemeClr val="bg1"/>
                    </a:solidFill>
                    <a:latin typeface="Arial"/>
                    <a:cs typeface="Arial"/>
                  </a:rPr>
                  <a:t>78</a:t>
                </a: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0D2A5C9-FBCC-4080-9ED8-B4B91E50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/>
          </p:blipFill>
          <p:spPr>
            <a:xfrm>
              <a:off x="6965214" y="2324644"/>
              <a:ext cx="748800" cy="748800"/>
            </a:xfrm>
            <a:prstGeom prst="rect">
              <a:avLst/>
            </a:prstGeom>
          </p:spPr>
        </p:pic>
      </p:grpSp>
      <p:pic>
        <p:nvPicPr>
          <p:cNvPr id="9" name="Imagen 13">
            <a:hlinkClick r:id="rId21"/>
            <a:extLst>
              <a:ext uri="{FF2B5EF4-FFF2-40B4-BE49-F238E27FC236}">
                <a16:creationId xmlns:a16="http://schemas.microsoft.com/office/drawing/2014/main" id="{D56766A9-8278-B916-6572-6F87AA95310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08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E8FE966D-8FD4-0F29-006B-548B875EF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4564" y="-1125237"/>
            <a:ext cx="12063377" cy="8042251"/>
          </a:xfrm>
          <a:prstGeom prst="rect">
            <a:avLst/>
          </a:prstGeom>
        </p:spPr>
      </p:pic>
      <p:pic>
        <p:nvPicPr>
          <p:cNvPr id="6" name="Imagen 34">
            <a:extLst>
              <a:ext uri="{FF2B5EF4-FFF2-40B4-BE49-F238E27FC236}">
                <a16:creationId xmlns:a16="http://schemas.microsoft.com/office/drawing/2014/main" id="{268369D0-9541-1361-2367-95895F9EC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4" b="1454"/>
          <a:stretch/>
        </p:blipFill>
        <p:spPr>
          <a:xfrm>
            <a:off x="-208864" y="-196006"/>
            <a:ext cx="9423264" cy="7634294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0"/>
          </a:effectLst>
        </p:spPr>
      </p:pic>
      <p:grpSp>
        <p:nvGrpSpPr>
          <p:cNvPr id="31" name="Agrupa 30">
            <a:extLst>
              <a:ext uri="{FF2B5EF4-FFF2-40B4-BE49-F238E27FC236}">
                <a16:creationId xmlns:a16="http://schemas.microsoft.com/office/drawing/2014/main" id="{CD6F93F3-7A44-64CC-309C-F658B7960F98}"/>
              </a:ext>
            </a:extLst>
          </p:cNvPr>
          <p:cNvGrpSpPr/>
          <p:nvPr/>
        </p:nvGrpSpPr>
        <p:grpSpPr>
          <a:xfrm>
            <a:off x="969208" y="448851"/>
            <a:ext cx="7601664" cy="6249832"/>
            <a:chOff x="969208" y="448851"/>
            <a:chExt cx="7601664" cy="6249832"/>
          </a:xfrm>
        </p:grpSpPr>
        <p:sp>
          <p:nvSpPr>
            <p:cNvPr id="10" name="Rectángulo 31">
              <a:extLst>
                <a:ext uri="{FF2B5EF4-FFF2-40B4-BE49-F238E27FC236}">
                  <a16:creationId xmlns:a16="http://schemas.microsoft.com/office/drawing/2014/main" id="{01B95D48-A620-3671-32AB-9BB1A55CB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75643" y="1159344"/>
              <a:ext cx="989264" cy="71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11" name="CuadroTexto 32">
              <a:extLst>
                <a:ext uri="{FF2B5EF4-FFF2-40B4-BE49-F238E27FC236}">
                  <a16:creationId xmlns:a16="http://schemas.microsoft.com/office/drawing/2014/main" id="{84484916-464F-F5C4-5ECA-596C905C4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69208" y="448851"/>
              <a:ext cx="7601664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3200" b="1">
                  <a:solidFill>
                    <a:srgbClr val="FFFFFF"/>
                  </a:solidFill>
                  <a:latin typeface="Arial"/>
                  <a:cs typeface="Arial"/>
                </a:rPr>
                <a:t>Universitat transformadora</a:t>
              </a:r>
              <a:endParaRPr lang="ca-ES" sz="32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2" name="Imagen 9">
              <a:hlinkClick r:id="rId5"/>
              <a:extLst>
                <a:ext uri="{FF2B5EF4-FFF2-40B4-BE49-F238E27FC236}">
                  <a16:creationId xmlns:a16="http://schemas.microsoft.com/office/drawing/2014/main" id="{EE13AD08-303F-E26A-5437-817AC7DFC5B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713051" y="6009093"/>
              <a:ext cx="2513067" cy="689590"/>
            </a:xfrm>
            <a:prstGeom prst="rect">
              <a:avLst/>
            </a:prstGeom>
          </p:spPr>
        </p:pic>
        <p:pic>
          <p:nvPicPr>
            <p:cNvPr id="26" name="Imagen 13">
              <a:hlinkClick r:id="rId7"/>
              <a:extLst>
                <a:ext uri="{FF2B5EF4-FFF2-40B4-BE49-F238E27FC236}">
                  <a16:creationId xmlns:a16="http://schemas.microsoft.com/office/drawing/2014/main" id="{8EC20ACB-EA7D-7526-B568-6297F3B19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42988" y="6123188"/>
              <a:ext cx="1800000" cy="330000"/>
            </a:xfrm>
            <a:prstGeom prst="rect">
              <a:avLst/>
            </a:prstGeom>
          </p:spPr>
        </p:pic>
      </p:grpSp>
      <p:grpSp>
        <p:nvGrpSpPr>
          <p:cNvPr id="65" name="Agrupa 64">
            <a:extLst>
              <a:ext uri="{FF2B5EF4-FFF2-40B4-BE49-F238E27FC236}">
                <a16:creationId xmlns:a16="http://schemas.microsoft.com/office/drawing/2014/main" id="{364DFC8E-7713-1CC6-54CC-5949AA7565CF}"/>
              </a:ext>
            </a:extLst>
          </p:cNvPr>
          <p:cNvGrpSpPr/>
          <p:nvPr/>
        </p:nvGrpSpPr>
        <p:grpSpPr>
          <a:xfrm>
            <a:off x="1060926" y="1704624"/>
            <a:ext cx="3029742" cy="1872256"/>
            <a:chOff x="1060926" y="1704624"/>
            <a:chExt cx="3029742" cy="1872256"/>
          </a:xfrm>
        </p:grpSpPr>
        <p:sp>
          <p:nvSpPr>
            <p:cNvPr id="8" name="Rectángulo 2">
              <a:extLst>
                <a:ext uri="{FF2B5EF4-FFF2-40B4-BE49-F238E27FC236}">
                  <a16:creationId xmlns:a16="http://schemas.microsoft.com/office/drawing/2014/main" id="{9F5CCCB4-F647-C484-BDD3-2E3A378D6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60926" y="1704624"/>
              <a:ext cx="2935789" cy="1621196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pic>
          <p:nvPicPr>
            <p:cNvPr id="9" name="Imagen 1">
              <a:hlinkClick r:id="rId9"/>
              <a:extLst>
                <a:ext uri="{FF2B5EF4-FFF2-40B4-BE49-F238E27FC236}">
                  <a16:creationId xmlns:a16="http://schemas.microsoft.com/office/drawing/2014/main" id="{030BF86F-E643-C4E6-D0B9-D73C6FD7921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224237" y="2403329"/>
              <a:ext cx="2135737" cy="400687"/>
            </a:xfrm>
            <a:prstGeom prst="rect">
              <a:avLst/>
            </a:prstGeom>
          </p:spPr>
        </p:pic>
        <p:sp>
          <p:nvSpPr>
            <p:cNvPr id="13" name="CuadroTexto 38">
              <a:extLst>
                <a:ext uri="{FF2B5EF4-FFF2-40B4-BE49-F238E27FC236}">
                  <a16:creationId xmlns:a16="http://schemas.microsoft.com/office/drawing/2014/main" id="{60F176A9-1968-4041-E2CB-C1A9D65B9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139027" y="1817354"/>
              <a:ext cx="1864565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200" b="1" dirty="0">
                  <a:latin typeface="Arial"/>
                  <a:cs typeface="Arial"/>
                </a:rPr>
                <a:t>Solidària</a:t>
              </a:r>
            </a:p>
          </p:txBody>
        </p:sp>
        <p:pic>
          <p:nvPicPr>
            <p:cNvPr id="28" name="Imatge 27">
              <a:extLst>
                <a:ext uri="{FF2B5EF4-FFF2-40B4-BE49-F238E27FC236}">
                  <a16:creationId xmlns:a16="http://schemas.microsoft.com/office/drawing/2014/main" id="{C47B9221-9759-B4A8-8C1E-59195AF31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66931" y="2093080"/>
              <a:ext cx="539374" cy="540000"/>
            </a:xfrm>
            <a:prstGeom prst="rect">
              <a:avLst/>
            </a:prstGeom>
          </p:spPr>
        </p:pic>
        <p:pic>
          <p:nvPicPr>
            <p:cNvPr id="3" name="Imatge 2">
              <a:extLst>
                <a:ext uri="{FF2B5EF4-FFF2-40B4-BE49-F238E27FC236}">
                  <a16:creationId xmlns:a16="http://schemas.microsoft.com/office/drawing/2014/main" id="{3EB9A960-7B20-7ACE-41D6-1653E2A0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42988" y="3036880"/>
              <a:ext cx="540000" cy="540000"/>
            </a:xfrm>
            <a:prstGeom prst="rect">
              <a:avLst/>
            </a:prstGeom>
          </p:spPr>
        </p:pic>
        <p:pic>
          <p:nvPicPr>
            <p:cNvPr id="54" name="Imatge 53">
              <a:extLst>
                <a:ext uri="{FF2B5EF4-FFF2-40B4-BE49-F238E27FC236}">
                  <a16:creationId xmlns:a16="http://schemas.microsoft.com/office/drawing/2014/main" id="{46AD70C8-65DC-2E60-839D-D1FE00F75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50668" y="2903218"/>
              <a:ext cx="540000" cy="540000"/>
            </a:xfrm>
            <a:prstGeom prst="rect">
              <a:avLst/>
            </a:prstGeom>
          </p:spPr>
        </p:pic>
      </p:grpSp>
      <p:grpSp>
        <p:nvGrpSpPr>
          <p:cNvPr id="66" name="Agrupa 65">
            <a:extLst>
              <a:ext uri="{FF2B5EF4-FFF2-40B4-BE49-F238E27FC236}">
                <a16:creationId xmlns:a16="http://schemas.microsoft.com/office/drawing/2014/main" id="{2849A887-6721-4596-E718-CCB3D3A665A1}"/>
              </a:ext>
            </a:extLst>
          </p:cNvPr>
          <p:cNvGrpSpPr/>
          <p:nvPr/>
        </p:nvGrpSpPr>
        <p:grpSpPr>
          <a:xfrm>
            <a:off x="4502768" y="1704624"/>
            <a:ext cx="3906951" cy="1940713"/>
            <a:chOff x="4502768" y="1704624"/>
            <a:chExt cx="3906951" cy="1940713"/>
          </a:xfrm>
        </p:grpSpPr>
        <p:sp>
          <p:nvSpPr>
            <p:cNvPr id="17" name="Rectángulo 20">
              <a:extLst>
                <a:ext uri="{FF2B5EF4-FFF2-40B4-BE49-F238E27FC236}">
                  <a16:creationId xmlns:a16="http://schemas.microsoft.com/office/drawing/2014/main" id="{2D35B262-F085-B6FC-D16F-3B68CD9C9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02768" y="1704624"/>
              <a:ext cx="3481912" cy="1621196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18" name="CuadroTexto 22">
              <a:extLst>
                <a:ext uri="{FF2B5EF4-FFF2-40B4-BE49-F238E27FC236}">
                  <a16:creationId xmlns:a16="http://schemas.microsoft.com/office/drawing/2014/main" id="{15B3E49E-6E74-B38C-97D4-329F37FEE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4587032" y="1836405"/>
              <a:ext cx="3064718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200" b="1" spc="-60" dirty="0">
                  <a:latin typeface="Arial"/>
                  <a:cs typeface="Arial"/>
                </a:rPr>
                <a:t>Saludable i sostenible</a:t>
              </a:r>
            </a:p>
          </p:txBody>
        </p:sp>
        <p:pic>
          <p:nvPicPr>
            <p:cNvPr id="25" name="Imagen 4">
              <a:hlinkClick r:id="rId14"/>
              <a:extLst>
                <a:ext uri="{FF2B5EF4-FFF2-40B4-BE49-F238E27FC236}">
                  <a16:creationId xmlns:a16="http://schemas.microsoft.com/office/drawing/2014/main" id="{5F7D8FBF-F14B-CB1D-6DA2-3A8DF27AB653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4679384" y="2408847"/>
              <a:ext cx="2129607" cy="590873"/>
            </a:xfrm>
            <a:prstGeom prst="rect">
              <a:avLst/>
            </a:prstGeom>
          </p:spPr>
        </p:pic>
        <p:pic>
          <p:nvPicPr>
            <p:cNvPr id="38" name="Imatge 37">
              <a:extLst>
                <a:ext uri="{FF2B5EF4-FFF2-40B4-BE49-F238E27FC236}">
                  <a16:creationId xmlns:a16="http://schemas.microsoft.com/office/drawing/2014/main" id="{7C5CF840-9E29-7837-D573-50CF54EB1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195320" y="2922615"/>
              <a:ext cx="540000" cy="540000"/>
            </a:xfrm>
            <a:prstGeom prst="rect">
              <a:avLst/>
            </a:prstGeom>
          </p:spPr>
        </p:pic>
        <p:pic>
          <p:nvPicPr>
            <p:cNvPr id="40" name="Imatge 39">
              <a:extLst>
                <a:ext uri="{FF2B5EF4-FFF2-40B4-BE49-F238E27FC236}">
                  <a16:creationId xmlns:a16="http://schemas.microsoft.com/office/drawing/2014/main" id="{DC462C14-5C33-BB05-B193-739F011B0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586947" y="1817354"/>
              <a:ext cx="540000" cy="540000"/>
            </a:xfrm>
            <a:prstGeom prst="rect">
              <a:avLst/>
            </a:prstGeom>
          </p:spPr>
        </p:pic>
        <p:pic>
          <p:nvPicPr>
            <p:cNvPr id="50" name="Imatge 49">
              <a:extLst>
                <a:ext uri="{FF2B5EF4-FFF2-40B4-BE49-F238E27FC236}">
                  <a16:creationId xmlns:a16="http://schemas.microsoft.com/office/drawing/2014/main" id="{3AE815A7-4EAE-75C6-8E64-FF4B67278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85399" y="3081141"/>
              <a:ext cx="540000" cy="540000"/>
            </a:xfrm>
            <a:prstGeom prst="rect">
              <a:avLst/>
            </a:prstGeom>
          </p:spPr>
        </p:pic>
        <p:pic>
          <p:nvPicPr>
            <p:cNvPr id="56" name="Imatge 55">
              <a:extLst>
                <a:ext uri="{FF2B5EF4-FFF2-40B4-BE49-F238E27FC236}">
                  <a16:creationId xmlns:a16="http://schemas.microsoft.com/office/drawing/2014/main" id="{C5BCD232-B9B5-04B4-FD73-033A9073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869719" y="2443746"/>
              <a:ext cx="540000" cy="540000"/>
            </a:xfrm>
            <a:prstGeom prst="rect">
              <a:avLst/>
            </a:prstGeom>
          </p:spPr>
        </p:pic>
        <p:pic>
          <p:nvPicPr>
            <p:cNvPr id="58" name="Imatge 57">
              <a:extLst>
                <a:ext uri="{FF2B5EF4-FFF2-40B4-BE49-F238E27FC236}">
                  <a16:creationId xmlns:a16="http://schemas.microsoft.com/office/drawing/2014/main" id="{C10D93F6-29A9-A802-DAF9-C9C76A57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226118" y="2351596"/>
              <a:ext cx="540000" cy="540000"/>
            </a:xfrm>
            <a:prstGeom prst="rect">
              <a:avLst/>
            </a:prstGeom>
          </p:spPr>
        </p:pic>
        <p:pic>
          <p:nvPicPr>
            <p:cNvPr id="60" name="Imatge 59">
              <a:extLst>
                <a:ext uri="{FF2B5EF4-FFF2-40B4-BE49-F238E27FC236}">
                  <a16:creationId xmlns:a16="http://schemas.microsoft.com/office/drawing/2014/main" id="{6B613E76-16B1-D10C-D132-EBCD5E3C1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955422" y="3105337"/>
              <a:ext cx="540000" cy="540000"/>
            </a:xfrm>
            <a:prstGeom prst="rect">
              <a:avLst/>
            </a:prstGeom>
          </p:spPr>
        </p:pic>
      </p:grpSp>
      <p:grpSp>
        <p:nvGrpSpPr>
          <p:cNvPr id="68" name="Agrupa 67">
            <a:extLst>
              <a:ext uri="{FF2B5EF4-FFF2-40B4-BE49-F238E27FC236}">
                <a16:creationId xmlns:a16="http://schemas.microsoft.com/office/drawing/2014/main" id="{268B35B2-1EDD-BF8B-A574-7A3E2025C1FB}"/>
              </a:ext>
            </a:extLst>
          </p:cNvPr>
          <p:cNvGrpSpPr/>
          <p:nvPr/>
        </p:nvGrpSpPr>
        <p:grpSpPr>
          <a:xfrm>
            <a:off x="4502768" y="3829449"/>
            <a:ext cx="3817343" cy="1944369"/>
            <a:chOff x="4502768" y="3829449"/>
            <a:chExt cx="3817343" cy="1944369"/>
          </a:xfrm>
        </p:grpSpPr>
        <p:sp>
          <p:nvSpPr>
            <p:cNvPr id="19" name="Rectángulo 25">
              <a:extLst>
                <a:ext uri="{FF2B5EF4-FFF2-40B4-BE49-F238E27FC236}">
                  <a16:creationId xmlns:a16="http://schemas.microsoft.com/office/drawing/2014/main" id="{D6757E7F-B05E-83E1-ED16-0EDACBD02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02768" y="3829449"/>
              <a:ext cx="3481912" cy="1621196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FF50B57A-2DC3-A46F-D968-D143E4AFF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4580682" y="3975172"/>
              <a:ext cx="3356818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200" b="1" spc="-60" dirty="0">
                  <a:latin typeface="Arial"/>
                  <a:cs typeface="Arial"/>
                </a:rPr>
                <a:t>Participativa i cultural</a:t>
              </a:r>
            </a:p>
          </p:txBody>
        </p:sp>
        <p:pic>
          <p:nvPicPr>
            <p:cNvPr id="21" name="Imagen 28">
              <a:hlinkClick r:id="rId22"/>
              <a:extLst>
                <a:ext uri="{FF2B5EF4-FFF2-40B4-BE49-F238E27FC236}">
                  <a16:creationId xmlns:a16="http://schemas.microsoft.com/office/drawing/2014/main" id="{0A0F3006-B8CD-8A11-E055-697061ADDF49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/>
            <a:stretch/>
          </p:blipFill>
          <p:spPr>
            <a:xfrm>
              <a:off x="4679384" y="4536953"/>
              <a:ext cx="1435171" cy="432152"/>
            </a:xfrm>
            <a:prstGeom prst="rect">
              <a:avLst/>
            </a:prstGeom>
          </p:spPr>
        </p:pic>
        <p:pic>
          <p:nvPicPr>
            <p:cNvPr id="22" name="Imagen 29">
              <a:hlinkClick r:id="rId24"/>
              <a:extLst>
                <a:ext uri="{FF2B5EF4-FFF2-40B4-BE49-F238E27FC236}">
                  <a16:creationId xmlns:a16="http://schemas.microsoft.com/office/drawing/2014/main" id="{B961F068-028E-A582-2AF8-781C799C66AA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/>
            <a:stretch/>
          </p:blipFill>
          <p:spPr>
            <a:xfrm>
              <a:off x="6396656" y="4547852"/>
              <a:ext cx="1141463" cy="443248"/>
            </a:xfrm>
            <a:prstGeom prst="rect">
              <a:avLst/>
            </a:prstGeom>
          </p:spPr>
        </p:pic>
        <p:pic>
          <p:nvPicPr>
            <p:cNvPr id="42" name="Imatge 41">
              <a:extLst>
                <a:ext uri="{FF2B5EF4-FFF2-40B4-BE49-F238E27FC236}">
                  <a16:creationId xmlns:a16="http://schemas.microsoft.com/office/drawing/2014/main" id="{45575C24-AC1B-C1BB-4283-C8CC16223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780111" y="4291140"/>
              <a:ext cx="540000" cy="540000"/>
            </a:xfrm>
            <a:prstGeom prst="rect">
              <a:avLst/>
            </a:prstGeom>
          </p:spPr>
        </p:pic>
        <p:pic>
          <p:nvPicPr>
            <p:cNvPr id="44" name="Imatge 43">
              <a:extLst>
                <a:ext uri="{FF2B5EF4-FFF2-40B4-BE49-F238E27FC236}">
                  <a16:creationId xmlns:a16="http://schemas.microsoft.com/office/drawing/2014/main" id="{5FB3A445-363F-7383-2E70-B55976D2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717541" y="5176946"/>
              <a:ext cx="540000" cy="540000"/>
            </a:xfrm>
            <a:prstGeom prst="rect">
              <a:avLst/>
            </a:prstGeom>
          </p:spPr>
        </p:pic>
        <p:pic>
          <p:nvPicPr>
            <p:cNvPr id="46" name="Imatge 45">
              <a:extLst>
                <a:ext uri="{FF2B5EF4-FFF2-40B4-BE49-F238E27FC236}">
                  <a16:creationId xmlns:a16="http://schemas.microsoft.com/office/drawing/2014/main" id="{C69318BA-6264-5ACA-D365-4CD9DEA15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051488" y="5233818"/>
              <a:ext cx="540000" cy="540000"/>
            </a:xfrm>
            <a:prstGeom prst="rect">
              <a:avLst/>
            </a:prstGeom>
          </p:spPr>
        </p:pic>
        <p:pic>
          <p:nvPicPr>
            <p:cNvPr id="62" name="Imatge 61">
              <a:extLst>
                <a:ext uri="{FF2B5EF4-FFF2-40B4-BE49-F238E27FC236}">
                  <a16:creationId xmlns:a16="http://schemas.microsoft.com/office/drawing/2014/main" id="{EB55C896-4967-8C41-BAC8-068DE9623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510111" y="5060333"/>
              <a:ext cx="540000" cy="540000"/>
            </a:xfrm>
            <a:prstGeom prst="rect">
              <a:avLst/>
            </a:prstGeom>
          </p:spPr>
        </p:pic>
        <p:pic>
          <p:nvPicPr>
            <p:cNvPr id="64" name="Imatge 63">
              <a:extLst>
                <a:ext uri="{FF2B5EF4-FFF2-40B4-BE49-F238E27FC236}">
                  <a16:creationId xmlns:a16="http://schemas.microsoft.com/office/drawing/2014/main" id="{CAA2D1D2-0BD7-6DE1-1C3A-B5533D78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797378" y="5036004"/>
              <a:ext cx="540000" cy="540000"/>
            </a:xfrm>
            <a:prstGeom prst="rect">
              <a:avLst/>
            </a:prstGeom>
          </p:spPr>
        </p:pic>
      </p:grpSp>
      <p:grpSp>
        <p:nvGrpSpPr>
          <p:cNvPr id="69" name="Agrupa 68">
            <a:extLst>
              <a:ext uri="{FF2B5EF4-FFF2-40B4-BE49-F238E27FC236}">
                <a16:creationId xmlns:a16="http://schemas.microsoft.com/office/drawing/2014/main" id="{E590ECE0-F4C9-3F38-EE20-39454C71F496}"/>
              </a:ext>
            </a:extLst>
          </p:cNvPr>
          <p:cNvGrpSpPr/>
          <p:nvPr/>
        </p:nvGrpSpPr>
        <p:grpSpPr>
          <a:xfrm>
            <a:off x="1034043" y="3835273"/>
            <a:ext cx="3116033" cy="1958651"/>
            <a:chOff x="1034043" y="3835273"/>
            <a:chExt cx="3116033" cy="1958651"/>
          </a:xfrm>
        </p:grpSpPr>
        <p:grpSp>
          <p:nvGrpSpPr>
            <p:cNvPr id="67" name="Agrupa 66">
              <a:extLst>
                <a:ext uri="{FF2B5EF4-FFF2-40B4-BE49-F238E27FC236}">
                  <a16:creationId xmlns:a16="http://schemas.microsoft.com/office/drawing/2014/main" id="{7EF3FE3E-91D7-3122-D884-F536CB50EDE6}"/>
                </a:ext>
              </a:extLst>
            </p:cNvPr>
            <p:cNvGrpSpPr/>
            <p:nvPr/>
          </p:nvGrpSpPr>
          <p:grpSpPr>
            <a:xfrm>
              <a:off x="1034043" y="3835273"/>
              <a:ext cx="3116033" cy="1958651"/>
              <a:chOff x="1034043" y="3835273"/>
              <a:chExt cx="3116033" cy="1958651"/>
            </a:xfrm>
          </p:grpSpPr>
          <p:sp>
            <p:nvSpPr>
              <p:cNvPr id="14" name="Rectángulo 39">
                <a:extLst>
                  <a:ext uri="{FF2B5EF4-FFF2-40B4-BE49-F238E27FC236}">
                    <a16:creationId xmlns:a16="http://schemas.microsoft.com/office/drawing/2014/main" id="{567AA819-1B54-068F-A2D7-775CE9883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34043" y="3835273"/>
                <a:ext cx="2929295" cy="1621196"/>
              </a:xfrm>
              <a:prstGeom prst="rect">
                <a:avLst/>
              </a:prstGeom>
              <a:solidFill>
                <a:schemeClr val="bg1">
                  <a:alpha val="91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>
                  <a:latin typeface="Arial"/>
                  <a:cs typeface="Arial"/>
                </a:endParaRPr>
              </a:p>
            </p:txBody>
          </p:sp>
          <p:pic>
            <p:nvPicPr>
              <p:cNvPr id="15" name="Imagen 44">
                <a:hlinkClick r:id="rId31"/>
                <a:extLst>
                  <a:ext uri="{FF2B5EF4-FFF2-40B4-BE49-F238E27FC236}">
                    <a16:creationId xmlns:a16="http://schemas.microsoft.com/office/drawing/2014/main" id="{8329984B-7D44-D399-440A-FB5E81B0D6D6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rcRect/>
              <a:stretch/>
            </p:blipFill>
            <p:spPr>
              <a:xfrm>
                <a:off x="1290008" y="4454614"/>
                <a:ext cx="1508424" cy="744666"/>
              </a:xfrm>
              <a:prstGeom prst="rect">
                <a:avLst/>
              </a:prstGeom>
            </p:spPr>
          </p:pic>
          <p:pic>
            <p:nvPicPr>
              <p:cNvPr id="36" name="Imatge 35">
                <a:extLst>
                  <a:ext uri="{FF2B5EF4-FFF2-40B4-BE49-F238E27FC236}">
                    <a16:creationId xmlns:a16="http://schemas.microsoft.com/office/drawing/2014/main" id="{7037B879-505B-848D-51BC-98D07E6A9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92440" y="449947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48" name="Imatge 47">
                <a:extLst>
                  <a:ext uri="{FF2B5EF4-FFF2-40B4-BE49-F238E27FC236}">
                    <a16:creationId xmlns:a16="http://schemas.microsoft.com/office/drawing/2014/main" id="{E9858D31-8E64-7C75-7B5A-BCA19C7E7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42988" y="5145441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52" name="Imatge 51">
                <a:extLst>
                  <a:ext uri="{FF2B5EF4-FFF2-40B4-BE49-F238E27FC236}">
                    <a16:creationId xmlns:a16="http://schemas.microsoft.com/office/drawing/2014/main" id="{D67912CB-C822-684C-4B5C-281698195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10076" y="5253924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16" name="CuadroTexto 55">
              <a:extLst>
                <a:ext uri="{FF2B5EF4-FFF2-40B4-BE49-F238E27FC236}">
                  <a16:creationId xmlns:a16="http://schemas.microsoft.com/office/drawing/2014/main" id="{C3234F7A-8680-997A-5929-6339A14A2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159320" y="3976415"/>
              <a:ext cx="2804018" cy="380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200" b="1" kern="1000" spc="-20">
                  <a:latin typeface="Arial"/>
                  <a:cs typeface="Arial"/>
                </a:rPr>
                <a:t>Diversa i </a:t>
              </a:r>
              <a:r>
                <a:rPr lang="ca-ES" sz="2200" b="1" kern="1000" spc="-20" dirty="0">
                  <a:latin typeface="Arial"/>
                  <a:cs typeface="Arial"/>
                </a:rPr>
                <a:t>igualitària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573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60" cy="685799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1"/>
            <a:ext cx="9521759" cy="6857997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9" cy="6857996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0"/>
            <a:ext cx="9521758" cy="6857996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39" y="3"/>
            <a:ext cx="9521758" cy="6857995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2265" b="-1"/>
          <a:stretch/>
        </p:blipFill>
        <p:spPr>
          <a:xfrm flipV="1">
            <a:off x="-190639" y="5590941"/>
            <a:ext cx="9943191" cy="126705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1216"/>
          <a:stretch/>
        </p:blipFill>
        <p:spPr>
          <a:xfrm>
            <a:off x="-433607" y="-13026"/>
            <a:ext cx="9764726" cy="3647180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4.500 intercanvis internacionals</a:t>
            </a:r>
          </a:p>
        </p:txBody>
      </p:sp>
      <p:sp>
        <p:nvSpPr>
          <p:cNvPr id="15" name="CuadroTexto 14" descr="Accedeix a la web de Mobilitat i intercanvi internacional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9914" y="6188438"/>
            <a:ext cx="2344086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474606" y="6156234"/>
            <a:ext cx="299886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1556792"/>
            <a:ext cx="7601664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+10.500 estudiants internacionals al campus</a:t>
            </a:r>
          </a:p>
        </p:txBody>
      </p:sp>
      <p:sp>
        <p:nvSpPr>
          <p:cNvPr id="21" name="CuadroTexto 20">
            <a:hlinkClick r:id="rId1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227725"/>
            <a:ext cx="3047931" cy="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DRAC</a:t>
            </a:r>
          </a:p>
        </p:txBody>
      </p:sp>
      <p:sp>
        <p:nvSpPr>
          <p:cNvPr id="23" name="CuadroTexto 22">
            <a:hlinkClick r:id="rId1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640200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SICUE</a:t>
            </a:r>
          </a:p>
        </p:txBody>
      </p:sp>
      <p:sp>
        <p:nvSpPr>
          <p:cNvPr id="25" name="CuadroTexto 24">
            <a:hlinkClick r:id="rId1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6451" y="5078543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Erasmus</a:t>
            </a: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sp>
        <p:nvSpPr>
          <p:cNvPr id="27" name="CuadroTexto 26">
            <a:hlinkClick r:id="rId1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59112" y="5491719"/>
            <a:ext cx="380056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UAB Exchange Programme</a:t>
            </a:r>
            <a:endParaRPr kumimoji="0" lang="ca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Elips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339948"/>
            <a:ext cx="143022" cy="14302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745520"/>
            <a:ext cx="143022" cy="143022"/>
          </a:xfrm>
          <a:prstGeom prst="ellipse">
            <a:avLst/>
          </a:prstGeom>
          <a:solidFill>
            <a:srgbClr val="FFD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602824"/>
            <a:ext cx="143022" cy="143022"/>
          </a:xfrm>
          <a:prstGeom prst="ellipse">
            <a:avLst/>
          </a:prstGeom>
          <a:solidFill>
            <a:srgbClr val="EE00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Imagen 13">
            <a:hlinkClick r:id="rId17"/>
            <a:extLst>
              <a:ext uri="{FF2B5EF4-FFF2-40B4-BE49-F238E27FC236}">
                <a16:creationId xmlns:a16="http://schemas.microsoft.com/office/drawing/2014/main" id="{78AD5128-BB34-7355-30C5-E96F9CD943D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13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build="allAtOnce"/>
      <p:bldP spid="19" grpId="0"/>
      <p:bldP spid="21" grpId="0"/>
      <p:bldP spid="23" grpId="0"/>
      <p:bldP spid="25" grpId="0"/>
      <p:bldP spid="27" grpId="0"/>
      <p:bldP spid="2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616336"/>
          </a:xfrm>
          <a:prstGeom prst="rect">
            <a:avLst/>
          </a:prstGeom>
        </p:spPr>
      </p:pic>
      <p:sp>
        <p:nvSpPr>
          <p:cNvPr id="3" name="Rectángul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45999" y="2048041"/>
            <a:ext cx="10269910" cy="516047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224" y="-387431"/>
            <a:ext cx="10186159" cy="407446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10.500 pràctiques professionals</a:t>
            </a:r>
            <a:b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Catalunya i Europa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3034" y="3017994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-150" normalizeH="0" baseline="0" noProof="0" dirty="0">
                <a:ln>
                  <a:noFill/>
                </a:ln>
                <a:solidFill>
                  <a:srgbClr val="0085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8.700</a:t>
            </a:r>
          </a:p>
        </p:txBody>
      </p:sp>
      <p:sp>
        <p:nvSpPr>
          <p:cNvPr id="34" name="CuadroTexto 33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2438086"/>
            <a:ext cx="299479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Pràctiques curriculars </a:t>
            </a:r>
            <a:b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 tots els graus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CuadroTexto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81504" y="3323783"/>
            <a:ext cx="299479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0085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places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0085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CuadroTexto 37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4170030"/>
            <a:ext cx="361877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Pràctiques </a:t>
            </a:r>
            <a:r>
              <a:rPr kumimoji="0" lang="ca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extracurriculars</a:t>
            </a: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b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amb ajut a l’estudi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0" name="Imagen 39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68173" y="6090152"/>
            <a:ext cx="3803466" cy="441422"/>
          </a:xfrm>
          <a:prstGeom prst="rect">
            <a:avLst/>
          </a:prstGeom>
        </p:spPr>
      </p:pic>
      <p:sp>
        <p:nvSpPr>
          <p:cNvPr id="45" name="CuadroTexto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02374" y="2462479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-150" normalizeH="0" baseline="0" noProof="0" dirty="0">
                <a:ln>
                  <a:noFill/>
                </a:ln>
                <a:solidFill>
                  <a:srgbClr val="0085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150</a:t>
            </a:r>
            <a:endParaRPr kumimoji="0" lang="ca-ES" sz="2800" b="1" i="0" u="none" strike="noStrike" kern="1200" cap="none" spc="-150" normalizeH="0" baseline="0" noProof="0" dirty="0">
              <a:ln>
                <a:noFill/>
              </a:ln>
              <a:solidFill>
                <a:srgbClr val="0085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CuadroTexto 46">
            <a:hlinkClick r:id="rId8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85327" y="3130479"/>
            <a:ext cx="2464410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Activitats </a:t>
            </a:r>
            <a:b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d’orientació </a:t>
            </a:r>
            <a:b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 trobar feina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CuadroTexto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90465" y="4337527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-150" normalizeH="0" baseline="0" noProof="0" dirty="0">
                <a:ln>
                  <a:noFill/>
                </a:ln>
                <a:solidFill>
                  <a:srgbClr val="0085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2.400</a:t>
            </a:r>
            <a:endParaRPr kumimoji="0" lang="ca-ES" sz="2800" b="1" i="0" u="none" strike="noStrike" kern="1200" cap="none" spc="-150" normalizeH="0" baseline="0" noProof="0" dirty="0">
              <a:ln>
                <a:noFill/>
              </a:ln>
              <a:solidFill>
                <a:srgbClr val="0085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CuadroTexto 55">
            <a:hlinkClick r:id="rId9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03085" y="5005527"/>
            <a:ext cx="242692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Ofertes laborals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CuadroTexto 57" descr="Accedeix a la web del Servei d'Ocupabilitat de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804282" y="6188438"/>
            <a:ext cx="163237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78974" y="6156234"/>
            <a:ext cx="299886" cy="309258"/>
          </a:xfrm>
          <a:prstGeom prst="rect">
            <a:avLst/>
          </a:prstGeom>
        </p:spPr>
      </p:pic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677" y="4731983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800" b="1" i="0" u="none" strike="noStrike" kern="1200" cap="none" spc="-150" normalizeH="0" baseline="0" noProof="0" dirty="0">
                <a:ln>
                  <a:noFill/>
                </a:ln>
                <a:solidFill>
                  <a:srgbClr val="0085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1.700</a:t>
            </a:r>
          </a:p>
        </p:txBody>
      </p:sp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43670" y="4993364"/>
            <a:ext cx="299479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0085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places</a:t>
            </a:r>
            <a:endParaRPr kumimoji="0" lang="ca-ES" sz="3600" b="1" i="0" u="none" strike="noStrike" kern="1200" cap="none" spc="0" normalizeH="0" baseline="0" noProof="0" dirty="0">
              <a:ln>
                <a:noFill/>
              </a:ln>
              <a:solidFill>
                <a:srgbClr val="0085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214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  <p:bldP spid="42" grpId="0"/>
      <p:bldP spid="34" grpId="0"/>
      <p:bldP spid="33" grpId="0"/>
      <p:bldP spid="38" grpId="0"/>
      <p:bldP spid="45" grpId="0"/>
      <p:bldP spid="47" grpId="0"/>
      <p:bldP spid="55" grpId="0"/>
      <p:bldP spid="56" grpId="0"/>
      <p:bldP spid="58" grpId="0"/>
      <p:bldP spid="58" grpId="1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148CCF-0E0F-4669-AAE6-61527DD42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5636"/>
            <a:ext cx="9144000" cy="4027497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dirty="0">
                <a:latin typeface="Arial"/>
                <a:cs typeface="Arial"/>
              </a:rPr>
              <a:t>Veterinària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12" name="Imagen 1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F8B29A84-43AB-40A8-A447-9BE4E3328C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75" y="215670"/>
            <a:ext cx="588443" cy="522305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9C30CE9C-B417-4E14-C826-10B67C4BE5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9" ma:contentTypeDescription="Crea un document nou" ma:contentTypeScope="" ma:versionID="0dc6011760fe4457df9f75a7c0abee9a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a0dab97c6da69b14b3d5c344698ff89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015A8D-AA28-48D2-990F-D5100465C3BA}"/>
</file>

<file path=customXml/itemProps2.xml><?xml version="1.0" encoding="utf-8"?>
<ds:datastoreItem xmlns:ds="http://schemas.openxmlformats.org/officeDocument/2006/customXml" ds:itemID="{8B9EF65B-2A89-4AAC-B3DC-FCD7AD882003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ccf361f3-7d9d-47e4-9d86-af699410c5d4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4323b3df-8132-45da-9814-5f12b4f3bf2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7A7FC04-3DC9-40CD-877C-B37767C70D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16764</TotalTime>
  <Words>2173</Words>
  <Application>Microsoft Office PowerPoint</Application>
  <PresentationFormat>Presentación en pantalla (4:3)</PresentationFormat>
  <Paragraphs>374</Paragraphs>
  <Slides>42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9" baseType="lpstr">
      <vt:lpstr>Verdana</vt:lpstr>
      <vt:lpstr>Calibri</vt:lpstr>
      <vt:lpstr>Wingdings</vt:lpstr>
      <vt:lpstr>Arial</vt:lpstr>
      <vt:lpstr>Arial Black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550</cp:revision>
  <cp:lastPrinted>2023-01-31T08:34:50Z</cp:lastPrinted>
  <dcterms:created xsi:type="dcterms:W3CDTF">2019-11-11T08:24:52Z</dcterms:created>
  <dcterms:modified xsi:type="dcterms:W3CDTF">2025-03-26T11:25:24Z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