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</p:sldMasterIdLst>
  <p:notesMasterIdLst>
    <p:notesMasterId r:id="rId3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lia Boukelmoune Martí" userId="e299aa62-65b1-407e-8156-45aa4a7d9d94" providerId="ADAL" clId="{6440382A-A5C4-4777-AF70-A1F283F1594D}"/>
    <pc:docChg chg="modSld">
      <pc:chgData name="Lylia Boukelmoune Martí" userId="e299aa62-65b1-407e-8156-45aa4a7d9d94" providerId="ADAL" clId="{6440382A-A5C4-4777-AF70-A1F283F1594D}" dt="2025-02-11T10:33:06.995" v="2" actId="20577"/>
      <pc:docMkLst>
        <pc:docMk/>
      </pc:docMkLst>
      <pc:sldChg chg="modSp mod">
        <pc:chgData name="Lylia Boukelmoune Martí" userId="e299aa62-65b1-407e-8156-45aa4a7d9d94" providerId="ADAL" clId="{6440382A-A5C4-4777-AF70-A1F283F1594D}" dt="2025-02-11T10:33:06.995" v="2" actId="20577"/>
        <pc:sldMkLst>
          <pc:docMk/>
          <pc:sldMk cId="0" sldId="282"/>
        </pc:sldMkLst>
        <pc:spChg chg="mod">
          <ac:chgData name="Lylia Boukelmoune Martí" userId="e299aa62-65b1-407e-8156-45aa4a7d9d94" providerId="ADAL" clId="{6440382A-A5C4-4777-AF70-A1F283F1594D}" dt="2025-02-11T10:33:06.995" v="2" actId="20577"/>
          <ac:spMkLst>
            <pc:docMk/>
            <pc:sldMk cId="0" sldId="282"/>
            <ac:spMk id="503" creationId="{00000000-0000-0000-0000-000000000000}"/>
          </ac:spMkLst>
        </pc:spChg>
      </pc:sldChg>
    </pc:docChg>
  </pc:docChgLst>
  <pc:docChgLst>
    <pc:chgData name="Rosa María Cabrera Corchos" userId="f1659fda-de31-4a64-8d16-4a5c28fbfcfc" providerId="ADAL" clId="{8B5A2E07-D2C4-4136-82B7-267DD7CC4B06}"/>
    <pc:docChg chg="custSel modSld">
      <pc:chgData name="Rosa María Cabrera Corchos" userId="f1659fda-de31-4a64-8d16-4a5c28fbfcfc" providerId="ADAL" clId="{8B5A2E07-D2C4-4136-82B7-267DD7CC4B06}" dt="2025-02-03T13:37:24.910" v="25" actId="207"/>
      <pc:docMkLst>
        <pc:docMk/>
      </pc:docMkLst>
      <pc:sldChg chg="delSp modSp mod delAnim">
        <pc:chgData name="Rosa María Cabrera Corchos" userId="f1659fda-de31-4a64-8d16-4a5c28fbfcfc" providerId="ADAL" clId="{8B5A2E07-D2C4-4136-82B7-267DD7CC4B06}" dt="2025-02-03T13:31:42.688" v="1" actId="14100"/>
        <pc:sldMkLst>
          <pc:docMk/>
          <pc:sldMk cId="0" sldId="263"/>
        </pc:sldMkLst>
        <pc:spChg chg="mod">
          <ac:chgData name="Rosa María Cabrera Corchos" userId="f1659fda-de31-4a64-8d16-4a5c28fbfcfc" providerId="ADAL" clId="{8B5A2E07-D2C4-4136-82B7-267DD7CC4B06}" dt="2025-02-03T13:31:42.688" v="1" actId="14100"/>
          <ac:spMkLst>
            <pc:docMk/>
            <pc:sldMk cId="0" sldId="263"/>
            <ac:spMk id="303" creationId="{00000000-0000-0000-0000-000000000000}"/>
          </ac:spMkLst>
        </pc:spChg>
      </pc:sldChg>
      <pc:sldChg chg="delSp modSp mod delAnim">
        <pc:chgData name="Rosa María Cabrera Corchos" userId="f1659fda-de31-4a64-8d16-4a5c28fbfcfc" providerId="ADAL" clId="{8B5A2E07-D2C4-4136-82B7-267DD7CC4B06}" dt="2025-02-03T13:32:05.046" v="5" actId="14100"/>
        <pc:sldMkLst>
          <pc:docMk/>
          <pc:sldMk cId="0" sldId="264"/>
        </pc:sldMkLst>
        <pc:spChg chg="mod">
          <ac:chgData name="Rosa María Cabrera Corchos" userId="f1659fda-de31-4a64-8d16-4a5c28fbfcfc" providerId="ADAL" clId="{8B5A2E07-D2C4-4136-82B7-267DD7CC4B06}" dt="2025-02-03T13:32:05.046" v="5" actId="14100"/>
          <ac:spMkLst>
            <pc:docMk/>
            <pc:sldMk cId="0" sldId="264"/>
            <ac:spMk id="311" creationId="{00000000-0000-0000-0000-000000000000}"/>
          </ac:spMkLst>
        </pc:spChg>
        <pc:picChg chg="mod">
          <ac:chgData name="Rosa María Cabrera Corchos" userId="f1659fda-de31-4a64-8d16-4a5c28fbfcfc" providerId="ADAL" clId="{8B5A2E07-D2C4-4136-82B7-267DD7CC4B06}" dt="2025-02-03T13:31:58.908" v="4" actId="1076"/>
          <ac:picMkLst>
            <pc:docMk/>
            <pc:sldMk cId="0" sldId="264"/>
            <ac:picMk id="313" creationId="{00000000-0000-0000-0000-000000000000}"/>
          </ac:picMkLst>
        </pc:picChg>
      </pc:sldChg>
      <pc:sldChg chg="modSp">
        <pc:chgData name="Rosa María Cabrera Corchos" userId="f1659fda-de31-4a64-8d16-4a5c28fbfcfc" providerId="ADAL" clId="{8B5A2E07-D2C4-4136-82B7-267DD7CC4B06}" dt="2025-02-03T13:32:56.674" v="10" actId="15"/>
        <pc:sldMkLst>
          <pc:docMk/>
          <pc:sldMk cId="0" sldId="265"/>
        </pc:sldMkLst>
        <pc:spChg chg="mod">
          <ac:chgData name="Rosa María Cabrera Corchos" userId="f1659fda-de31-4a64-8d16-4a5c28fbfcfc" providerId="ADAL" clId="{8B5A2E07-D2C4-4136-82B7-267DD7CC4B06}" dt="2025-02-03T13:32:56.674" v="10" actId="15"/>
          <ac:spMkLst>
            <pc:docMk/>
            <pc:sldMk cId="0" sldId="265"/>
            <ac:spMk id="319" creationId="{00000000-0000-0000-0000-000000000000}"/>
          </ac:spMkLst>
        </pc:spChg>
      </pc:sldChg>
      <pc:sldChg chg="delSp modSp mod delAnim">
        <pc:chgData name="Rosa María Cabrera Corchos" userId="f1659fda-de31-4a64-8d16-4a5c28fbfcfc" providerId="ADAL" clId="{8B5A2E07-D2C4-4136-82B7-267DD7CC4B06}" dt="2025-02-03T13:33:36.910" v="14" actId="20577"/>
        <pc:sldMkLst>
          <pc:docMk/>
          <pc:sldMk cId="0" sldId="270"/>
        </pc:sldMkLst>
        <pc:spChg chg="mod">
          <ac:chgData name="Rosa María Cabrera Corchos" userId="f1659fda-de31-4a64-8d16-4a5c28fbfcfc" providerId="ADAL" clId="{8B5A2E07-D2C4-4136-82B7-267DD7CC4B06}" dt="2025-02-03T13:33:36.910" v="14" actId="20577"/>
          <ac:spMkLst>
            <pc:docMk/>
            <pc:sldMk cId="0" sldId="270"/>
            <ac:spMk id="360" creationId="{00000000-0000-0000-0000-000000000000}"/>
          </ac:spMkLst>
        </pc:spChg>
      </pc:sldChg>
      <pc:sldChg chg="modSp">
        <pc:chgData name="Rosa María Cabrera Corchos" userId="f1659fda-de31-4a64-8d16-4a5c28fbfcfc" providerId="ADAL" clId="{8B5A2E07-D2C4-4136-82B7-267DD7CC4B06}" dt="2025-02-03T13:35:28.280" v="18" actId="207"/>
        <pc:sldMkLst>
          <pc:docMk/>
          <pc:sldMk cId="0" sldId="278"/>
        </pc:sldMkLst>
        <pc:spChg chg="mod">
          <ac:chgData name="Rosa María Cabrera Corchos" userId="f1659fda-de31-4a64-8d16-4a5c28fbfcfc" providerId="ADAL" clId="{8B5A2E07-D2C4-4136-82B7-267DD7CC4B06}" dt="2025-02-03T13:35:28.280" v="18" actId="207"/>
          <ac:spMkLst>
            <pc:docMk/>
            <pc:sldMk cId="0" sldId="278"/>
            <ac:spMk id="451" creationId="{00000000-0000-0000-0000-000000000000}"/>
          </ac:spMkLst>
        </pc:spChg>
      </pc:sldChg>
      <pc:sldChg chg="addSp delSp modSp mod modAnim">
        <pc:chgData name="Rosa María Cabrera Corchos" userId="f1659fda-de31-4a64-8d16-4a5c28fbfcfc" providerId="ADAL" clId="{8B5A2E07-D2C4-4136-82B7-267DD7CC4B06}" dt="2025-02-03T13:35:58.752" v="22"/>
        <pc:sldMkLst>
          <pc:docMk/>
          <pc:sldMk cId="0" sldId="279"/>
        </pc:sldMkLst>
        <pc:spChg chg="mod">
          <ac:chgData name="Rosa María Cabrera Corchos" userId="f1659fda-de31-4a64-8d16-4a5c28fbfcfc" providerId="ADAL" clId="{8B5A2E07-D2C4-4136-82B7-267DD7CC4B06}" dt="2025-02-03T13:35:44.147" v="19" actId="207"/>
          <ac:spMkLst>
            <pc:docMk/>
            <pc:sldMk cId="0" sldId="279"/>
            <ac:spMk id="460" creationId="{00000000-0000-0000-0000-000000000000}"/>
          </ac:spMkLst>
        </pc:spChg>
        <pc:picChg chg="add mod">
          <ac:chgData name="Rosa María Cabrera Corchos" userId="f1659fda-de31-4a64-8d16-4a5c28fbfcfc" providerId="ADAL" clId="{8B5A2E07-D2C4-4136-82B7-267DD7CC4B06}" dt="2025-02-03T13:35:58.752" v="22"/>
          <ac:picMkLst>
            <pc:docMk/>
            <pc:sldMk cId="0" sldId="279"/>
            <ac:picMk id="2" creationId="{4FFA4E3A-CB2F-0644-5B90-A0F104D92EDF}"/>
          </ac:picMkLst>
        </pc:picChg>
      </pc:sldChg>
      <pc:sldChg chg="modSp mod">
        <pc:chgData name="Rosa María Cabrera Corchos" userId="f1659fda-de31-4a64-8d16-4a5c28fbfcfc" providerId="ADAL" clId="{8B5A2E07-D2C4-4136-82B7-267DD7CC4B06}" dt="2025-02-03T13:37:24.910" v="25" actId="207"/>
        <pc:sldMkLst>
          <pc:docMk/>
          <pc:sldMk cId="0" sldId="280"/>
        </pc:sldMkLst>
        <pc:spChg chg="mod">
          <ac:chgData name="Rosa María Cabrera Corchos" userId="f1659fda-de31-4a64-8d16-4a5c28fbfcfc" providerId="ADAL" clId="{8B5A2E07-D2C4-4136-82B7-267DD7CC4B06}" dt="2025-02-03T13:37:24.910" v="25" actId="207"/>
          <ac:spMkLst>
            <pc:docMk/>
            <pc:sldMk cId="0" sldId="280"/>
            <ac:spMk id="461" creationId="{00000000-0000-0000-0000-000000000000}"/>
          </ac:spMkLst>
        </pc:spChg>
        <pc:picChg chg="mod">
          <ac:chgData name="Rosa María Cabrera Corchos" userId="f1659fda-de31-4a64-8d16-4a5c28fbfcfc" providerId="ADAL" clId="{8B5A2E07-D2C4-4136-82B7-267DD7CC4B06}" dt="2025-02-03T13:36:04.984" v="23" actId="1076"/>
          <ac:picMkLst>
            <pc:docMk/>
            <pc:sldMk cId="0" sldId="280"/>
            <ac:picMk id="462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BF9C4C-17B8-4F82-8053-70F8DAD667E0}" type="doc">
      <dgm:prSet loTypeId="urn:microsoft.com/office/officeart/2005/8/layout/rings+Icon#1" loCatId="relationship" qsTypeId="urn:microsoft.com/office/officeart/2005/8/quickstyle/simple1" qsCatId="simple" csTypeId="urn:microsoft.com/office/officeart/2005/8/colors/accent3_2" csCatId="accent3" phldr="1"/>
      <dgm:spPr/>
    </dgm:pt>
    <dgm:pt modelId="{37E6DB04-4649-462E-B261-63BBC0567FC4}">
      <dgm:prSet phldrT="[Texto]"/>
      <dgm:spPr>
        <a:solidFill>
          <a:srgbClr val="CCE6D7"/>
        </a:solidFill>
      </dgm:spPr>
      <dgm:t>
        <a:bodyPr/>
        <a:lstStyle/>
        <a:p>
          <a:r>
            <a:rPr lang="es-ES" b="1" err="1">
              <a:latin typeface="Arial" panose="020B0604020202020204" pitchFamily="34" charset="0"/>
              <a:cs typeface="Arial" panose="020B0604020202020204" pitchFamily="34" charset="0"/>
            </a:rPr>
            <a:t>Pràctiques</a:t>
          </a: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 externes</a:t>
          </a:r>
        </a:p>
      </dgm:t>
    </dgm:pt>
    <dgm:pt modelId="{3D7F75D2-C1FB-41C7-AEDB-3A512E0C4FE7}" type="parTrans" cxnId="{3637250F-1EE9-42DC-9F0B-55C18248BF16}">
      <dgm:prSet/>
      <dgm:spPr/>
      <dgm:t>
        <a:bodyPr/>
        <a:lstStyle/>
        <a:p>
          <a:endParaRPr lang="es-ES"/>
        </a:p>
      </dgm:t>
    </dgm:pt>
    <dgm:pt modelId="{4AE44262-0597-4961-90E5-BF0A739F1757}" type="sibTrans" cxnId="{3637250F-1EE9-42DC-9F0B-55C18248BF16}">
      <dgm:prSet/>
      <dgm:spPr/>
      <dgm:t>
        <a:bodyPr/>
        <a:lstStyle/>
        <a:p>
          <a:endParaRPr lang="es-ES"/>
        </a:p>
      </dgm:t>
    </dgm:pt>
    <dgm:pt modelId="{9AE08CAC-7765-4851-8C72-8B9B255F4F62}">
      <dgm:prSet phldrT="[Texto]"/>
      <dgm:spPr>
        <a:solidFill>
          <a:srgbClr val="99CEB0">
            <a:alpha val="50000"/>
          </a:srgbClr>
        </a:solidFill>
      </dgm:spPr>
      <dgm:t>
        <a:bodyPr/>
        <a:lstStyle/>
        <a:p>
          <a:r>
            <a:rPr lang="es-ES" b="1" err="1">
              <a:latin typeface="Arial" panose="020B0604020202020204" pitchFamily="34" charset="0"/>
              <a:cs typeface="Arial" panose="020B0604020202020204" pitchFamily="34" charset="0"/>
            </a:rPr>
            <a:t>Tallers</a:t>
          </a:r>
          <a:endParaRPr lang="es-E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E3233D-D79F-44C0-8E54-3C924894FB12}" type="parTrans" cxnId="{715B1D1D-A257-4EBF-9373-6F03AC7DD8D4}">
      <dgm:prSet/>
      <dgm:spPr/>
      <dgm:t>
        <a:bodyPr/>
        <a:lstStyle/>
        <a:p>
          <a:endParaRPr lang="es-ES"/>
        </a:p>
      </dgm:t>
    </dgm:pt>
    <dgm:pt modelId="{C2A65B6B-7957-4404-AFC3-F4459AF98D2E}" type="sibTrans" cxnId="{715B1D1D-A257-4EBF-9373-6F03AC7DD8D4}">
      <dgm:prSet/>
      <dgm:spPr/>
      <dgm:t>
        <a:bodyPr/>
        <a:lstStyle/>
        <a:p>
          <a:endParaRPr lang="es-ES"/>
        </a:p>
      </dgm:t>
    </dgm:pt>
    <dgm:pt modelId="{41E310DB-0B3F-4777-AE62-C6588500C609}">
      <dgm:prSet phldrT="[Texto]"/>
      <dgm:spPr>
        <a:solidFill>
          <a:srgbClr val="99CEB0">
            <a:alpha val="50000"/>
          </a:srgbClr>
        </a:solidFill>
      </dgm:spPr>
      <dgm:t>
        <a:bodyPr/>
        <a:lstStyle/>
        <a:p>
          <a:r>
            <a:rPr lang="es-ES" b="1" err="1">
              <a:latin typeface="Arial" panose="020B0604020202020204" pitchFamily="34" charset="0"/>
              <a:cs typeface="Arial" panose="020B0604020202020204" pitchFamily="34" charset="0"/>
            </a:rPr>
            <a:t>Conferències</a:t>
          </a:r>
          <a:endParaRPr lang="es-E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F9CA3C-91CC-40CC-A654-B04E21E3D8B4}" type="parTrans" cxnId="{63106DD0-7A3E-449D-BDA7-5AC895A7F391}">
      <dgm:prSet/>
      <dgm:spPr/>
      <dgm:t>
        <a:bodyPr/>
        <a:lstStyle/>
        <a:p>
          <a:endParaRPr lang="es-ES"/>
        </a:p>
      </dgm:t>
    </dgm:pt>
    <dgm:pt modelId="{095FA85B-CFEC-4650-8674-14D810D2490A}" type="sibTrans" cxnId="{63106DD0-7A3E-449D-BDA7-5AC895A7F391}">
      <dgm:prSet/>
      <dgm:spPr/>
      <dgm:t>
        <a:bodyPr/>
        <a:lstStyle/>
        <a:p>
          <a:endParaRPr lang="es-ES"/>
        </a:p>
      </dgm:t>
    </dgm:pt>
    <dgm:pt modelId="{9910B369-852D-42BB-95E1-3E146908C2FC}">
      <dgm:prSet phldrT="[Texto]"/>
      <dgm:spPr>
        <a:solidFill>
          <a:srgbClr val="99CEB0">
            <a:alpha val="50000"/>
          </a:srgbClr>
        </a:solidFill>
      </dgm:spPr>
      <dgm:t>
        <a:bodyPr/>
        <a:lstStyle/>
        <a:p>
          <a:r>
            <a:rPr lang="es-ES" b="1" err="1">
              <a:latin typeface="Arial" panose="020B0604020202020204" pitchFamily="34" charset="0"/>
              <a:cs typeface="Arial" panose="020B0604020202020204" pitchFamily="34" charset="0"/>
            </a:rPr>
            <a:t>Comissió</a:t>
          </a: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b="1" err="1">
              <a:latin typeface="Arial" panose="020B0604020202020204" pitchFamily="34" charset="0"/>
              <a:cs typeface="Arial" panose="020B0604020202020204" pitchFamily="34" charset="0"/>
            </a:rPr>
            <a:t>emprenedoria</a:t>
          </a:r>
          <a:endParaRPr lang="es-E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46FA63-F109-4B3E-BFA1-1D0572806E57}" type="parTrans" cxnId="{93451606-5584-4A8E-BA9E-D26D716CAE12}">
      <dgm:prSet/>
      <dgm:spPr/>
      <dgm:t>
        <a:bodyPr/>
        <a:lstStyle/>
        <a:p>
          <a:endParaRPr lang="es-ES"/>
        </a:p>
      </dgm:t>
    </dgm:pt>
    <dgm:pt modelId="{22251343-7347-4783-8DCD-136A3D2BCE21}" type="sibTrans" cxnId="{93451606-5584-4A8E-BA9E-D26D716CAE12}">
      <dgm:prSet/>
      <dgm:spPr/>
      <dgm:t>
        <a:bodyPr/>
        <a:lstStyle/>
        <a:p>
          <a:endParaRPr lang="es-ES"/>
        </a:p>
      </dgm:t>
    </dgm:pt>
    <dgm:pt modelId="{5A2AEED8-52C9-4333-B2CE-84A2FA9B5078}">
      <dgm:prSet phldrT="[Texto]"/>
      <dgm:spPr>
        <a:solidFill>
          <a:srgbClr val="99CEB0">
            <a:alpha val="50000"/>
          </a:srgbClr>
        </a:solidFill>
      </dgm:spPr>
      <dgm:t>
        <a:bodyPr/>
        <a:lstStyle/>
        <a:p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Pla </a:t>
          </a:r>
          <a:r>
            <a:rPr lang="es-ES" b="1" err="1">
              <a:latin typeface="Arial" panose="020B0604020202020204" pitchFamily="34" charset="0"/>
              <a:cs typeface="Arial" panose="020B0604020202020204" pitchFamily="34" charset="0"/>
            </a:rPr>
            <a:t>d’ocupabilitat</a:t>
          </a: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 UAB</a:t>
          </a:r>
        </a:p>
      </dgm:t>
    </dgm:pt>
    <dgm:pt modelId="{D9BDFA75-1FA1-41F9-9D73-39280460858D}" type="parTrans" cxnId="{F02D7645-DDF5-48AE-B2F0-7598A8C00911}">
      <dgm:prSet/>
      <dgm:spPr/>
      <dgm:t>
        <a:bodyPr/>
        <a:lstStyle/>
        <a:p>
          <a:endParaRPr lang="en-GB"/>
        </a:p>
      </dgm:t>
    </dgm:pt>
    <dgm:pt modelId="{82163531-7DAD-47EC-A4B5-5B3A841E36B4}" type="sibTrans" cxnId="{F02D7645-DDF5-48AE-B2F0-7598A8C00911}">
      <dgm:prSet/>
      <dgm:spPr/>
      <dgm:t>
        <a:bodyPr/>
        <a:lstStyle/>
        <a:p>
          <a:endParaRPr lang="en-GB"/>
        </a:p>
      </dgm:t>
    </dgm:pt>
    <dgm:pt modelId="{6EAF32FB-908F-41AC-B4A7-C114D8AB1366}" type="pres">
      <dgm:prSet presAssocID="{49BF9C4C-17B8-4F82-8053-70F8DAD667E0}" presName="Name0" presStyleCnt="0">
        <dgm:presLayoutVars>
          <dgm:chMax val="7"/>
          <dgm:dir/>
          <dgm:resizeHandles val="exact"/>
        </dgm:presLayoutVars>
      </dgm:prSet>
      <dgm:spPr/>
    </dgm:pt>
    <dgm:pt modelId="{5FB9E6B9-592D-46D3-B531-7782DA9EC38D}" type="pres">
      <dgm:prSet presAssocID="{49BF9C4C-17B8-4F82-8053-70F8DAD667E0}" presName="ellipse1" presStyleLbl="vennNode1" presStyleIdx="0" presStyleCnt="5" custScaleX="103904" custScaleY="102236" custLinFactNeighborX="19398" custLinFactNeighborY="-991" custRadScaleRad="103101" custRadScaleInc="-28893">
        <dgm:presLayoutVars>
          <dgm:bulletEnabled val="1"/>
        </dgm:presLayoutVars>
      </dgm:prSet>
      <dgm:spPr/>
    </dgm:pt>
    <dgm:pt modelId="{2EC02226-DBC6-4461-BE72-B11A6DD3E822}" type="pres">
      <dgm:prSet presAssocID="{49BF9C4C-17B8-4F82-8053-70F8DAD667E0}" presName="ellipse2" presStyleLbl="vennNode1" presStyleIdx="1" presStyleCnt="5" custLinFactNeighborX="6724" custLinFactNeighborY="1262">
        <dgm:presLayoutVars>
          <dgm:bulletEnabled val="1"/>
        </dgm:presLayoutVars>
      </dgm:prSet>
      <dgm:spPr/>
    </dgm:pt>
    <dgm:pt modelId="{D389B5D6-D42E-4572-B67E-57F5F7DC9B25}" type="pres">
      <dgm:prSet presAssocID="{49BF9C4C-17B8-4F82-8053-70F8DAD667E0}" presName="ellipse3" presStyleLbl="vennNode1" presStyleIdx="2" presStyleCnt="5" custLinFactNeighborX="7539" custLinFactNeighborY="-145">
        <dgm:presLayoutVars>
          <dgm:bulletEnabled val="1"/>
        </dgm:presLayoutVars>
      </dgm:prSet>
      <dgm:spPr/>
    </dgm:pt>
    <dgm:pt modelId="{5A02C9B8-3CC0-4760-AC51-C66D392116A0}" type="pres">
      <dgm:prSet presAssocID="{49BF9C4C-17B8-4F82-8053-70F8DAD667E0}" presName="ellipse4" presStyleLbl="vennNode1" presStyleIdx="3" presStyleCnt="5" custLinFactNeighborX="-10368" custLinFactNeighborY="2107">
        <dgm:presLayoutVars>
          <dgm:bulletEnabled val="1"/>
        </dgm:presLayoutVars>
      </dgm:prSet>
      <dgm:spPr/>
    </dgm:pt>
    <dgm:pt modelId="{B244583C-FB44-4621-919A-CD18E3E1D328}" type="pres">
      <dgm:prSet presAssocID="{49BF9C4C-17B8-4F82-8053-70F8DAD667E0}" presName="ellipse5" presStyleLbl="vennNode1" presStyleIdx="4" presStyleCnt="5" custLinFactNeighborX="-11742" custLinFactNeighborY="-1566">
        <dgm:presLayoutVars>
          <dgm:bulletEnabled val="1"/>
        </dgm:presLayoutVars>
      </dgm:prSet>
      <dgm:spPr/>
    </dgm:pt>
  </dgm:ptLst>
  <dgm:cxnLst>
    <dgm:cxn modelId="{93451606-5584-4A8E-BA9E-D26D716CAE12}" srcId="{49BF9C4C-17B8-4F82-8053-70F8DAD667E0}" destId="{9910B369-852D-42BB-95E1-3E146908C2FC}" srcOrd="3" destOrd="0" parTransId="{8D46FA63-F109-4B3E-BFA1-1D0572806E57}" sibTransId="{22251343-7347-4783-8DCD-136A3D2BCE21}"/>
    <dgm:cxn modelId="{3E317B0D-2BB6-4149-81E5-6CB0451E8837}" type="presOf" srcId="{5A2AEED8-52C9-4333-B2CE-84A2FA9B5078}" destId="{B244583C-FB44-4621-919A-CD18E3E1D328}" srcOrd="0" destOrd="0" presId="urn:microsoft.com/office/officeart/2005/8/layout/rings+Icon#1"/>
    <dgm:cxn modelId="{3637250F-1EE9-42DC-9F0B-55C18248BF16}" srcId="{49BF9C4C-17B8-4F82-8053-70F8DAD667E0}" destId="{37E6DB04-4649-462E-B261-63BBC0567FC4}" srcOrd="0" destOrd="0" parTransId="{3D7F75D2-C1FB-41C7-AEDB-3A512E0C4FE7}" sibTransId="{4AE44262-0597-4961-90E5-BF0A739F1757}"/>
    <dgm:cxn modelId="{715B1D1D-A257-4EBF-9373-6F03AC7DD8D4}" srcId="{49BF9C4C-17B8-4F82-8053-70F8DAD667E0}" destId="{9AE08CAC-7765-4851-8C72-8B9B255F4F62}" srcOrd="1" destOrd="0" parTransId="{9CE3233D-D79F-44C0-8E54-3C924894FB12}" sibTransId="{C2A65B6B-7957-4404-AFC3-F4459AF98D2E}"/>
    <dgm:cxn modelId="{EA10DF1D-A7A2-4AC7-8A5D-60E5F261A2C9}" type="presOf" srcId="{9910B369-852D-42BB-95E1-3E146908C2FC}" destId="{5A02C9B8-3CC0-4760-AC51-C66D392116A0}" srcOrd="0" destOrd="0" presId="urn:microsoft.com/office/officeart/2005/8/layout/rings+Icon#1"/>
    <dgm:cxn modelId="{A8994425-97BA-4EC1-9F7A-0829C1DDA596}" type="presOf" srcId="{37E6DB04-4649-462E-B261-63BBC0567FC4}" destId="{5FB9E6B9-592D-46D3-B531-7782DA9EC38D}" srcOrd="0" destOrd="0" presId="urn:microsoft.com/office/officeart/2005/8/layout/rings+Icon#1"/>
    <dgm:cxn modelId="{766DCF5D-57EB-448B-BF8D-8D4CD6C2F347}" type="presOf" srcId="{9AE08CAC-7765-4851-8C72-8B9B255F4F62}" destId="{2EC02226-DBC6-4461-BE72-B11A6DD3E822}" srcOrd="0" destOrd="0" presId="urn:microsoft.com/office/officeart/2005/8/layout/rings+Icon#1"/>
    <dgm:cxn modelId="{F02D7645-DDF5-48AE-B2F0-7598A8C00911}" srcId="{49BF9C4C-17B8-4F82-8053-70F8DAD667E0}" destId="{5A2AEED8-52C9-4333-B2CE-84A2FA9B5078}" srcOrd="4" destOrd="0" parTransId="{D9BDFA75-1FA1-41F9-9D73-39280460858D}" sibTransId="{82163531-7DAD-47EC-A4B5-5B3A841E36B4}"/>
    <dgm:cxn modelId="{369FDC46-4D05-4BDF-AD28-F4D919A112B8}" type="presOf" srcId="{49BF9C4C-17B8-4F82-8053-70F8DAD667E0}" destId="{6EAF32FB-908F-41AC-B4A7-C114D8AB1366}" srcOrd="0" destOrd="0" presId="urn:microsoft.com/office/officeart/2005/8/layout/rings+Icon#1"/>
    <dgm:cxn modelId="{63106DD0-7A3E-449D-BDA7-5AC895A7F391}" srcId="{49BF9C4C-17B8-4F82-8053-70F8DAD667E0}" destId="{41E310DB-0B3F-4777-AE62-C6588500C609}" srcOrd="2" destOrd="0" parTransId="{43F9CA3C-91CC-40CC-A654-B04E21E3D8B4}" sibTransId="{095FA85B-CFEC-4650-8674-14D810D2490A}"/>
    <dgm:cxn modelId="{B6051CD4-6B07-429D-864F-DB936E8BD5FE}" type="presOf" srcId="{41E310DB-0B3F-4777-AE62-C6588500C609}" destId="{D389B5D6-D42E-4572-B67E-57F5F7DC9B25}" srcOrd="0" destOrd="0" presId="urn:microsoft.com/office/officeart/2005/8/layout/rings+Icon#1"/>
    <dgm:cxn modelId="{B1ADB2F0-DEB6-4625-BEA3-0711349236EA}" type="presParOf" srcId="{6EAF32FB-908F-41AC-B4A7-C114D8AB1366}" destId="{5FB9E6B9-592D-46D3-B531-7782DA9EC38D}" srcOrd="0" destOrd="0" presId="urn:microsoft.com/office/officeart/2005/8/layout/rings+Icon#1"/>
    <dgm:cxn modelId="{1F3371E5-1B8A-4D61-927E-95E904DAA481}" type="presParOf" srcId="{6EAF32FB-908F-41AC-B4A7-C114D8AB1366}" destId="{2EC02226-DBC6-4461-BE72-B11A6DD3E822}" srcOrd="1" destOrd="0" presId="urn:microsoft.com/office/officeart/2005/8/layout/rings+Icon#1"/>
    <dgm:cxn modelId="{85A7DD54-E15C-437C-9D28-8774BD5F1C0A}" type="presParOf" srcId="{6EAF32FB-908F-41AC-B4A7-C114D8AB1366}" destId="{D389B5D6-D42E-4572-B67E-57F5F7DC9B25}" srcOrd="2" destOrd="0" presId="urn:microsoft.com/office/officeart/2005/8/layout/rings+Icon#1"/>
    <dgm:cxn modelId="{ED4D2751-DFB4-4FA0-97D3-C37D5566A5A6}" type="presParOf" srcId="{6EAF32FB-908F-41AC-B4A7-C114D8AB1366}" destId="{5A02C9B8-3CC0-4760-AC51-C66D392116A0}" srcOrd="3" destOrd="0" presId="urn:microsoft.com/office/officeart/2005/8/layout/rings+Icon#1"/>
    <dgm:cxn modelId="{077B3438-DCF1-42AD-9F77-4EBB5D2EFDC9}" type="presParOf" srcId="{6EAF32FB-908F-41AC-B4A7-C114D8AB1366}" destId="{B244583C-FB44-4621-919A-CD18E3E1D328}" srcOrd="4" destOrd="0" presId="urn:microsoft.com/office/officeart/2005/8/layout/rings+Icon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9E6B9-592D-46D3-B531-7782DA9EC38D}">
      <dsp:nvSpPr>
        <dsp:cNvPr id="0" name=""/>
        <dsp:cNvSpPr/>
      </dsp:nvSpPr>
      <dsp:spPr>
        <a:xfrm>
          <a:off x="413794" y="201926"/>
          <a:ext cx="2333887" cy="2296415"/>
        </a:xfrm>
        <a:prstGeom prst="ellipse">
          <a:avLst/>
        </a:prstGeom>
        <a:solidFill>
          <a:srgbClr val="CCE6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err="1">
              <a:latin typeface="Arial" panose="020B0604020202020204" pitchFamily="34" charset="0"/>
              <a:cs typeface="Arial" panose="020B0604020202020204" pitchFamily="34" charset="0"/>
            </a:rPr>
            <a:t>Pràctiques</a:t>
          </a:r>
          <a:r>
            <a:rPr lang="es-ES" sz="1700" b="1" kern="1200">
              <a:latin typeface="Arial" panose="020B0604020202020204" pitchFamily="34" charset="0"/>
              <a:cs typeface="Arial" panose="020B0604020202020204" pitchFamily="34" charset="0"/>
            </a:rPr>
            <a:t> externes</a:t>
          </a:r>
        </a:p>
      </dsp:txBody>
      <dsp:txXfrm>
        <a:off x="755584" y="538228"/>
        <a:ext cx="1650307" cy="1623811"/>
      </dsp:txXfrm>
    </dsp:sp>
    <dsp:sp modelId="{2EC02226-DBC6-4461-BE72-B11A6DD3E822}">
      <dsp:nvSpPr>
        <dsp:cNvPr id="0" name=""/>
        <dsp:cNvSpPr/>
      </dsp:nvSpPr>
      <dsp:spPr>
        <a:xfrm>
          <a:off x="1327986" y="1775730"/>
          <a:ext cx="2246195" cy="2246190"/>
        </a:xfrm>
        <a:prstGeom prst="ellipse">
          <a:avLst/>
        </a:prstGeom>
        <a:solidFill>
          <a:srgbClr val="99CEB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err="1">
              <a:latin typeface="Arial" panose="020B0604020202020204" pitchFamily="34" charset="0"/>
              <a:cs typeface="Arial" panose="020B0604020202020204" pitchFamily="34" charset="0"/>
            </a:rPr>
            <a:t>Tallers</a:t>
          </a:r>
          <a:endParaRPr lang="es-ES" sz="17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56934" y="2104677"/>
        <a:ext cx="1588299" cy="1588296"/>
      </dsp:txXfrm>
    </dsp:sp>
    <dsp:sp modelId="{D389B5D6-D42E-4572-B67E-57F5F7DC9B25}">
      <dsp:nvSpPr>
        <dsp:cNvPr id="0" name=""/>
        <dsp:cNvSpPr/>
      </dsp:nvSpPr>
      <dsp:spPr>
        <a:xfrm>
          <a:off x="2502009" y="246041"/>
          <a:ext cx="2246195" cy="2246190"/>
        </a:xfrm>
        <a:prstGeom prst="ellipse">
          <a:avLst/>
        </a:prstGeom>
        <a:solidFill>
          <a:srgbClr val="99CEB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err="1">
              <a:latin typeface="Arial" panose="020B0604020202020204" pitchFamily="34" charset="0"/>
              <a:cs typeface="Arial" panose="020B0604020202020204" pitchFamily="34" charset="0"/>
            </a:rPr>
            <a:t>Conferències</a:t>
          </a:r>
          <a:endParaRPr lang="es-ES" sz="17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30957" y="574988"/>
        <a:ext cx="1588299" cy="1588296"/>
      </dsp:txXfrm>
    </dsp:sp>
    <dsp:sp modelId="{5A02C9B8-3CC0-4760-AC51-C66D392116A0}">
      <dsp:nvSpPr>
        <dsp:cNvPr id="0" name=""/>
        <dsp:cNvSpPr/>
      </dsp:nvSpPr>
      <dsp:spPr>
        <a:xfrm>
          <a:off x="3254812" y="1794710"/>
          <a:ext cx="2246195" cy="2246190"/>
        </a:xfrm>
        <a:prstGeom prst="ellipse">
          <a:avLst/>
        </a:prstGeom>
        <a:solidFill>
          <a:srgbClr val="99CEB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err="1">
              <a:latin typeface="Arial" panose="020B0604020202020204" pitchFamily="34" charset="0"/>
              <a:cs typeface="Arial" panose="020B0604020202020204" pitchFamily="34" charset="0"/>
            </a:rPr>
            <a:t>Comissió</a:t>
          </a:r>
          <a:r>
            <a:rPr lang="es-ES" sz="1700" b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700" b="1" kern="1200" err="1">
              <a:latin typeface="Arial" panose="020B0604020202020204" pitchFamily="34" charset="0"/>
              <a:cs typeface="Arial" panose="020B0604020202020204" pitchFamily="34" charset="0"/>
            </a:rPr>
            <a:t>emprenedoria</a:t>
          </a:r>
          <a:endParaRPr lang="es-ES" sz="17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83760" y="2123657"/>
        <a:ext cx="1588299" cy="1588296"/>
      </dsp:txXfrm>
    </dsp:sp>
    <dsp:sp modelId="{B244583C-FB44-4621-919A-CD18E3E1D328}">
      <dsp:nvSpPr>
        <dsp:cNvPr id="0" name=""/>
        <dsp:cNvSpPr/>
      </dsp:nvSpPr>
      <dsp:spPr>
        <a:xfrm>
          <a:off x="4378978" y="214123"/>
          <a:ext cx="2246195" cy="2246190"/>
        </a:xfrm>
        <a:prstGeom prst="ellipse">
          <a:avLst/>
        </a:prstGeom>
        <a:solidFill>
          <a:srgbClr val="99CEB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>
              <a:latin typeface="Arial" panose="020B0604020202020204" pitchFamily="34" charset="0"/>
              <a:cs typeface="Arial" panose="020B0604020202020204" pitchFamily="34" charset="0"/>
            </a:rPr>
            <a:t>Pla </a:t>
          </a:r>
          <a:r>
            <a:rPr lang="es-ES" sz="1700" b="1" kern="1200" err="1">
              <a:latin typeface="Arial" panose="020B0604020202020204" pitchFamily="34" charset="0"/>
              <a:cs typeface="Arial" panose="020B0604020202020204" pitchFamily="34" charset="0"/>
            </a:rPr>
            <a:t>d’ocupabilitat</a:t>
          </a:r>
          <a:r>
            <a:rPr lang="es-ES" sz="1700" b="1" kern="1200">
              <a:latin typeface="Arial" panose="020B0604020202020204" pitchFamily="34" charset="0"/>
              <a:cs typeface="Arial" panose="020B0604020202020204" pitchFamily="34" charset="0"/>
            </a:rPr>
            <a:t> UAB</a:t>
          </a:r>
        </a:p>
      </dsp:txBody>
      <dsp:txXfrm>
        <a:off x="4707926" y="543070"/>
        <a:ext cx="1588299" cy="1588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#1">
  <dgm:title val="Círculos interconectados"/>
  <dgm:desc val="Se usa para mostrar ideas o conceptos superpuestos o interconectados. Las siete primeras líneas del texto de nivel 1 se corresponden con un círculo. El texto sin usar no aparece, pero sigue estando disponible si cambia de diseño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Feu clic per a moure la diapositiva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ES" sz="2000" b="0" strike="noStrike" spc="-1">
                <a:latin typeface="Arial"/>
              </a:rPr>
              <a:t>Feu clic per a editar el format de les notes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ES" sz="1400" b="0" strike="noStrike" spc="-1">
                <a:latin typeface="Times New Roman"/>
              </a:rPr>
              <a:t>&lt;capçalera&gt;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s-ES" sz="1400" b="0" strike="noStrike" spc="-1">
                <a:latin typeface="Times New Roman"/>
              </a:rPr>
              <a:t>&lt;data/hora&gt;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s-ES" sz="1400" b="0" strike="noStrike" spc="-1">
                <a:latin typeface="Times New Roman"/>
              </a:rPr>
              <a:t>&lt;peu de pàgina&gt;</a:t>
            </a: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9EFBF5B7-4DD7-4145-9407-C38D0282CE81}" type="slidenum">
              <a:rPr lang="es-ES" sz="1400" b="0" strike="noStrike" spc="-1">
                <a:latin typeface="Times New Roman"/>
              </a:rPr>
              <a:t>‹#›</a:t>
            </a:fld>
            <a:endParaRPr lang="es-E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ca-ES" sz="2000" b="1" strike="noStrike" spc="-1">
                <a:latin typeface="Arial"/>
              </a:rPr>
              <a:t>Vista moderador: </a:t>
            </a:r>
            <a:r>
              <a:rPr lang="ca-ES" sz="2000" b="0" strike="noStrike" spc="-1">
                <a:latin typeface="Arial"/>
              </a:rPr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  <a:endParaRPr lang="es-E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es-ES" sz="2000" b="0" strike="noStrike" spc="-1">
              <a:latin typeface="Arial"/>
            </a:endParaRPr>
          </a:p>
        </p:txBody>
      </p:sp>
      <p:sp>
        <p:nvSpPr>
          <p:cNvPr id="538" name="Conteni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1FC825C-5D01-4A7B-B932-25CF8B640340}" type="slidenum">
              <a:rPr lang="ca-ES" sz="1200" b="0" strike="noStrike" spc="-1">
                <a:latin typeface="Times New Roman"/>
              </a:rPr>
              <a:t>1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6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ca-ES" sz="1200" b="0" strike="noStrike" spc="-1">
                <a:latin typeface="Arial"/>
              </a:rPr>
              <a:t>Cliqueu al nom del programa per a més informació.</a:t>
            </a:r>
            <a:br/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1" strike="noStrike" spc="-1">
                <a:latin typeface="Arial"/>
              </a:rPr>
              <a:t>Programa DRAC: </a:t>
            </a:r>
            <a:r>
              <a:rPr lang="ca-ES" sz="1200" b="0" strike="noStrike" spc="-1">
                <a:latin typeface="Arial"/>
              </a:rPr>
              <a:t>impulsa la mobilitat de tota la comunitat universitària de </a:t>
            </a:r>
            <a:r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Catalunya, el País Valencià, les Illes Balears, Catalunya Nord i Andorra</a:t>
            </a:r>
            <a:r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, mitjançant l’atorgament d’ajuts per a docència, recerca i activitats culturals.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Programa SICUE: </a:t>
            </a:r>
            <a:r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ofereix als estudiants de grau la possibilitat de realitzar estades d'intercanvi a altres universitats espanyoles.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Erasmus+: </a:t>
            </a:r>
            <a:r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estades d’intercanvi a universitats de la Unió Europea. 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UAB Exchange Programme: </a:t>
            </a:r>
            <a:r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programa propi de la UAB, que estableix conveni amb la universitat estrangera. Estades d’intercanvi a universitats d’altres països fora de la Unió Europea, per exemple: </a:t>
            </a:r>
            <a:r>
              <a:rPr lang="it-IT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Japó, Estats Units, Austràlia, Xile, Argentina, Sudàfrica i Canadà.</a:t>
            </a:r>
            <a:endParaRPr lang="es-ES" sz="1200" b="0" strike="noStrike" spc="-1">
              <a:latin typeface="Arial"/>
            </a:endParaRPr>
          </a:p>
          <a:p>
            <a:pPr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  <a:p>
            <a:pPr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ca-ES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Dades curs 2018-2019: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3.382 places d’intercanvi Erasmus+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977 places al programa propi de la UAB.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1.062 estudiants de grau han marxat d’intercanvi a una universitat estrangera. 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100" b="0" strike="noStrike" spc="-1">
                <a:solidFill>
                  <a:srgbClr val="000000"/>
                </a:solidFill>
                <a:latin typeface="+mn-lt"/>
                <a:ea typeface="+mn-ea"/>
              </a:rPr>
              <a:t>1.459 estudiants d’intercanvi de grau d’arreu del món han vingut d’intercanvi, i d’altres estudis i programes fins a 10.500 estudiants internacionals al campus (grau, màster oficial, màsters i postgraus propis, doctorat, Study Abroad, UAB Summer School. </a:t>
            </a:r>
            <a:endParaRPr lang="es-ES" sz="1100" b="0" strike="noStrike" spc="-1">
              <a:latin typeface="Arial"/>
            </a:endParaRPr>
          </a:p>
          <a:p>
            <a:pPr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endParaRPr lang="es-ES" sz="1100" b="0" strike="noStrike" spc="-1">
              <a:latin typeface="Arial"/>
            </a:endParaRPr>
          </a:p>
          <a:p>
            <a:pPr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endParaRPr lang="es-ES" sz="1100" b="0" strike="noStrike" spc="-1">
              <a:latin typeface="Arial"/>
            </a:endParaRPr>
          </a:p>
        </p:txBody>
      </p:sp>
      <p:sp>
        <p:nvSpPr>
          <p:cNvPr id="565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164F0D2A-DA9E-4F35-B794-BB7B3A519CF3}" type="slidenum">
              <a:rPr lang="ca-E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16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568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AE470DB1-4BA8-4153-8DFC-D79CC287826C}" type="slidenum">
              <a:rPr lang="ca-E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23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7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ca-ES" sz="2000" b="0" strike="noStrike" spc="-1">
                <a:latin typeface="Arial"/>
              </a:rPr>
              <a:t>Altres elements: </a:t>
            </a:r>
            <a:endParaRPr lang="es-ES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ca-ES" sz="2000" b="0" strike="noStrike" spc="-1">
                <a:latin typeface="Arial"/>
              </a:rPr>
              <a:t>Edifici i instal·lacions recents.</a:t>
            </a:r>
            <a:endParaRPr lang="es-ES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ca-ES" sz="2000" b="0" strike="noStrike" spc="-1">
                <a:latin typeface="Arial"/>
              </a:rPr>
              <a:t>Activitats i conferències que s'organitzen amb figures de primera línia</a:t>
            </a:r>
            <a:endParaRPr lang="es-ES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ca-ES" sz="2000" b="0" strike="noStrike" spc="-1">
                <a:latin typeface="Arial"/>
              </a:rPr>
              <a:t>El nōken. Inscripció i instal·lacions. Ex</a:t>
            </a:r>
            <a:r>
              <a:rPr lang="es-ES" sz="2000" b="0" strike="noStrike" spc="-1">
                <a:latin typeface="Arial"/>
              </a:rPr>
              <a:t>àmens oficials de xinès també, HSK. </a:t>
            </a:r>
            <a:r>
              <a:rPr lang="is-IS" sz="2000" b="0" strike="noStrike" spc="-1">
                <a:latin typeface="Arial"/>
              </a:rPr>
              <a:t>→ Vegeu el web de la facultat. </a:t>
            </a:r>
            <a:r>
              <a:rPr lang="es-ES" sz="2000" b="0" strike="noStrike" spc="-1">
                <a:latin typeface="Arial"/>
              </a:rPr>
              <a:t>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ca-ES" sz="2000" b="0" strike="noStrike" spc="-1">
                <a:latin typeface="Arial"/>
              </a:rPr>
              <a:t>Convivència amb un grup ampli d'estudiants que comparteixen els teus interessos.</a:t>
            </a:r>
            <a:endParaRPr lang="es-ES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ca-ES" sz="2000" b="0" strike="noStrike" spc="-1">
                <a:latin typeface="Arial"/>
              </a:rPr>
              <a:t>Una veritable oportunitat de creixement que t'obliga a anar més enllà de la teva zona de comfort.</a:t>
            </a:r>
            <a:endParaRPr lang="es-ES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ca-ES" sz="2000" b="0" strike="noStrike" spc="-1">
                <a:latin typeface="Arial"/>
              </a:rPr>
              <a:t>El compromís personal i l'autonomia.</a:t>
            </a:r>
            <a:endParaRPr lang="es-ES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es-ES" sz="2000" b="0" strike="noStrike" spc="-1">
                <a:latin typeface="Arial"/>
              </a:rPr>
              <a:t>La diferència entre coneixement especialista i coneixement divulgatiu.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ca-ES" sz="2000" b="0" strike="noStrike" spc="-1">
                <a:latin typeface="Arial"/>
              </a:rPr>
              <a:t>Una base sòlida i un actiu que et dóna un avantatge competitiu a qualsevol sortida professional que tingui a veure amb la teva àrea geogràfica d'especialització.</a:t>
            </a:r>
            <a:endParaRPr lang="es-ES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s-ES" sz="2000" b="0" strike="noStrike" spc="-1">
              <a:latin typeface="Arial"/>
            </a:endParaRPr>
          </a:p>
        </p:txBody>
      </p:sp>
      <p:sp>
        <p:nvSpPr>
          <p:cNvPr id="571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E1DAC7CA-E27D-4CBA-A006-286BD4C5D1AC}" type="slidenum">
              <a:rPr lang="ca-ES" sz="1200" b="0" strike="noStrike" spc="-1">
                <a:latin typeface="Times New Roman"/>
              </a:rPr>
              <a:t>24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ca-ES" sz="2000" b="0" strike="noStrike" spc="-1">
                <a:latin typeface="Arial"/>
              </a:rPr>
              <a:t>Altres elements: </a:t>
            </a:r>
            <a:endParaRPr lang="es-ES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ca-ES" sz="2000" b="0" strike="noStrike" spc="-1">
                <a:latin typeface="Arial"/>
              </a:rPr>
              <a:t>Edifici i instal·lacions recents.</a:t>
            </a:r>
            <a:endParaRPr lang="es-ES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ca-ES" sz="2000" b="0" strike="noStrike" spc="-1">
                <a:latin typeface="Arial"/>
              </a:rPr>
              <a:t>Activitats i conferències que s'organitzen amb figures de primera línia</a:t>
            </a:r>
            <a:endParaRPr lang="es-ES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ca-ES" sz="2000" b="0" strike="noStrike" spc="-1">
                <a:latin typeface="Arial"/>
              </a:rPr>
              <a:t>El nōken. Inscripció i instal·lacions. Ex</a:t>
            </a:r>
            <a:r>
              <a:rPr lang="es-ES" sz="2000" b="0" strike="noStrike" spc="-1">
                <a:latin typeface="Arial"/>
              </a:rPr>
              <a:t>àmens oficials de xinès també, HSK. </a:t>
            </a:r>
            <a:r>
              <a:rPr lang="is-IS" sz="2000" b="0" strike="noStrike" spc="-1">
                <a:latin typeface="Arial"/>
              </a:rPr>
              <a:t>→ Vegeu el web de la facultat. </a:t>
            </a:r>
            <a:r>
              <a:rPr lang="es-ES" sz="2000" b="0" strike="noStrike" spc="-1">
                <a:latin typeface="Arial"/>
              </a:rPr>
              <a:t> 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ca-ES" sz="2000" b="0" strike="noStrike" spc="-1">
                <a:latin typeface="Arial"/>
              </a:rPr>
              <a:t>Convivència amb un grup ampli d'estudiants que comparteixen els teus interessos.</a:t>
            </a:r>
            <a:endParaRPr lang="es-ES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ca-ES" sz="2000" b="0" strike="noStrike" spc="-1">
                <a:latin typeface="Arial"/>
              </a:rPr>
              <a:t>Una veritable oportunitat de creixement que t'obliga a anar més enllà de la teva zona de comfort.</a:t>
            </a:r>
            <a:endParaRPr lang="es-ES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ca-ES" sz="2000" b="0" strike="noStrike" spc="-1">
                <a:latin typeface="Arial"/>
              </a:rPr>
              <a:t>El compromís personal i l'autonomia.</a:t>
            </a:r>
            <a:endParaRPr lang="es-ES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es-ES" sz="2000" b="0" strike="noStrike" spc="-1">
                <a:latin typeface="Arial"/>
              </a:rPr>
              <a:t>La diferència entre coneixement especialista i coneixement divulgatiu.</a:t>
            </a: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bg-BG" sz="2000" b="0" strike="noStrike" spc="-1">
                <a:latin typeface="Arial"/>
              </a:rPr>
              <a:t>• </a:t>
            </a:r>
            <a:r>
              <a:rPr lang="ca-ES" sz="2000" b="0" strike="noStrike" spc="-1">
                <a:latin typeface="Arial"/>
              </a:rPr>
              <a:t>Una base sòlida i un actiu que et dóna un avantatge competitiu a qualsevol sortida professional que tingui a veure amb la teva àrea geogràfica d'especialització.</a:t>
            </a:r>
            <a:endParaRPr lang="es-ES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s-ES" sz="2000" b="0" strike="noStrike" spc="-1">
              <a:latin typeface="Arial"/>
            </a:endParaRPr>
          </a:p>
        </p:txBody>
      </p:sp>
      <p:sp>
        <p:nvSpPr>
          <p:cNvPr id="574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F6A7A63-556E-4864-9D64-1E995D40B413}" type="slidenum">
              <a:rPr lang="ca-ES" sz="1200" b="0" strike="noStrike" spc="-1">
                <a:latin typeface="Times New Roman"/>
              </a:rPr>
              <a:t>25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ca-ES" sz="1200" b="0" strike="noStrike" spc="-1">
                <a:latin typeface="Arial"/>
              </a:rPr>
              <a:t>A cadascuna de les fitxes de grau disposen de tota la informació detallada sobre l’estudi:</a:t>
            </a:r>
            <a:endParaRPr lang="es-ES" sz="1200" b="0" strike="noStrike" spc="-1">
              <a:latin typeface="Arial"/>
            </a:endParaRPr>
          </a:p>
          <a:p>
            <a:pPr marL="216000" indent="-215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1" strike="noStrike" spc="-1">
                <a:latin typeface="Arial"/>
              </a:rPr>
              <a:t>Pestanya Informació general, </a:t>
            </a:r>
            <a:r>
              <a:rPr lang="ca-ES" sz="1200" b="0" strike="noStrike" spc="-1">
                <a:latin typeface="Arial"/>
              </a:rPr>
              <a:t>amb la nota de tall, preu, sortides professionals, ...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1" strike="noStrike" spc="-1">
                <a:latin typeface="Arial"/>
              </a:rPr>
              <a:t>Pestanya Accés, </a:t>
            </a:r>
            <a:r>
              <a:rPr lang="ca-ES" sz="1200" b="0" strike="noStrike" spc="-1">
                <a:latin typeface="Arial"/>
              </a:rPr>
              <a:t>amb nota de tall per via d’accés, codi de preinscripció, taules d’adaptació, ...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1" strike="noStrike" spc="-1">
                <a:latin typeface="Arial"/>
              </a:rPr>
              <a:t>Pestanya Pla d’estudis, </a:t>
            </a:r>
            <a:r>
              <a:rPr lang="ca-ES" sz="1200" b="0" strike="noStrike" spc="-1">
                <a:latin typeface="Arial"/>
              </a:rPr>
              <a:t>amb horaris, guies docents, competències, ...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1" strike="noStrike" spc="-1">
                <a:latin typeface="Arial"/>
              </a:rPr>
              <a:t>Pestanya Professorat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1" strike="noStrike" spc="-1">
                <a:latin typeface="Arial"/>
              </a:rPr>
              <a:t>Pestanya Matrícula, </a:t>
            </a:r>
            <a:r>
              <a:rPr lang="ca-ES" sz="1200" b="0" strike="noStrike" spc="-1">
                <a:latin typeface="Arial"/>
              </a:rPr>
              <a:t>amb procediment de matrícula.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1" strike="noStrike" spc="-1">
                <a:latin typeface="Arial"/>
              </a:rPr>
              <a:t>Pestanya Qualitat, </a:t>
            </a:r>
            <a:r>
              <a:rPr lang="ca-ES" sz="1200" b="0" strike="noStrike" spc="-1">
                <a:latin typeface="Arial"/>
              </a:rPr>
              <a:t>amb informació sobre el Sistema de Garantia Interna de Qualitat de centres, dades estadístiques de l’estudi, ...</a:t>
            </a:r>
            <a:endParaRPr lang="es-ES" sz="1200" b="0" strike="noStrike" spc="-1">
              <a:latin typeface="Arial"/>
            </a:endParaRPr>
          </a:p>
          <a:p>
            <a:pPr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  <a:p>
            <a:pPr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ca-ES" sz="1200" b="0" strike="noStrike" spc="-1">
                <a:latin typeface="Arial"/>
              </a:rPr>
              <a:t>Els estudiants tenen l’opció de fer consultes via web.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577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B52762D-5EFF-47EF-9E2D-935D5F445994}" type="slidenum"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ca-ES" sz="1200" b="0" strike="noStrike" spc="-1">
                <a:latin typeface="Arial"/>
              </a:rPr>
              <a:t>Cliqueu sobre l’activitat per a més informació.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580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D490D93-4E30-42FC-9726-BCB33170B38E}" type="slidenum"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8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Guies d’informació amb informació detallada i enllaços per a més informació, sobre:</a:t>
            </a:r>
            <a:endParaRPr lang="es-ES" sz="12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l’accés als estudis de grau </a:t>
            </a:r>
            <a:r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des de Batxillerat, CFGS, titulats, Batxibac, estudiants internacionals, Més grans de 25, 45 i 40, ....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beques i ajuts </a:t>
            </a:r>
            <a:r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generals i específiques de la UAB.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mobilitat i intercanvi</a:t>
            </a:r>
            <a:r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, tipus d’intercanvi i possibilitats d’ajuts.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pràctiques i ocupabilitat, </a:t>
            </a:r>
            <a:r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curriculars i extracurriculars.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</p:txBody>
      </p:sp>
      <p:sp>
        <p:nvSpPr>
          <p:cNvPr id="583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56213D5D-58FD-4F3E-BF23-1C5AF5A44EAF}" type="slidenum"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ca-ES" sz="1200" b="0" strike="noStrike" spc="-1">
                <a:latin typeface="Arial"/>
              </a:rPr>
              <a:t>Els estudiants poden descarregar-se </a:t>
            </a:r>
            <a:r>
              <a:rPr lang="ca-ES" sz="1200" b="1" strike="noStrike" spc="-1">
                <a:latin typeface="Arial"/>
              </a:rPr>
              <a:t>aquesta presentació </a:t>
            </a:r>
            <a:r>
              <a:rPr lang="ca-ES" sz="1200" b="0" strike="noStrike" spc="-1">
                <a:latin typeface="Arial"/>
              </a:rPr>
              <a:t>i els </a:t>
            </a:r>
            <a:r>
              <a:rPr lang="ca-ES" sz="1200" b="1" strike="noStrike" spc="-1">
                <a:latin typeface="Arial"/>
              </a:rPr>
              <a:t>plans d’estudi </a:t>
            </a:r>
            <a:r>
              <a:rPr lang="ca-ES" sz="1200" b="0" strike="noStrike" spc="-1">
                <a:latin typeface="Arial"/>
              </a:rPr>
              <a:t>en PDF a l’adreça de la diapositiva. Aquesta adreça apareix igualment a la bola verda dels flyers i a la portada de tots els plans d’estudi.</a:t>
            </a:r>
            <a:endParaRPr lang="es-ES" sz="1200" b="0" strike="noStrike" spc="-1">
              <a:latin typeface="Arial"/>
            </a:endParaRPr>
          </a:p>
          <a:p>
            <a:pPr marL="216000" indent="-215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  <a:p>
            <a:pPr marL="216000" indent="-215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ca-ES" sz="1200" b="1" strike="noStrike" spc="-1">
                <a:latin typeface="Arial"/>
              </a:rPr>
              <a:t>Moment de les preguntes!</a:t>
            </a:r>
            <a:endParaRPr lang="es-ES" sz="1200" b="0" strike="noStrike" spc="-1">
              <a:latin typeface="Arial"/>
            </a:endParaRPr>
          </a:p>
          <a:p>
            <a:pPr marL="216000" indent="-215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  <a:p>
            <a:pPr marL="216000" indent="-215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ca-ES" sz="1200" b="0" strike="noStrike" spc="-1">
                <a:latin typeface="Arial"/>
              </a:rPr>
              <a:t>Us adjuntem una selecció de les preguntes més freqüents:</a:t>
            </a:r>
            <a:endParaRPr lang="es-ES" sz="1200" b="0" strike="noStrike" spc="-1">
              <a:latin typeface="Arial"/>
            </a:endParaRPr>
          </a:p>
          <a:p>
            <a:pPr marL="216000" indent="-215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tabLst>
                <a:tab pos="0" algn="l"/>
              </a:tabLst>
            </a:pP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0" strike="noStrike" spc="-1">
                <a:latin typeface="Arial"/>
              </a:rPr>
              <a:t>Què és un crèdit ECTS?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0" strike="noStrike" spc="-1">
                <a:latin typeface="Arial"/>
              </a:rPr>
              <a:t>Quan dura un grau?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0" strike="noStrike" spc="-1">
                <a:latin typeface="Arial"/>
              </a:rPr>
              <a:t>Què són les mencions?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0" strike="noStrike" spc="-1">
                <a:latin typeface="Arial"/>
              </a:rPr>
              <a:t>Què vol dir preu públic?</a:t>
            </a:r>
            <a:endParaRPr lang="es-ES" sz="1200" b="0" strike="noStrike" spc="-1">
              <a:latin typeface="Arial"/>
            </a:endParaRPr>
          </a:p>
          <a:p>
            <a:pPr marL="171360" indent="-170640">
              <a:lnSpc>
                <a:spcPts val="1199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a-ES" sz="1200" b="0" strike="noStrike" spc="-1">
                <a:latin typeface="Arial"/>
              </a:rPr>
              <a:t>Què és la nota de tall?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586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996FF43-9BA6-46F2-B9A1-0D074648DC15}" type="slidenum"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30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541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19B10FB-377E-44C2-B93C-F429A2BBBB3C}" type="slidenum"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544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0934B352-1666-4EEB-8DF7-0BFF1F53A7FC}" type="slidenum">
              <a:rPr lang="ca-E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3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547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348AC79-3B4D-4552-9915-096A2C03C7CF}" type="slidenum"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s-ES" sz="2000" b="0" strike="noStrike" spc="-1">
                <a:latin typeface="Arial"/>
              </a:rPr>
              <a:t>El txec  només es pot cursar en programa d’intercanvi a la República Txeca</a:t>
            </a: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es-ES" sz="2000" b="0" strike="noStrike" spc="-1">
              <a:latin typeface="Arial"/>
            </a:endParaRPr>
          </a:p>
        </p:txBody>
      </p:sp>
      <p:sp>
        <p:nvSpPr>
          <p:cNvPr id="550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C6EC973-D4DE-437B-9D43-F7EB860DCE16}" type="slidenum">
              <a:rPr lang="ca-ES" sz="1200" b="0" strike="noStrike" spc="-1">
                <a:latin typeface="Times New Roman"/>
              </a:rPr>
              <a:t>7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s-ES" sz="2000" b="0" strike="noStrike" spc="-1">
                <a:latin typeface="Arial"/>
              </a:rPr>
              <a:t>El txec  només es pot cursar en programa d’intercanvi a la República Txeca</a:t>
            </a: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es-ES" sz="2000" b="0" strike="noStrike" spc="-1">
              <a:latin typeface="Arial"/>
            </a:endParaRPr>
          </a:p>
        </p:txBody>
      </p:sp>
      <p:sp>
        <p:nvSpPr>
          <p:cNvPr id="553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07F9CCD-2575-4BDC-83CC-BD1E27CD9553}" type="slidenum">
              <a:rPr lang="ca-ES" sz="1200" b="0" strike="noStrike" spc="-1">
                <a:latin typeface="Times New Roman"/>
              </a:rPr>
              <a:t>8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5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s-ES" sz="2000" b="0" strike="noStrike" spc="-1">
                <a:latin typeface="Arial"/>
              </a:rPr>
              <a:t>El txec  només es pot cursar en programa d’intercanvi a la República Txeca</a:t>
            </a: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es-ES" sz="2000" b="0" strike="noStrike" spc="-1">
              <a:latin typeface="Arial"/>
            </a:endParaRPr>
          </a:p>
        </p:txBody>
      </p:sp>
      <p:sp>
        <p:nvSpPr>
          <p:cNvPr id="556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77DD54F8-FB93-4F34-8E55-54CE4CB39E60}" type="slidenum">
              <a:rPr lang="ca-ES" sz="1200" b="0" strike="noStrike" spc="-1">
                <a:latin typeface="Times New Roman"/>
              </a:rPr>
              <a:t>9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559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4212006-7BBC-4231-BB11-A34375B5B18D}" type="slidenum"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562" name="Marcador de número de diapositiva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5CC9F00-C4BB-43A0-A004-E8EAE3ECE0A3}" type="slidenum">
              <a:rPr lang="ca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es-E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1680" cy="681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1680" cy="681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Feu clic per a editar el format del text del títol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Feu clic per a editar el format del text de l'esquema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Segon nivell d'esquema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nivell d'esquema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Quart nivell d'esquema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Cinquè nivell d'esquema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Sisè nivell d'esquema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Setè nivell d'esquema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latin typeface="Arial"/>
              </a:rPr>
              <a:t>Feu clic per a editar el format del text del títol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Feu clic per a editar el format del text de l'esquema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Segon nivell d'esquema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nivell d'esquema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Quart nivell d'esquema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Cinquè nivell d'esquema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Sisè nivell d'esquema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Setè nivell d'esquema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jpeg"/><Relationship Id="rId11" Type="http://schemas.openxmlformats.org/officeDocument/2006/relationships/image" Target="../media/image11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uab.cat/web/estudis/grau/oferta-de-graus/beques-d-estudi/detall-beca-1345798606891.html?param1=1345790310122&amp;param2=UAB-FATWIR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discapacitat-i-nee/com-accedir-als-serveis-1345767249636.html" TargetMode="External"/><Relationship Id="rId3" Type="http://schemas.openxmlformats.org/officeDocument/2006/relationships/image" Target="../media/image64.png"/><Relationship Id="rId7" Type="http://schemas.openxmlformats.org/officeDocument/2006/relationships/hyperlink" Target="https://www.uab.cat/web/discapacitat-i-nee/coneix-el-piune-1345750500520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11" Type="http://schemas.openxmlformats.org/officeDocument/2006/relationships/image" Target="../media/image11.png"/><Relationship Id="rId5" Type="http://schemas.openxmlformats.org/officeDocument/2006/relationships/image" Target="../media/image66.png"/><Relationship Id="rId10" Type="http://schemas.openxmlformats.org/officeDocument/2006/relationships/hyperlink" Target="mailto:Lupe.Romero@uab.cat" TargetMode="External"/><Relationship Id="rId4" Type="http://schemas.openxmlformats.org/officeDocument/2006/relationships/image" Target="../media/image65.png"/><Relationship Id="rId9" Type="http://schemas.openxmlformats.org/officeDocument/2006/relationships/hyperlink" Target="https://www.uab.cat/web/responsables-d-inclusio-1345767327905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hyperlink" Target="https://www.uab.cat/web/estudiar/guia-de-l-estudiant-de-la-fti-1345867902561.html" TargetMode="Externa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9.jpeg"/><Relationship Id="rId7" Type="http://schemas.openxmlformats.org/officeDocument/2006/relationships/image" Target="../media/image39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microsoft.com/office/2007/relationships/hdphoto" Target="../media/hdphoto10.wdp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8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microsoft.com/office/2007/relationships/hdphoto" Target="../media/hdphoto11.wdp"/><Relationship Id="rId4" Type="http://schemas.openxmlformats.org/officeDocument/2006/relationships/image" Target="../media/image79.png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jpeg"/><Relationship Id="rId11" Type="http://schemas.openxmlformats.org/officeDocument/2006/relationships/image" Target="../media/image87.jpeg"/><Relationship Id="rId5" Type="http://schemas.openxmlformats.org/officeDocument/2006/relationships/image" Target="../media/image82.png"/><Relationship Id="rId10" Type="http://schemas.openxmlformats.org/officeDocument/2006/relationships/image" Target="../media/image39.png"/><Relationship Id="rId4" Type="http://schemas.microsoft.com/office/2007/relationships/hdphoto" Target="../media/hdphoto12.wdp"/><Relationship Id="rId9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9" Type="http://schemas.openxmlformats.org/officeDocument/2006/relationships/image" Target="../media/image11.png"/><Relationship Id="rId21" Type="http://schemas.openxmlformats.org/officeDocument/2006/relationships/image" Target="../media/image29.png"/><Relationship Id="rId34" Type="http://schemas.openxmlformats.org/officeDocument/2006/relationships/image" Target="../media/image4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38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37" Type="http://schemas.openxmlformats.org/officeDocument/2006/relationships/image" Target="../media/image45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png"/><Relationship Id="rId8" Type="http://schemas.openxmlformats.org/officeDocument/2006/relationships/image" Target="../media/image16.png"/><Relationship Id="rId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9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microsoft.com/office/2007/relationships/hdphoto" Target="../media/hdphoto13.wdp"/><Relationship Id="rId4" Type="http://schemas.openxmlformats.org/officeDocument/2006/relationships/image" Target="../media/image90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tge 6" descr="Estudiants al campus UAB. &quot;UAB, un campus ple d'experiències&quot;. Logotip UAB, Universitat Autònoma de Barcelona."/>
          <p:cNvPicPr/>
          <p:nvPr/>
        </p:nvPicPr>
        <p:blipFill>
          <a:blip r:embed="rId3"/>
          <a:stretch/>
        </p:blipFill>
        <p:spPr>
          <a:xfrm>
            <a:off x="-12240" y="0"/>
            <a:ext cx="9167760" cy="6857280"/>
          </a:xfrm>
          <a:prstGeom prst="rect">
            <a:avLst/>
          </a:prstGeom>
          <a:ln w="0">
            <a:noFill/>
          </a:ln>
        </p:spPr>
      </p:pic>
      <p:sp>
        <p:nvSpPr>
          <p:cNvPr id="83" name="CuadroTexto 4"/>
          <p:cNvSpPr/>
          <p:nvPr/>
        </p:nvSpPr>
        <p:spPr>
          <a:xfrm>
            <a:off x="501480" y="5422680"/>
            <a:ext cx="8096040" cy="11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ts val="4201"/>
              </a:lnSpc>
              <a:tabLst>
                <a:tab pos="0" algn="l"/>
              </a:tabLst>
            </a:pPr>
            <a:r>
              <a:rPr lang="es-ES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Facultat de Traducció </a:t>
            </a:r>
            <a:endParaRPr lang="es-ES" sz="3200" b="0" strike="noStrike" spc="-1">
              <a:latin typeface="Arial"/>
            </a:endParaRPr>
          </a:p>
          <a:p>
            <a:pPr>
              <a:lnSpc>
                <a:spcPts val="4201"/>
              </a:lnSpc>
              <a:tabLst>
                <a:tab pos="0" algn="l"/>
              </a:tabLst>
            </a:pPr>
            <a:r>
              <a:rPr lang="es-ES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i d’Interpretació</a:t>
            </a:r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n 7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9600"/>
          </a:xfrm>
          <a:prstGeom prst="rect">
            <a:avLst/>
          </a:prstGeom>
          <a:ln w="0">
            <a:noFill/>
          </a:ln>
        </p:spPr>
      </p:pic>
      <p:sp>
        <p:nvSpPr>
          <p:cNvPr id="316" name="CuadroTexto 20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Accés al GTI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317" name="Rectángulo 21"/>
          <p:cNvSpPr/>
          <p:nvPr/>
        </p:nvSpPr>
        <p:spPr>
          <a:xfrm>
            <a:off x="1075680" y="122832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graphicFrame>
        <p:nvGraphicFramePr>
          <p:cNvPr id="318" name="Tabla 2"/>
          <p:cNvGraphicFramePr/>
          <p:nvPr/>
        </p:nvGraphicFramePr>
        <p:xfrm>
          <a:off x="777240" y="5043960"/>
          <a:ext cx="6840360" cy="1612440"/>
        </p:xfrm>
        <a:graphic>
          <a:graphicData uri="http://schemas.openxmlformats.org/drawingml/2006/table">
            <a:tbl>
              <a:tblPr/>
              <a:tblGrid>
                <a:gridCol w="5051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9960">
                <a:tc>
                  <a:txBody>
                    <a:bodyPr/>
                    <a:lstStyle/>
                    <a:p>
                      <a:endParaRPr lang="ca-ES"/>
                    </a:p>
                  </a:txBody>
                  <a:tcPr marL="12600" marR="12600">
                    <a:lnL w="6480">
                      <a:noFill/>
                    </a:lnL>
                    <a:lnR w="6480">
                      <a:noFill/>
                    </a:lnR>
                    <a:lnT w="12240">
                      <a:noFill/>
                    </a:lnT>
                    <a:lnB w="1224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ca-ES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Notes de tall 2024</a:t>
                      </a:r>
                      <a:endParaRPr lang="es-ES" sz="1400" b="0" strike="noStrike" spc="-1">
                        <a:latin typeface="Arial"/>
                      </a:endParaRPr>
                    </a:p>
                  </a:txBody>
                  <a:tcPr marL="12600" marR="12600">
                    <a:lnL w="6480">
                      <a:noFill/>
                    </a:lnL>
                    <a:lnR w="6480">
                      <a:noFill/>
                    </a:lnR>
                    <a:lnT w="12240">
                      <a:noFill/>
                    </a:lnT>
                    <a:lnB w="12240">
                      <a:solidFill>
                        <a:srgbClr val="D9D9D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ca-E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Alemany</a:t>
                      </a:r>
                      <a:endParaRPr lang="es-ES" sz="1600" b="0" strike="noStrike" spc="-1">
                        <a:latin typeface="Arial"/>
                      </a:endParaRPr>
                    </a:p>
                  </a:txBody>
                  <a:tcPr marL="12600" marR="12600">
                    <a:lnL w="6480">
                      <a:noFill/>
                    </a:lnL>
                    <a:lnR w="6480">
                      <a:noFill/>
                    </a:lnR>
                    <a:lnT w="12240">
                      <a:solidFill>
                        <a:srgbClr val="D9D9D9"/>
                      </a:solidFill>
                    </a:lnT>
                    <a:lnB w="1224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ca-ES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5,000</a:t>
                      </a:r>
                      <a:endParaRPr lang="es-ES" sz="1600" b="0" strike="noStrike" spc="-1">
                        <a:latin typeface="Arial"/>
                      </a:endParaRPr>
                    </a:p>
                  </a:txBody>
                  <a:tcPr marL="12600" marR="12600">
                    <a:lnL w="6480">
                      <a:noFill/>
                    </a:lnL>
                    <a:lnR w="6480">
                      <a:noFill/>
                    </a:lnR>
                    <a:lnT w="12240">
                      <a:solidFill>
                        <a:srgbClr val="D9D9D9"/>
                      </a:solidFill>
                    </a:lnT>
                    <a:lnB w="12240">
                      <a:solidFill>
                        <a:srgbClr val="D9D9D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32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ca-E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Anglès</a:t>
                      </a:r>
                      <a:endParaRPr lang="es-ES" sz="1600" b="0" strike="noStrike" spc="-1">
                        <a:latin typeface="Arial"/>
                      </a:endParaRPr>
                    </a:p>
                  </a:txBody>
                  <a:tcPr marL="12600" marR="12600">
                    <a:lnL w="6480">
                      <a:noFill/>
                    </a:lnL>
                    <a:lnR w="6480">
                      <a:noFill/>
                    </a:lnR>
                    <a:lnT w="12240">
                      <a:solidFill>
                        <a:srgbClr val="D9D9D9"/>
                      </a:solidFill>
                    </a:lnT>
                    <a:lnB w="1224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ca-ES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6,242</a:t>
                      </a:r>
                      <a:endParaRPr lang="es-ES" sz="1600" b="0" strike="noStrike" spc="-1">
                        <a:latin typeface="Arial"/>
                      </a:endParaRPr>
                    </a:p>
                  </a:txBody>
                  <a:tcPr marL="12600" marR="12600">
                    <a:lnL w="6480">
                      <a:noFill/>
                    </a:lnL>
                    <a:lnR w="6480">
                      <a:noFill/>
                    </a:lnR>
                    <a:lnT w="12240">
                      <a:solidFill>
                        <a:srgbClr val="D9D9D9"/>
                      </a:solidFill>
                    </a:lnT>
                    <a:lnB w="12240">
                      <a:solidFill>
                        <a:srgbClr val="D9D9D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32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ca-ES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Francès </a:t>
                      </a:r>
                      <a:endParaRPr lang="es-ES" sz="1600" b="0" strike="noStrike" spc="-1">
                        <a:latin typeface="Arial"/>
                      </a:endParaRPr>
                    </a:p>
                  </a:txBody>
                  <a:tcPr marL="12600" marR="12600">
                    <a:lnL w="6480">
                      <a:noFill/>
                    </a:lnL>
                    <a:lnR w="6480">
                      <a:noFill/>
                    </a:lnR>
                    <a:lnT w="12240">
                      <a:solidFill>
                        <a:srgbClr val="D9D9D9"/>
                      </a:solidFill>
                    </a:lnT>
                    <a:lnB w="1224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</a:pPr>
                      <a:r>
                        <a:rPr lang="ca-ES" sz="16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5,000</a:t>
                      </a:r>
                      <a:endParaRPr lang="es-ES" sz="1600" b="0" strike="noStrike" spc="-1">
                        <a:latin typeface="Arial"/>
                      </a:endParaRPr>
                    </a:p>
                  </a:txBody>
                  <a:tcPr marL="12600" marR="12600">
                    <a:lnL w="6480">
                      <a:noFill/>
                    </a:lnL>
                    <a:lnR w="6480">
                      <a:noFill/>
                    </a:lnR>
                    <a:lnT w="12240">
                      <a:solidFill>
                        <a:srgbClr val="D9D9D9"/>
                      </a:solidFill>
                    </a:lnT>
                    <a:lnB w="12240">
                      <a:solidFill>
                        <a:srgbClr val="D9D9D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9" name="QuadreDeText 13"/>
          <p:cNvSpPr/>
          <p:nvPr/>
        </p:nvSpPr>
        <p:spPr>
          <a:xfrm>
            <a:off x="777240" y="1420920"/>
            <a:ext cx="7122960" cy="399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 marL="285840" indent="-285120"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 Black"/>
              <a:buChar char="•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Preferència d’accés al GTI:</a:t>
            </a:r>
            <a:endParaRPr lang="es-ES" sz="1800" b="0" strike="noStrike" spc="-1">
              <a:latin typeface="Arial"/>
            </a:endParaRPr>
          </a:p>
          <a:p>
            <a:pPr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Assignatures de modalitat vinculades a la branca d’Art i Humanitats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</a:pPr>
            <a:endParaRPr lang="es-ES" sz="1800" b="0" strike="noStrike" spc="-1">
              <a:latin typeface="Arial"/>
            </a:endParaRPr>
          </a:p>
          <a:p>
            <a:pPr marL="285840" indent="-285120"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 Black"/>
              <a:buChar char="•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Ponderacions:</a:t>
            </a:r>
            <a:endParaRPr lang="es-ES" sz="1800" b="0" strike="noStrike" spc="-1">
              <a:latin typeface="Arial"/>
            </a:endParaRPr>
          </a:p>
          <a:p>
            <a:pPr lvl="1"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0,2</a:t>
            </a: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:	Literatura Catalana, Literatura Castellana, Llengua i cultura llatines, 	Llengua i cultura gregues</a:t>
            </a:r>
            <a:endParaRPr lang="es-ES" sz="1600" b="0" strike="noStrike" spc="-1">
              <a:latin typeface="Arial"/>
            </a:endParaRPr>
          </a:p>
          <a:p>
            <a:pPr lvl="1"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0,1</a:t>
            </a: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: 	Literatura dramàtica</a:t>
            </a:r>
            <a:endParaRPr lang="es-ES" sz="1600" b="0" strike="noStrike" spc="-1">
              <a:latin typeface="Arial"/>
            </a:endParaRPr>
          </a:p>
          <a:p>
            <a:pPr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</a:pPr>
            <a:endParaRPr lang="es-ES" sz="1600" b="0" strike="noStrike" spc="-1">
              <a:latin typeface="Arial"/>
            </a:endParaRPr>
          </a:p>
          <a:p>
            <a:pPr marL="285840" indent="-285120"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 Black"/>
              <a:buChar char="•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Notes de tall (variables, segon l’any):</a:t>
            </a:r>
            <a:endParaRPr lang="es-ES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n 7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9600"/>
          </a:xfrm>
          <a:prstGeom prst="rect">
            <a:avLst/>
          </a:prstGeom>
          <a:ln w="0">
            <a:noFill/>
          </a:ln>
        </p:spPr>
      </p:pic>
      <p:sp>
        <p:nvSpPr>
          <p:cNvPr id="321" name="CuadroTexto 20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Accés al GTI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322" name="Rectángulo 21"/>
          <p:cNvSpPr/>
          <p:nvPr/>
        </p:nvSpPr>
        <p:spPr>
          <a:xfrm>
            <a:off x="1075680" y="122832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grpSp>
        <p:nvGrpSpPr>
          <p:cNvPr id="323" name="Grupo 3"/>
          <p:cNvGrpSpPr/>
          <p:nvPr/>
        </p:nvGrpSpPr>
        <p:grpSpPr>
          <a:xfrm>
            <a:off x="1075680" y="1859040"/>
            <a:ext cx="2070000" cy="1859040"/>
            <a:chOff x="1075680" y="1859040"/>
            <a:chExt cx="2070000" cy="1859040"/>
          </a:xfrm>
        </p:grpSpPr>
        <p:sp>
          <p:nvSpPr>
            <p:cNvPr id="324" name="Flecha: pentágono 1"/>
            <p:cNvSpPr/>
            <p:nvPr/>
          </p:nvSpPr>
          <p:spPr>
            <a:xfrm>
              <a:off x="1075680" y="1859040"/>
              <a:ext cx="2070000" cy="1859040"/>
            </a:xfrm>
            <a:prstGeom prst="homePlate">
              <a:avLst>
                <a:gd name="adj" fmla="val 27021"/>
              </a:avLst>
            </a:prstGeom>
            <a:solidFill>
              <a:srgbClr val="008000"/>
            </a:solidFill>
            <a:ln>
              <a:noFill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ca-ES"/>
            </a:p>
          </p:txBody>
        </p:sp>
        <p:sp>
          <p:nvSpPr>
            <p:cNvPr id="325" name="Elipse 4"/>
            <p:cNvSpPr/>
            <p:nvPr/>
          </p:nvSpPr>
          <p:spPr>
            <a:xfrm>
              <a:off x="1317600" y="2051280"/>
              <a:ext cx="1254600" cy="1458360"/>
            </a:xfrm>
            <a:prstGeom prst="rect">
              <a:avLst/>
            </a:prstGeom>
            <a:solidFill>
              <a:srgbClr val="008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71"/>
                </a:spcAft>
                <a:tabLst>
                  <a:tab pos="0" algn="l"/>
                </a:tabLst>
              </a:pPr>
              <a:r>
                <a:rPr lang="ca-ES" sz="2200" b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Francès</a:t>
              </a:r>
              <a:endParaRPr lang="es-ES" sz="22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595"/>
                </a:spcAft>
                <a:tabLst>
                  <a:tab pos="0" algn="l"/>
                </a:tabLst>
              </a:pPr>
              <a:r>
                <a:rPr lang="ca-ES" sz="1700" b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50 places </a:t>
              </a:r>
              <a:endParaRPr lang="es-ES" sz="17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endParaRPr lang="es-ES" sz="17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771"/>
                </a:spcAft>
                <a:tabLst>
                  <a:tab pos="0" algn="l"/>
                </a:tabLst>
              </a:pPr>
              <a:r>
                <a:rPr lang="ca-ES" sz="2200" b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Alemany</a:t>
              </a:r>
              <a:r>
                <a:rPr lang="ca-ES" sz="2000" b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 </a:t>
              </a:r>
              <a:endParaRPr lang="es-ES" sz="20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595"/>
                </a:spcAft>
                <a:tabLst>
                  <a:tab pos="0" algn="l"/>
                </a:tabLst>
              </a:pPr>
              <a:r>
                <a:rPr lang="ca-ES" sz="1700" b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40 places</a:t>
              </a:r>
              <a:endParaRPr lang="es-ES" sz="1700" b="0" strike="noStrike" spc="-1">
                <a:latin typeface="Arial"/>
              </a:endParaRPr>
            </a:p>
          </p:txBody>
        </p:sp>
      </p:grpSp>
      <p:sp>
        <p:nvSpPr>
          <p:cNvPr id="326" name="QuadreDeText 13"/>
          <p:cNvSpPr/>
          <p:nvPr/>
        </p:nvSpPr>
        <p:spPr>
          <a:xfrm>
            <a:off x="3388320" y="1837800"/>
            <a:ext cx="2814480" cy="12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 marL="319320" indent="-3186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Nivell mínim B1 </a:t>
            </a: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del Marc Europeu de Referència per a les llengües.</a:t>
            </a:r>
            <a:endParaRPr lang="es-ES" sz="1600" b="0" strike="noStrike" spc="-1">
              <a:latin typeface="Arial"/>
            </a:endParaRPr>
          </a:p>
        </p:txBody>
      </p:sp>
      <p:grpSp>
        <p:nvGrpSpPr>
          <p:cNvPr id="327" name="Grupo 4"/>
          <p:cNvGrpSpPr/>
          <p:nvPr/>
        </p:nvGrpSpPr>
        <p:grpSpPr>
          <a:xfrm>
            <a:off x="1071360" y="4407840"/>
            <a:ext cx="2070000" cy="1377000"/>
            <a:chOff x="1071360" y="4407840"/>
            <a:chExt cx="2070000" cy="1377000"/>
          </a:xfrm>
        </p:grpSpPr>
        <p:sp>
          <p:nvSpPr>
            <p:cNvPr id="328" name="Flecha: pentágono 24"/>
            <p:cNvSpPr/>
            <p:nvPr/>
          </p:nvSpPr>
          <p:spPr>
            <a:xfrm>
              <a:off x="1071360" y="4407840"/>
              <a:ext cx="2070000" cy="1377000"/>
            </a:xfrm>
            <a:prstGeom prst="homePlate">
              <a:avLst>
                <a:gd name="adj" fmla="val 27021"/>
              </a:avLst>
            </a:prstGeom>
            <a:solidFill>
              <a:srgbClr val="008000"/>
            </a:solidFill>
            <a:ln>
              <a:noFill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ca-ES"/>
            </a:p>
          </p:txBody>
        </p:sp>
        <p:sp>
          <p:nvSpPr>
            <p:cNvPr id="329" name="Elipse 4"/>
            <p:cNvSpPr/>
            <p:nvPr/>
          </p:nvSpPr>
          <p:spPr>
            <a:xfrm>
              <a:off x="1469160" y="4600800"/>
              <a:ext cx="951120" cy="990720"/>
            </a:xfrm>
            <a:prstGeom prst="rect">
              <a:avLst/>
            </a:prstGeom>
            <a:solidFill>
              <a:srgbClr val="008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71"/>
                </a:spcAft>
                <a:tabLst>
                  <a:tab pos="0" algn="l"/>
                </a:tabLst>
              </a:pPr>
              <a:r>
                <a:rPr lang="ca-ES" sz="2200" b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Anglès</a:t>
              </a:r>
              <a:endParaRPr lang="es-ES" sz="22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595"/>
                </a:spcAft>
                <a:tabLst>
                  <a:tab pos="0" algn="l"/>
                </a:tabLst>
              </a:pPr>
              <a:r>
                <a:rPr lang="ca-ES" sz="1700" b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140 places</a:t>
              </a:r>
              <a:endParaRPr lang="es-ES" sz="1700" b="0" strike="noStrike" spc="-1">
                <a:latin typeface="Arial"/>
              </a:endParaRPr>
            </a:p>
          </p:txBody>
        </p:sp>
      </p:grpSp>
      <p:sp>
        <p:nvSpPr>
          <p:cNvPr id="330" name="QuadreDeText 13"/>
          <p:cNvSpPr/>
          <p:nvPr/>
        </p:nvSpPr>
        <p:spPr>
          <a:xfrm>
            <a:off x="3388320" y="4290480"/>
            <a:ext cx="2814480" cy="12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 marL="319320" indent="-3186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Nivell mínim B2 </a:t>
            </a: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del Marc Europeu de Referència per a les llengües. 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331" name="Imagen 13"/>
          <p:cNvPicPr/>
          <p:nvPr/>
        </p:nvPicPr>
        <p:blipFill>
          <a:blip r:embed="rId4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1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1"/>
                            </p:stCondLst>
                            <p:childTnLst>
                              <p:par>
                                <p:cTn id="2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2"/>
                            </p:stCondLst>
                            <p:childTnLst>
                              <p:par>
                                <p:cTn id="3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n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0960"/>
          </a:xfrm>
          <a:prstGeom prst="rect">
            <a:avLst/>
          </a:prstGeom>
          <a:ln w="0">
            <a:noFill/>
          </a:ln>
        </p:spPr>
      </p:pic>
      <p:sp>
        <p:nvSpPr>
          <p:cNvPr id="333" name="Rectángulo 10"/>
          <p:cNvSpPr/>
          <p:nvPr/>
        </p:nvSpPr>
        <p:spPr>
          <a:xfrm>
            <a:off x="1057320" y="121968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334" name="CuadroTexto 14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Accés al GTI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335" name="QuadreDeText 13"/>
          <p:cNvSpPr/>
          <p:nvPr/>
        </p:nvSpPr>
        <p:spPr>
          <a:xfrm>
            <a:off x="720000" y="3112920"/>
            <a:ext cx="7682040" cy="158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 marL="285840" indent="-285120">
              <a:lnSpc>
                <a:spcPts val="2999"/>
              </a:lnSpc>
              <a:buClr>
                <a:srgbClr val="008000"/>
              </a:buClr>
              <a:buFont typeface="Arial Black"/>
              <a:buChar char="•"/>
            </a:pPr>
            <a:r>
              <a:rPr lang="ca-E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A partir d’aquest curs, s’accedeix al Grau en Traducció i Interpretació directament des de la selectivitat, sense necessitat de fer cap Prova d’Aptitud Personal (PAP)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336" name="Rectángulo 2"/>
          <p:cNvSpPr/>
          <p:nvPr/>
        </p:nvSpPr>
        <p:spPr>
          <a:xfrm>
            <a:off x="5600880" y="3125520"/>
            <a:ext cx="2995920" cy="408960"/>
          </a:xfrm>
          <a:prstGeom prst="rect">
            <a:avLst/>
          </a:prstGeom>
          <a:noFill/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337" name="CuadroTexto 12"/>
          <p:cNvSpPr/>
          <p:nvPr/>
        </p:nvSpPr>
        <p:spPr>
          <a:xfrm>
            <a:off x="6220800" y="6188400"/>
            <a:ext cx="23756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75000"/>
              </a:lnSpc>
              <a:tabLst>
                <a:tab pos="0" algn="l"/>
              </a:tabLst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Més info sobre la PAP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338" name="Imagen 13"/>
          <p:cNvPicPr/>
          <p:nvPr/>
        </p:nvPicPr>
        <p:blipFill>
          <a:blip r:embed="rId4"/>
          <a:stretch/>
        </p:blipFill>
        <p:spPr>
          <a:xfrm>
            <a:off x="5895360" y="6156360"/>
            <a:ext cx="299160" cy="308520"/>
          </a:xfrm>
          <a:prstGeom prst="rect">
            <a:avLst/>
          </a:prstGeom>
          <a:ln w="0">
            <a:noFill/>
          </a:ln>
        </p:spPr>
      </p:pic>
      <p:pic>
        <p:nvPicPr>
          <p:cNvPr id="339" name="Imagen 13"/>
          <p:cNvPicPr/>
          <p:nvPr/>
        </p:nvPicPr>
        <p:blipFill>
          <a:blip r:embed="rId5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25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50"/>
                            </p:stCondLst>
                            <p:childTnLst>
                              <p:par>
                                <p:cTn id="3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agen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0960"/>
          </a:xfrm>
          <a:prstGeom prst="rect">
            <a:avLst/>
          </a:prstGeom>
          <a:ln w="0">
            <a:noFill/>
          </a:ln>
        </p:spPr>
      </p:pic>
      <p:sp>
        <p:nvSpPr>
          <p:cNvPr id="341" name="CuadroTexto 9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Què hi aprendràs? 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342" name="Rectángulo 10"/>
          <p:cNvSpPr/>
          <p:nvPr/>
        </p:nvSpPr>
        <p:spPr>
          <a:xfrm>
            <a:off x="1057320" y="121968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343" name="QuadreDeText 13"/>
          <p:cNvSpPr/>
          <p:nvPr/>
        </p:nvSpPr>
        <p:spPr>
          <a:xfrm>
            <a:off x="500760" y="1852560"/>
            <a:ext cx="8239680" cy="381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Llengua A: </a:t>
            </a: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català, castellà, llengua oral, llengua d’especialitat, correcció…</a:t>
            </a:r>
            <a:endParaRPr lang="es-ES" sz="1800" b="0" strike="noStrike" spc="-1">
              <a:latin typeface="Arial"/>
            </a:endParaRPr>
          </a:p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Idioma B: </a:t>
            </a: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anglès, francés, alemany, fonaments culturals, idioma d’especialitat, idioma oral…</a:t>
            </a:r>
            <a:endParaRPr lang="es-ES" sz="1800" b="0" strike="noStrike" spc="-1">
              <a:latin typeface="Arial"/>
            </a:endParaRPr>
          </a:p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Idioma C: </a:t>
            </a: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idioma i traducció</a:t>
            </a:r>
            <a:endParaRPr lang="es-ES" sz="1800" b="0" strike="noStrike" spc="-1">
              <a:latin typeface="Arial"/>
            </a:endParaRPr>
          </a:p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Traducció: </a:t>
            </a: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traducció B-A (general, tècnica, científica, jurídica, financera, audiovisual, tradumàtica…); traducció C-A</a:t>
            </a:r>
            <a:endParaRPr lang="es-ES" sz="1800" b="0" strike="noStrike" spc="-1">
              <a:latin typeface="Arial"/>
            </a:endParaRPr>
          </a:p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Interpretació: </a:t>
            </a: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interpretació B-A consecutiva i bilateral, mediació social, introducció a les institucions nacionals i internacionals…</a:t>
            </a:r>
            <a:endParaRPr lang="es-ES" sz="1800" b="0" strike="noStrike" spc="-1">
              <a:latin typeface="Arial"/>
            </a:endParaRPr>
          </a:p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Complementàries: </a:t>
            </a: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tecnologies de la traducció, terminologia, documentació…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344" name="CuadroTexto 7"/>
          <p:cNvSpPr/>
          <p:nvPr/>
        </p:nvSpPr>
        <p:spPr>
          <a:xfrm>
            <a:off x="6001200" y="6165720"/>
            <a:ext cx="252792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75000"/>
              </a:lnSpc>
              <a:tabLst>
                <a:tab pos="0" algn="l"/>
              </a:tabLst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Veure les guies docents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345" name="Imagen 8"/>
          <p:cNvPicPr/>
          <p:nvPr/>
        </p:nvPicPr>
        <p:blipFill>
          <a:blip r:embed="rId3"/>
          <a:stretch/>
        </p:blipFill>
        <p:spPr>
          <a:xfrm>
            <a:off x="5675760" y="6133320"/>
            <a:ext cx="299160" cy="308520"/>
          </a:xfrm>
          <a:prstGeom prst="rect">
            <a:avLst/>
          </a:prstGeom>
          <a:ln w="0">
            <a:noFill/>
          </a:ln>
        </p:spPr>
      </p:pic>
      <p:pic>
        <p:nvPicPr>
          <p:cNvPr id="346" name="Imagen 13"/>
          <p:cNvPicPr/>
          <p:nvPr/>
        </p:nvPicPr>
        <p:blipFill>
          <a:blip r:embed="rId4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5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30"/>
                            </p:stCondLst>
                            <p:childTnLst>
                              <p:par>
                                <p:cTn id="3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n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0960"/>
          </a:xfrm>
          <a:prstGeom prst="rect">
            <a:avLst/>
          </a:prstGeom>
          <a:ln w="0">
            <a:noFill/>
          </a:ln>
        </p:spPr>
      </p:pic>
      <p:sp>
        <p:nvSpPr>
          <p:cNvPr id="348" name="CuadroTexto 9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Què hi aprendràs? 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349" name="Rectángulo 10"/>
          <p:cNvSpPr/>
          <p:nvPr/>
        </p:nvSpPr>
        <p:spPr>
          <a:xfrm>
            <a:off x="1057320" y="121968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350" name="QuadreDeText 13"/>
          <p:cNvSpPr/>
          <p:nvPr/>
        </p:nvSpPr>
        <p:spPr>
          <a:xfrm>
            <a:off x="652680" y="1610640"/>
            <a:ext cx="3035880" cy="52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Optatives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2001"/>
              </a:lnSpc>
              <a:spcBef>
                <a:spcPts val="901"/>
              </a:spcBef>
              <a:spcAft>
                <a:spcPts val="901"/>
              </a:spcAft>
              <a:buClr>
                <a:srgbClr val="008539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Pràctiques Externes</a:t>
            </a:r>
            <a:endParaRPr lang="es-ES" sz="1600" b="0" strike="noStrike" spc="-1">
              <a:latin typeface="Arial"/>
            </a:endParaRPr>
          </a:p>
          <a:p>
            <a:pPr marL="319320" indent="-318600">
              <a:lnSpc>
                <a:spcPts val="2001"/>
              </a:lnSpc>
              <a:spcBef>
                <a:spcPts val="901"/>
              </a:spcBef>
              <a:spcAft>
                <a:spcPts val="901"/>
              </a:spcAft>
              <a:buClr>
                <a:srgbClr val="008539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Traducció científica i financera, jurídica i financera, audiovisual, literària...</a:t>
            </a:r>
            <a:endParaRPr lang="es-ES" sz="1600" b="0" strike="noStrike" spc="-1">
              <a:latin typeface="Arial"/>
            </a:endParaRPr>
          </a:p>
          <a:p>
            <a:pPr marL="319320" indent="-318600">
              <a:lnSpc>
                <a:spcPts val="2001"/>
              </a:lnSpc>
              <a:spcBef>
                <a:spcPts val="901"/>
              </a:spcBef>
              <a:spcAft>
                <a:spcPts val="901"/>
              </a:spcAft>
              <a:buClr>
                <a:srgbClr val="008539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Interpretació bilateral, mediació social, introducció a les institucions nacionals i internacionals...</a:t>
            </a:r>
            <a:endParaRPr lang="es-ES" sz="1600" b="0" strike="noStrike" spc="-1">
              <a:latin typeface="Arial"/>
            </a:endParaRPr>
          </a:p>
          <a:p>
            <a:pPr marL="319320" indent="-318600">
              <a:lnSpc>
                <a:spcPts val="2001"/>
              </a:lnSpc>
              <a:spcBef>
                <a:spcPts val="901"/>
              </a:spcBef>
              <a:spcAft>
                <a:spcPts val="901"/>
              </a:spcAft>
              <a:buClr>
                <a:srgbClr val="008539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Llengua d’especialitat, llengua i idioma oral, correcció i edició...</a:t>
            </a:r>
            <a:endParaRPr lang="es-ES" sz="1600" b="0" strike="noStrike" spc="-1">
              <a:latin typeface="Arial"/>
            </a:endParaRPr>
          </a:p>
          <a:p>
            <a:pPr>
              <a:lnSpc>
                <a:spcPts val="2001"/>
              </a:lnSpc>
              <a:spcBef>
                <a:spcPts val="901"/>
              </a:spcBef>
              <a:spcAft>
                <a:spcPts val="901"/>
              </a:spcAft>
            </a:pPr>
            <a:endParaRPr lang="es-ES" sz="1600" b="0" strike="noStrike" spc="-1">
              <a:latin typeface="Arial"/>
            </a:endParaRPr>
          </a:p>
          <a:p>
            <a:pPr>
              <a:lnSpc>
                <a:spcPts val="2001"/>
              </a:lnSpc>
              <a:spcBef>
                <a:spcPts val="901"/>
              </a:spcBef>
              <a:spcAft>
                <a:spcPts val="901"/>
              </a:spcAft>
            </a:pPr>
            <a:endParaRPr lang="es-ES" sz="1600" b="0" strike="noStrike" spc="-1">
              <a:latin typeface="Arial"/>
            </a:endParaRPr>
          </a:p>
        </p:txBody>
      </p:sp>
      <p:grpSp>
        <p:nvGrpSpPr>
          <p:cNvPr id="351" name="Grupo 2"/>
          <p:cNvGrpSpPr/>
          <p:nvPr/>
        </p:nvGrpSpPr>
        <p:grpSpPr>
          <a:xfrm>
            <a:off x="4062960" y="1420920"/>
            <a:ext cx="4505040" cy="4062240"/>
            <a:chOff x="4062960" y="1420920"/>
            <a:chExt cx="4505040" cy="4062240"/>
          </a:xfrm>
        </p:grpSpPr>
        <p:sp>
          <p:nvSpPr>
            <p:cNvPr id="352" name="QuadreDeText 13"/>
            <p:cNvSpPr/>
            <p:nvPr/>
          </p:nvSpPr>
          <p:spPr>
            <a:xfrm>
              <a:off x="4364280" y="1625400"/>
              <a:ext cx="4203360" cy="3405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3720" tIns="32040" rIns="63720" bIns="32040">
              <a:spAutoFit/>
            </a:bodyPr>
            <a:lstStyle/>
            <a:p>
              <a:pPr>
                <a:lnSpc>
                  <a:spcPts val="25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ca-ES" sz="20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Mencions</a:t>
              </a:r>
              <a:endParaRPr lang="es-ES" sz="2000" b="0" strike="noStrike" spc="-1">
                <a:latin typeface="Arial"/>
              </a:endParaRPr>
            </a:p>
            <a:p>
              <a:pPr marL="319320" indent="-318600">
                <a:lnSpc>
                  <a:spcPts val="2500"/>
                </a:lnSpc>
                <a:spcBef>
                  <a:spcPts val="1199"/>
                </a:spcBef>
                <a:spcAft>
                  <a:spcPts val="901"/>
                </a:spcAft>
                <a:buClr>
                  <a:srgbClr val="008539"/>
                </a:buClr>
                <a:buFont typeface="Arial"/>
                <a:buChar char="●"/>
              </a:pPr>
              <a:r>
                <a:rPr lang="ca-ES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Formació general </a:t>
              </a:r>
              <a:endParaRPr lang="es-ES" sz="1800" b="0" strike="noStrike" spc="-1">
                <a:latin typeface="Arial"/>
              </a:endParaRPr>
            </a:p>
            <a:p>
              <a:pPr marL="319320" indent="-318600">
                <a:lnSpc>
                  <a:spcPts val="2500"/>
                </a:lnSpc>
                <a:spcBef>
                  <a:spcPts val="901"/>
                </a:spcBef>
                <a:spcAft>
                  <a:spcPts val="901"/>
                </a:spcAft>
                <a:buClr>
                  <a:srgbClr val="008539"/>
                </a:buClr>
                <a:buFont typeface="Arial"/>
                <a:buChar char="●"/>
              </a:pPr>
              <a:r>
                <a:rPr lang="ca-ES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Menció en Traducció Especialitzada </a:t>
              </a:r>
              <a:endParaRPr lang="es-ES" sz="1800" b="0" strike="noStrike" spc="-1">
                <a:latin typeface="Arial"/>
              </a:endParaRPr>
            </a:p>
            <a:p>
              <a:pPr marL="319320" indent="-318600">
                <a:lnSpc>
                  <a:spcPts val="2500"/>
                </a:lnSpc>
                <a:spcBef>
                  <a:spcPts val="901"/>
                </a:spcBef>
                <a:spcAft>
                  <a:spcPts val="901"/>
                </a:spcAft>
                <a:buClr>
                  <a:srgbClr val="008539"/>
                </a:buClr>
                <a:buFont typeface="Arial"/>
                <a:buChar char="●"/>
              </a:pPr>
              <a:r>
                <a:rPr lang="ca-ES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Menció en Traducció Editorial </a:t>
              </a:r>
              <a:endParaRPr lang="es-ES" sz="1800" b="0" strike="noStrike" spc="-1">
                <a:latin typeface="Arial"/>
              </a:endParaRPr>
            </a:p>
            <a:p>
              <a:pPr marL="319320" indent="-318600">
                <a:lnSpc>
                  <a:spcPts val="2500"/>
                </a:lnSpc>
                <a:spcBef>
                  <a:spcPts val="901"/>
                </a:spcBef>
                <a:spcAft>
                  <a:spcPts val="901"/>
                </a:spcAft>
                <a:buClr>
                  <a:srgbClr val="008539"/>
                </a:buClr>
                <a:buFont typeface="Arial"/>
                <a:buChar char="●"/>
              </a:pPr>
              <a:r>
                <a:rPr lang="ca-ES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Menció en Traducció Social i Institucional </a:t>
              </a:r>
              <a:endParaRPr lang="es-ES" sz="1800" b="0" strike="noStrike" spc="-1">
                <a:latin typeface="Arial"/>
              </a:endParaRPr>
            </a:p>
            <a:p>
              <a:pPr marL="319320" indent="-318600">
                <a:lnSpc>
                  <a:spcPts val="2500"/>
                </a:lnSpc>
                <a:spcBef>
                  <a:spcPts val="901"/>
                </a:spcBef>
                <a:spcAft>
                  <a:spcPts val="901"/>
                </a:spcAft>
                <a:buClr>
                  <a:srgbClr val="008539"/>
                </a:buClr>
                <a:buFont typeface="Arial"/>
                <a:buChar char="●"/>
              </a:pPr>
              <a:r>
                <a:rPr lang="ca-ES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Menció en Interpretació</a:t>
              </a:r>
              <a:endParaRPr lang="es-ES" sz="1800" b="0" strike="noStrike" spc="-1">
                <a:latin typeface="Arial"/>
              </a:endParaRPr>
            </a:p>
          </p:txBody>
        </p:sp>
        <p:sp>
          <p:nvSpPr>
            <p:cNvPr id="353" name="Rectángulo: esquinas redondeadas 1"/>
            <p:cNvSpPr/>
            <p:nvPr/>
          </p:nvSpPr>
          <p:spPr>
            <a:xfrm>
              <a:off x="4062960" y="1420920"/>
              <a:ext cx="4505040" cy="4062240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8000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ca-ES"/>
            </a:p>
          </p:txBody>
        </p:sp>
      </p:grpSp>
      <p:sp>
        <p:nvSpPr>
          <p:cNvPr id="354" name="CuadroTexto 12"/>
          <p:cNvSpPr/>
          <p:nvPr/>
        </p:nvSpPr>
        <p:spPr>
          <a:xfrm>
            <a:off x="6993720" y="6188400"/>
            <a:ext cx="17096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75000"/>
              </a:lnSpc>
              <a:tabLst>
                <a:tab pos="0" algn="l"/>
              </a:tabLst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Veure més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355" name="Imagen 13"/>
          <p:cNvPicPr/>
          <p:nvPr/>
        </p:nvPicPr>
        <p:blipFill>
          <a:blip r:embed="rId3"/>
          <a:stretch/>
        </p:blipFill>
        <p:spPr>
          <a:xfrm>
            <a:off x="6668640" y="6156360"/>
            <a:ext cx="299160" cy="308520"/>
          </a:xfrm>
          <a:prstGeom prst="rect">
            <a:avLst/>
          </a:prstGeom>
          <a:ln w="0">
            <a:noFill/>
          </a:ln>
        </p:spPr>
      </p:pic>
      <p:pic>
        <p:nvPicPr>
          <p:cNvPr id="356" name="Imagen 13"/>
          <p:cNvPicPr/>
          <p:nvPr/>
        </p:nvPicPr>
        <p:blipFill>
          <a:blip r:embed="rId4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40"/>
                            </p:stCondLst>
                            <p:childTnLst>
                              <p:par>
                                <p:cTn id="36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agen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9600"/>
          </a:xfrm>
          <a:prstGeom prst="rect">
            <a:avLst/>
          </a:prstGeom>
          <a:ln w="0">
            <a:noFill/>
          </a:ln>
        </p:spPr>
      </p:pic>
      <p:sp>
        <p:nvSpPr>
          <p:cNvPr id="358" name="CuadroTexto 9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Què hi aprendràs? 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359" name="Rectángulo 10"/>
          <p:cNvSpPr/>
          <p:nvPr/>
        </p:nvSpPr>
        <p:spPr>
          <a:xfrm>
            <a:off x="1057320" y="123228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360" name="QuadreDeText 13"/>
          <p:cNvSpPr/>
          <p:nvPr/>
        </p:nvSpPr>
        <p:spPr>
          <a:xfrm>
            <a:off x="1057319" y="2233800"/>
            <a:ext cx="3916275" cy="18709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3720" tIns="32040" rIns="63720" bIns="32040">
            <a:spAutoFit/>
          </a:bodyPr>
          <a:lstStyle/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ca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Programa de pràctiques:</a:t>
            </a:r>
            <a:endParaRPr lang="es-ES" sz="2000" b="0" strike="noStrike" spc="-1">
              <a:latin typeface="Arial"/>
            </a:endParaRPr>
          </a:p>
          <a:p>
            <a:pPr marL="318600" indent="-317880">
              <a:lnSpc>
                <a:spcPts val="2500"/>
              </a:lnSpc>
              <a:spcBef>
                <a:spcPts val="1199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Tasques de traducció reals.</a:t>
            </a:r>
            <a:endParaRPr lang="es-ES" sz="1800" b="0" strike="noStrike" spc="-1">
              <a:latin typeface="Arial"/>
            </a:endParaRPr>
          </a:p>
          <a:p>
            <a:pPr marL="318600" indent="-317880"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Tercer o quart de grau. </a:t>
            </a:r>
            <a:endParaRPr lang="es-ES" sz="1800" b="0" strike="noStrike" spc="-1">
              <a:latin typeface="Arial"/>
            </a:endParaRPr>
          </a:p>
          <a:p>
            <a:pPr marL="318600" indent="-317880"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No impliquen relació laboral.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362" name="Imagen 13"/>
          <p:cNvPicPr/>
          <p:nvPr/>
        </p:nvPicPr>
        <p:blipFill>
          <a:blip r:embed="rId4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5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agen 19"/>
          <p:cNvPicPr/>
          <p:nvPr/>
        </p:nvPicPr>
        <p:blipFill>
          <a:blip r:embed="rId3"/>
          <a:stretch/>
        </p:blipFill>
        <p:spPr>
          <a:xfrm>
            <a:off x="-190800" y="0"/>
            <a:ext cx="9520920" cy="6857280"/>
          </a:xfrm>
          <a:prstGeom prst="rect">
            <a:avLst/>
          </a:prstGeom>
          <a:ln w="0">
            <a:noFill/>
          </a:ln>
        </p:spPr>
      </p:pic>
      <p:pic>
        <p:nvPicPr>
          <p:cNvPr id="364" name="Imagen 3"/>
          <p:cNvPicPr/>
          <p:nvPr/>
        </p:nvPicPr>
        <p:blipFill>
          <a:blip r:embed="rId4"/>
          <a:stretch/>
        </p:blipFill>
        <p:spPr>
          <a:xfrm>
            <a:off x="-190800" y="0"/>
            <a:ext cx="9520920" cy="6857280"/>
          </a:xfrm>
          <a:prstGeom prst="rect">
            <a:avLst/>
          </a:prstGeom>
          <a:ln w="0">
            <a:noFill/>
          </a:ln>
        </p:spPr>
      </p:pic>
      <p:pic>
        <p:nvPicPr>
          <p:cNvPr id="365" name="Imagen 21"/>
          <p:cNvPicPr/>
          <p:nvPr/>
        </p:nvPicPr>
        <p:blipFill>
          <a:blip r:embed="rId5"/>
          <a:stretch/>
        </p:blipFill>
        <p:spPr>
          <a:xfrm>
            <a:off x="-190800" y="0"/>
            <a:ext cx="9520920" cy="6857280"/>
          </a:xfrm>
          <a:prstGeom prst="rect">
            <a:avLst/>
          </a:prstGeom>
          <a:ln w="0">
            <a:noFill/>
          </a:ln>
        </p:spPr>
      </p:pic>
      <p:pic>
        <p:nvPicPr>
          <p:cNvPr id="366" name="Imagen 23"/>
          <p:cNvPicPr/>
          <p:nvPr/>
        </p:nvPicPr>
        <p:blipFill>
          <a:blip r:embed="rId6"/>
          <a:stretch/>
        </p:blipFill>
        <p:spPr>
          <a:xfrm>
            <a:off x="-190800" y="0"/>
            <a:ext cx="9520920" cy="6857280"/>
          </a:xfrm>
          <a:prstGeom prst="rect">
            <a:avLst/>
          </a:prstGeom>
          <a:ln w="0">
            <a:noFill/>
          </a:ln>
        </p:spPr>
      </p:pic>
      <p:pic>
        <p:nvPicPr>
          <p:cNvPr id="367" name="Imagen 25"/>
          <p:cNvPicPr/>
          <p:nvPr/>
        </p:nvPicPr>
        <p:blipFill>
          <a:blip r:embed="rId7"/>
          <a:stretch/>
        </p:blipFill>
        <p:spPr>
          <a:xfrm>
            <a:off x="-190800" y="0"/>
            <a:ext cx="9520920" cy="6857280"/>
          </a:xfrm>
          <a:prstGeom prst="rect">
            <a:avLst/>
          </a:prstGeom>
          <a:ln w="0">
            <a:noFill/>
          </a:ln>
        </p:spPr>
      </p:pic>
      <p:pic>
        <p:nvPicPr>
          <p:cNvPr id="368" name="Imagen 10" descr="deggg.png"/>
          <p:cNvPicPr/>
          <p:nvPr/>
        </p:nvPicPr>
        <p:blipFill>
          <a:blip r:embed="rId8"/>
          <a:stretch/>
        </p:blipFill>
        <p:spPr>
          <a:xfrm rot="10800000" flipH="1">
            <a:off x="-433440" y="5590800"/>
            <a:ext cx="10185480" cy="2193840"/>
          </a:xfrm>
          <a:prstGeom prst="rect">
            <a:avLst/>
          </a:prstGeom>
          <a:ln w="0">
            <a:noFill/>
          </a:ln>
        </p:spPr>
      </p:pic>
      <p:pic>
        <p:nvPicPr>
          <p:cNvPr id="369" name="Imagen 17" descr="deggg.png"/>
          <p:cNvPicPr/>
          <p:nvPr/>
        </p:nvPicPr>
        <p:blipFill>
          <a:blip r:embed="rId9"/>
          <a:stretch/>
        </p:blipFill>
        <p:spPr>
          <a:xfrm>
            <a:off x="-731160" y="-12960"/>
            <a:ext cx="10185480" cy="3646440"/>
          </a:xfrm>
          <a:prstGeom prst="rect">
            <a:avLst/>
          </a:prstGeom>
          <a:ln w="0">
            <a:noFill/>
          </a:ln>
        </p:spPr>
      </p:pic>
      <p:sp>
        <p:nvSpPr>
          <p:cNvPr id="370" name="Rectángulo 11"/>
          <p:cNvSpPr/>
          <p:nvPr/>
        </p:nvSpPr>
        <p:spPr>
          <a:xfrm>
            <a:off x="1075680" y="1342440"/>
            <a:ext cx="988560" cy="71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371" name="CuadroTexto 12"/>
          <p:cNvSpPr/>
          <p:nvPr/>
        </p:nvSpPr>
        <p:spPr>
          <a:xfrm>
            <a:off x="969120" y="448920"/>
            <a:ext cx="8174160" cy="81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  <a:tabLst>
                <a:tab pos="0" algn="l"/>
              </a:tabLst>
            </a:pPr>
            <a:r>
              <a:rPr lang="is-IS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Convenis amb 34 països i + de 100 universitats estrangeres.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372" name="CuadroTexto 20"/>
          <p:cNvSpPr/>
          <p:nvPr/>
        </p:nvSpPr>
        <p:spPr>
          <a:xfrm>
            <a:off x="1267920" y="4227840"/>
            <a:ext cx="3047040" cy="3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  <a:tabLst>
                <a:tab pos="0" algn="l"/>
              </a:tabLst>
            </a:pPr>
            <a:r>
              <a:rPr lang="is-IS" sz="2000" b="1" strike="noStrike" spc="-1">
                <a:solidFill>
                  <a:srgbClr val="FFFFFF"/>
                </a:solidFill>
                <a:latin typeface="Arial"/>
                <a:ea typeface="DejaVu Sans"/>
              </a:rPr>
              <a:t>Programa DRAC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373" name="CuadroTexto 22"/>
          <p:cNvSpPr/>
          <p:nvPr/>
        </p:nvSpPr>
        <p:spPr>
          <a:xfrm>
            <a:off x="1267920" y="4640040"/>
            <a:ext cx="3047040" cy="3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  <a:tabLst>
                <a:tab pos="0" algn="l"/>
              </a:tabLst>
            </a:pPr>
            <a:r>
              <a:rPr lang="is-IS" sz="2000" b="1" strike="noStrike" spc="-1">
                <a:solidFill>
                  <a:srgbClr val="FFFFFF"/>
                </a:solidFill>
                <a:latin typeface="Arial"/>
                <a:ea typeface="DejaVu Sans"/>
              </a:rPr>
              <a:t>Programa SICUE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374" name="CuadroTexto 24"/>
          <p:cNvSpPr/>
          <p:nvPr/>
        </p:nvSpPr>
        <p:spPr>
          <a:xfrm>
            <a:off x="1266480" y="5078520"/>
            <a:ext cx="3047040" cy="3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  <a:tabLst>
                <a:tab pos="0" algn="l"/>
              </a:tabLst>
            </a:pPr>
            <a:r>
              <a:rPr lang="is-IS" sz="2000" b="1" strike="noStrike" spc="-1">
                <a:solidFill>
                  <a:srgbClr val="FFFFFF"/>
                </a:solidFill>
                <a:latin typeface="Arial"/>
                <a:ea typeface="DejaVu Sans"/>
              </a:rPr>
              <a:t>Erasmus+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375" name="CuadroTexto 26"/>
          <p:cNvSpPr/>
          <p:nvPr/>
        </p:nvSpPr>
        <p:spPr>
          <a:xfrm>
            <a:off x="1259280" y="5491800"/>
            <a:ext cx="3799800" cy="3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  <a:tabLst>
                <a:tab pos="0" algn="l"/>
              </a:tabLst>
            </a:pPr>
            <a:r>
              <a:rPr lang="is-IS" sz="2000" b="1" strike="noStrike" spc="-1">
                <a:solidFill>
                  <a:srgbClr val="FFFFFF"/>
                </a:solidFill>
                <a:latin typeface="Arial"/>
                <a:ea typeface="DejaVu Sans"/>
              </a:rPr>
              <a:t>UAB Exchange Programme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376" name="Elipse 1"/>
          <p:cNvSpPr/>
          <p:nvPr/>
        </p:nvSpPr>
        <p:spPr>
          <a:xfrm>
            <a:off x="1093320" y="4339800"/>
            <a:ext cx="142200" cy="142200"/>
          </a:xfrm>
          <a:prstGeom prst="ellipse">
            <a:avLst/>
          </a:prstGeom>
          <a:solidFill>
            <a:srgbClr val="13CD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377" name="Elipse 27"/>
          <p:cNvSpPr/>
          <p:nvPr/>
        </p:nvSpPr>
        <p:spPr>
          <a:xfrm>
            <a:off x="1093320" y="4745520"/>
            <a:ext cx="142200" cy="142200"/>
          </a:xfrm>
          <a:prstGeom prst="ellipse">
            <a:avLst/>
          </a:prstGeom>
          <a:solidFill>
            <a:srgbClr val="FFDD5B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378" name="Elipse 28"/>
          <p:cNvSpPr/>
          <p:nvPr/>
        </p:nvSpPr>
        <p:spPr>
          <a:xfrm>
            <a:off x="1093320" y="5184360"/>
            <a:ext cx="142200" cy="142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379" name="Elipse 29"/>
          <p:cNvSpPr/>
          <p:nvPr/>
        </p:nvSpPr>
        <p:spPr>
          <a:xfrm>
            <a:off x="1093320" y="5602680"/>
            <a:ext cx="142200" cy="142200"/>
          </a:xfrm>
          <a:prstGeom prst="ellipse">
            <a:avLst/>
          </a:prstGeom>
          <a:solidFill>
            <a:srgbClr val="EE00A5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grpSp>
        <p:nvGrpSpPr>
          <p:cNvPr id="380" name="Grupo 35"/>
          <p:cNvGrpSpPr/>
          <p:nvPr/>
        </p:nvGrpSpPr>
        <p:grpSpPr>
          <a:xfrm>
            <a:off x="6494760" y="3753000"/>
            <a:ext cx="1380600" cy="2650320"/>
            <a:chOff x="6494760" y="3753000"/>
            <a:chExt cx="1380600" cy="2650320"/>
          </a:xfrm>
        </p:grpSpPr>
        <p:grpSp>
          <p:nvGrpSpPr>
            <p:cNvPr id="381" name="Grupo 36"/>
            <p:cNvGrpSpPr/>
            <p:nvPr/>
          </p:nvGrpSpPr>
          <p:grpSpPr>
            <a:xfrm>
              <a:off x="6634080" y="5347080"/>
              <a:ext cx="1241280" cy="1056240"/>
              <a:chOff x="6634080" y="5347080"/>
              <a:chExt cx="1241280" cy="1056240"/>
            </a:xfrm>
          </p:grpSpPr>
          <p:sp>
            <p:nvSpPr>
              <p:cNvPr id="382" name="CuadroTexto 3"/>
              <p:cNvSpPr/>
              <p:nvPr/>
            </p:nvSpPr>
            <p:spPr>
              <a:xfrm>
                <a:off x="6634080" y="5578920"/>
                <a:ext cx="1241280" cy="576720"/>
              </a:xfrm>
              <a:prstGeom prst="rect">
                <a:avLst/>
              </a:prstGeom>
              <a:noFill/>
              <a:ln w="25400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799"/>
                  </a:spcBef>
                  <a:tabLst>
                    <a:tab pos="0" algn="l"/>
                  </a:tabLst>
                </a:pPr>
                <a:r>
                  <a:rPr lang="ca-ES" sz="1600" b="1" strike="noStrike" spc="-1">
                    <a:solidFill>
                      <a:srgbClr val="FFFFFF"/>
                    </a:solidFill>
                    <a:latin typeface="Arial"/>
                    <a:ea typeface="DejaVu Sans"/>
                  </a:rPr>
                  <a:t>170-180 estudiants</a:t>
                </a:r>
                <a:endParaRPr lang="es-ES" sz="1600" b="0" strike="noStrike" spc="-1">
                  <a:latin typeface="Arial"/>
                </a:endParaRPr>
              </a:p>
            </p:txBody>
          </p:sp>
          <p:sp>
            <p:nvSpPr>
              <p:cNvPr id="383" name="Flecha izquierda 13"/>
              <p:cNvSpPr/>
              <p:nvPr/>
            </p:nvSpPr>
            <p:spPr>
              <a:xfrm rot="10800000">
                <a:off x="6736320" y="5347080"/>
                <a:ext cx="1114920" cy="106560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>
                <a:solidFill>
                  <a:srgbClr val="FFFFFF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ca-ES"/>
              </a:p>
            </p:txBody>
          </p:sp>
          <p:sp>
            <p:nvSpPr>
              <p:cNvPr id="384" name="Flecha izquierda 4"/>
              <p:cNvSpPr/>
              <p:nvPr/>
            </p:nvSpPr>
            <p:spPr>
              <a:xfrm>
                <a:off x="6731640" y="6295680"/>
                <a:ext cx="1113840" cy="107640"/>
              </a:xfrm>
              <a:prstGeom prst="lef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>
                <a:solidFill>
                  <a:srgbClr val="FFFFFF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ca-ES"/>
              </a:p>
            </p:txBody>
          </p:sp>
        </p:grpSp>
        <p:pic>
          <p:nvPicPr>
            <p:cNvPr id="385" name="Imagen 37"/>
            <p:cNvPicPr/>
            <p:nvPr/>
          </p:nvPicPr>
          <p:blipFill>
            <a:blip r:embed="rId10">
              <a:lum bright="70000" contrast="-70000"/>
            </a:blip>
            <a:stretch/>
          </p:blipFill>
          <p:spPr>
            <a:xfrm>
              <a:off x="6494760" y="3753000"/>
              <a:ext cx="1350720" cy="1350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86" name="Imagen 13"/>
          <p:cNvPicPr/>
          <p:nvPr/>
        </p:nvPicPr>
        <p:blipFill>
          <a:blip r:embed="rId11"/>
          <a:stretch/>
        </p:blipFill>
        <p:spPr>
          <a:xfrm>
            <a:off x="1042920" y="6123240"/>
            <a:ext cx="1799280" cy="329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5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3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9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8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n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0960"/>
          </a:xfrm>
          <a:prstGeom prst="rect">
            <a:avLst/>
          </a:prstGeom>
          <a:ln w="0">
            <a:noFill/>
          </a:ln>
        </p:spPr>
      </p:pic>
      <p:sp>
        <p:nvSpPr>
          <p:cNvPr id="388" name="CuadroTexto 9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Sortides professionals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389" name="Rectángulo 10"/>
          <p:cNvSpPr/>
          <p:nvPr/>
        </p:nvSpPr>
        <p:spPr>
          <a:xfrm>
            <a:off x="1057320" y="121968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390" name="QuadreDeText 13"/>
          <p:cNvSpPr/>
          <p:nvPr/>
        </p:nvSpPr>
        <p:spPr>
          <a:xfrm>
            <a:off x="1010160" y="1863360"/>
            <a:ext cx="6524280" cy="362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 marL="285840" indent="-285120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 Black"/>
              <a:buChar char="•"/>
            </a:pPr>
            <a:r>
              <a:rPr lang="ca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Traducció:</a:t>
            </a:r>
            <a:endParaRPr lang="es-ES" sz="2000" b="0" strike="noStrike" spc="-1">
              <a:latin typeface="Arial"/>
            </a:endParaRPr>
          </a:p>
          <a:p>
            <a:pPr marL="284400">
              <a:lnSpc>
                <a:spcPts val="2500"/>
              </a:lnSpc>
              <a:spcBef>
                <a:spcPts val="1199"/>
              </a:spcBef>
              <a:spcAft>
                <a:spcPts val="601"/>
              </a:spcAft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 Tècnica, científica, jurídica, administrativa, financera.</a:t>
            </a:r>
            <a:endParaRPr lang="es-ES" sz="1600" b="0" strike="noStrike" spc="-1">
              <a:latin typeface="Arial"/>
            </a:endParaRPr>
          </a:p>
          <a:p>
            <a:pPr marL="7812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On? </a:t>
            </a:r>
            <a:r>
              <a:rPr lang="ca-E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Empreses, laboratoris, bufets d’advocacia, institucions.</a:t>
            </a:r>
            <a:endParaRPr lang="es-ES" sz="1400" b="0" strike="noStrike" spc="-1">
              <a:latin typeface="Arial"/>
            </a:endParaRPr>
          </a:p>
          <a:p>
            <a:pPr marL="7812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Què? </a:t>
            </a:r>
            <a:r>
              <a:rPr lang="ca-E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Instruccions, informes, patents, monografies, notes de premsa, catàlegs, ofertes, contractes, pressupostos, factures, certificats, notificacions, normatives.</a:t>
            </a:r>
            <a:endParaRPr lang="es-ES" sz="1400" b="0" strike="noStrike" spc="-1">
              <a:latin typeface="Arial"/>
            </a:endParaRPr>
          </a:p>
          <a:p>
            <a:pPr marL="284400">
              <a:lnSpc>
                <a:spcPts val="2500"/>
              </a:lnSpc>
              <a:spcBef>
                <a:spcPts val="1199"/>
              </a:spcBef>
              <a:spcAft>
                <a:spcPts val="601"/>
              </a:spcAft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 Literària (i correcció lingüística).</a:t>
            </a:r>
            <a:endParaRPr lang="es-ES" sz="1600" b="0" strike="noStrike" spc="-1">
              <a:latin typeface="Arial"/>
            </a:endParaRPr>
          </a:p>
          <a:p>
            <a:pPr marL="7812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On? </a:t>
            </a:r>
            <a:r>
              <a:rPr lang="ca-E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Editorials.</a:t>
            </a:r>
            <a:endParaRPr lang="es-ES" sz="1400" b="0" strike="noStrike" spc="-1">
              <a:latin typeface="Arial"/>
            </a:endParaRPr>
          </a:p>
          <a:p>
            <a:pPr marL="7812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Què? </a:t>
            </a:r>
            <a:r>
              <a:rPr lang="ca-E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Novel·les, contes, llibres divulgatius, manuals, assajos.</a:t>
            </a:r>
            <a:endParaRPr lang="es-ES" sz="1400" b="0" strike="noStrike" spc="-1">
              <a:latin typeface="Arial"/>
            </a:endParaRPr>
          </a:p>
        </p:txBody>
      </p:sp>
      <p:grpSp>
        <p:nvGrpSpPr>
          <p:cNvPr id="391" name="Grupo 2"/>
          <p:cNvGrpSpPr/>
          <p:nvPr/>
        </p:nvGrpSpPr>
        <p:grpSpPr>
          <a:xfrm>
            <a:off x="7262280" y="1628280"/>
            <a:ext cx="1562760" cy="853200"/>
            <a:chOff x="7262280" y="1628280"/>
            <a:chExt cx="1562760" cy="853200"/>
          </a:xfrm>
        </p:grpSpPr>
        <p:sp>
          <p:nvSpPr>
            <p:cNvPr id="392" name="Rectángulo: esquinas redondeadas 14"/>
            <p:cNvSpPr/>
            <p:nvPr/>
          </p:nvSpPr>
          <p:spPr>
            <a:xfrm>
              <a:off x="7262280" y="1628280"/>
              <a:ext cx="1562760" cy="853200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8000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ca-ES"/>
            </a:p>
          </p:txBody>
        </p:sp>
        <p:sp>
          <p:nvSpPr>
            <p:cNvPr id="393" name="Rectángulo 1"/>
            <p:cNvSpPr/>
            <p:nvPr/>
          </p:nvSpPr>
          <p:spPr>
            <a:xfrm>
              <a:off x="7454520" y="1762920"/>
              <a:ext cx="1178280" cy="576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a-ES" sz="16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Per compte aliè o propi</a:t>
              </a:r>
              <a:endParaRPr lang="es-ES" sz="1600" b="0" strike="noStrike" spc="-1">
                <a:latin typeface="Arial"/>
              </a:endParaRPr>
            </a:p>
          </p:txBody>
        </p:sp>
      </p:grpSp>
      <p:sp>
        <p:nvSpPr>
          <p:cNvPr id="394" name="CuadroTexto 12"/>
          <p:cNvSpPr/>
          <p:nvPr/>
        </p:nvSpPr>
        <p:spPr>
          <a:xfrm>
            <a:off x="6993720" y="6188400"/>
            <a:ext cx="17096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75000"/>
              </a:lnSpc>
              <a:tabLst>
                <a:tab pos="0" algn="l"/>
              </a:tabLst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Veure més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395" name="Imagen 15"/>
          <p:cNvPicPr/>
          <p:nvPr/>
        </p:nvPicPr>
        <p:blipFill>
          <a:blip r:embed="rId3"/>
          <a:stretch/>
        </p:blipFill>
        <p:spPr>
          <a:xfrm>
            <a:off x="6668640" y="6156360"/>
            <a:ext cx="299160" cy="308520"/>
          </a:xfrm>
          <a:prstGeom prst="rect">
            <a:avLst/>
          </a:prstGeom>
          <a:ln w="0">
            <a:noFill/>
          </a:ln>
        </p:spPr>
      </p:pic>
      <p:pic>
        <p:nvPicPr>
          <p:cNvPr id="396" name="Imagen 13"/>
          <p:cNvPicPr/>
          <p:nvPr/>
        </p:nvPicPr>
        <p:blipFill>
          <a:blip r:embed="rId4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5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90"/>
                            </p:stCondLst>
                            <p:childTnLst>
                              <p:par>
                                <p:cTn id="38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agen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0960"/>
          </a:xfrm>
          <a:prstGeom prst="rect">
            <a:avLst/>
          </a:prstGeom>
          <a:ln w="0">
            <a:noFill/>
          </a:ln>
        </p:spPr>
      </p:pic>
      <p:sp>
        <p:nvSpPr>
          <p:cNvPr id="398" name="CuadroTexto 9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Sortides professionals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399" name="Rectángulo 10"/>
          <p:cNvSpPr/>
          <p:nvPr/>
        </p:nvSpPr>
        <p:spPr>
          <a:xfrm>
            <a:off x="1057320" y="121968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400" name="QuadreDeText 13"/>
          <p:cNvSpPr/>
          <p:nvPr/>
        </p:nvSpPr>
        <p:spPr>
          <a:xfrm>
            <a:off x="1010160" y="1863360"/>
            <a:ext cx="6447960" cy="257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 marL="285840" indent="-285120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 Black"/>
              <a:buChar char="•"/>
            </a:pPr>
            <a:r>
              <a:rPr lang="ca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Interpretació:</a:t>
            </a:r>
            <a:endParaRPr lang="es-ES" sz="2000" b="0" strike="noStrike" spc="-1">
              <a:latin typeface="Arial"/>
            </a:endParaRPr>
          </a:p>
          <a:p>
            <a:pPr marL="284400">
              <a:lnSpc>
                <a:spcPts val="2500"/>
              </a:lnSpc>
              <a:spcBef>
                <a:spcPts val="1199"/>
              </a:spcBef>
              <a:spcAft>
                <a:spcPts val="601"/>
              </a:spcAft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Simultània, consecutiva, bilateral, telefònica, remota, xiuxiueig.</a:t>
            </a:r>
            <a:endParaRPr lang="es-ES" sz="1600" b="0" strike="noStrike" spc="-1">
              <a:latin typeface="Arial"/>
            </a:endParaRPr>
          </a:p>
          <a:p>
            <a:pPr marL="7812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On? </a:t>
            </a:r>
            <a:r>
              <a:rPr lang="ca-E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Organismes nacionals i internacionals (ONU, UNESCO, UE), empreses amb relacions internacionals, serveis públics (hospitals, escoles, jutjats, policia, ajuntaments). </a:t>
            </a:r>
            <a:endParaRPr lang="es-ES" sz="1400" b="0" strike="noStrike" spc="-1">
              <a:latin typeface="Arial"/>
            </a:endParaRPr>
          </a:p>
          <a:p>
            <a:pPr marL="7812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Què? </a:t>
            </a:r>
            <a:r>
              <a:rPr lang="ca-E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Ponències a congressos i fires, reunions de treball, judicis. </a:t>
            </a:r>
            <a:endParaRPr lang="es-ES" sz="1400" b="0" strike="noStrike" spc="-1">
              <a:latin typeface="Arial"/>
            </a:endParaRPr>
          </a:p>
        </p:txBody>
      </p:sp>
      <p:grpSp>
        <p:nvGrpSpPr>
          <p:cNvPr id="401" name="Grupo 2"/>
          <p:cNvGrpSpPr/>
          <p:nvPr/>
        </p:nvGrpSpPr>
        <p:grpSpPr>
          <a:xfrm>
            <a:off x="7266600" y="1638000"/>
            <a:ext cx="1562760" cy="853200"/>
            <a:chOff x="7266600" y="1638000"/>
            <a:chExt cx="1562760" cy="853200"/>
          </a:xfrm>
        </p:grpSpPr>
        <p:sp>
          <p:nvSpPr>
            <p:cNvPr id="402" name="Rectángulo: esquinas redondeadas 14"/>
            <p:cNvSpPr/>
            <p:nvPr/>
          </p:nvSpPr>
          <p:spPr>
            <a:xfrm>
              <a:off x="7266600" y="1638000"/>
              <a:ext cx="1562760" cy="853200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8000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ca-ES"/>
            </a:p>
          </p:txBody>
        </p:sp>
        <p:sp>
          <p:nvSpPr>
            <p:cNvPr id="403" name="Rectángulo 1"/>
            <p:cNvSpPr/>
            <p:nvPr/>
          </p:nvSpPr>
          <p:spPr>
            <a:xfrm>
              <a:off x="7458840" y="1772640"/>
              <a:ext cx="1178280" cy="576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a-ES" sz="16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Per compte aliè o propi</a:t>
              </a:r>
              <a:endParaRPr lang="es-ES" sz="1600" b="0" strike="noStrike" spc="-1">
                <a:latin typeface="Arial"/>
              </a:endParaRPr>
            </a:p>
          </p:txBody>
        </p:sp>
      </p:grpSp>
      <p:sp>
        <p:nvSpPr>
          <p:cNvPr id="404" name="QuadreDeText 13"/>
          <p:cNvSpPr/>
          <p:nvPr/>
        </p:nvSpPr>
        <p:spPr>
          <a:xfrm>
            <a:off x="1057320" y="4712040"/>
            <a:ext cx="6990120" cy="80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 marL="343080" indent="-342360">
              <a:lnSpc>
                <a:spcPts val="2500"/>
              </a:lnSpc>
              <a:spcBef>
                <a:spcPts val="1800"/>
              </a:spcBef>
              <a:spcAft>
                <a:spcPts val="700"/>
              </a:spcAft>
              <a:buClr>
                <a:srgbClr val="008000"/>
              </a:buClr>
              <a:buFont typeface="Arial Black"/>
              <a:buChar char="•"/>
            </a:pPr>
            <a:r>
              <a:rPr lang="ca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Localització:</a:t>
            </a:r>
            <a:endParaRPr lang="es-ES" sz="2000" b="0" strike="noStrike" spc="-1">
              <a:latin typeface="Arial"/>
            </a:endParaRPr>
          </a:p>
          <a:p>
            <a:pPr marL="7812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Què? </a:t>
            </a:r>
            <a:r>
              <a:rPr lang="ca-E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Llocs web, programari, aplicacions de mòbil, videojocs.</a:t>
            </a:r>
            <a:endParaRPr lang="es-ES" sz="1400" b="0" strike="noStrike" spc="-1">
              <a:latin typeface="Arial"/>
            </a:endParaRPr>
          </a:p>
        </p:txBody>
      </p:sp>
      <p:sp>
        <p:nvSpPr>
          <p:cNvPr id="405" name="CuadroTexto 15"/>
          <p:cNvSpPr/>
          <p:nvPr/>
        </p:nvSpPr>
        <p:spPr>
          <a:xfrm>
            <a:off x="6993720" y="6188400"/>
            <a:ext cx="17096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75000"/>
              </a:lnSpc>
              <a:tabLst>
                <a:tab pos="0" algn="l"/>
              </a:tabLst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Veure més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406" name="Imagen 16"/>
          <p:cNvPicPr/>
          <p:nvPr/>
        </p:nvPicPr>
        <p:blipFill>
          <a:blip r:embed="rId3"/>
          <a:stretch/>
        </p:blipFill>
        <p:spPr>
          <a:xfrm>
            <a:off x="6668640" y="6156360"/>
            <a:ext cx="299160" cy="308520"/>
          </a:xfrm>
          <a:prstGeom prst="rect">
            <a:avLst/>
          </a:prstGeom>
          <a:ln w="0">
            <a:noFill/>
          </a:ln>
        </p:spPr>
      </p:pic>
      <p:pic>
        <p:nvPicPr>
          <p:cNvPr id="407" name="Imagen 13"/>
          <p:cNvPicPr/>
          <p:nvPr/>
        </p:nvPicPr>
        <p:blipFill>
          <a:blip r:embed="rId4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25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8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40"/>
                            </p:stCondLst>
                            <p:childTnLst>
                              <p:par>
                                <p:cTn id="4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4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agen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0960"/>
          </a:xfrm>
          <a:prstGeom prst="rect">
            <a:avLst/>
          </a:prstGeom>
          <a:ln w="0">
            <a:noFill/>
          </a:ln>
        </p:spPr>
      </p:pic>
      <p:sp>
        <p:nvSpPr>
          <p:cNvPr id="409" name="CuadroTexto 9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Sortides professionals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410" name="Rectángulo 10"/>
          <p:cNvSpPr/>
          <p:nvPr/>
        </p:nvSpPr>
        <p:spPr>
          <a:xfrm>
            <a:off x="1057320" y="121968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411" name="QuadreDeText 13"/>
          <p:cNvSpPr/>
          <p:nvPr/>
        </p:nvSpPr>
        <p:spPr>
          <a:xfrm>
            <a:off x="1010160" y="1863360"/>
            <a:ext cx="6524280" cy="199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 marL="285840" indent="-285120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 Black"/>
              <a:buChar char="•"/>
            </a:pPr>
            <a:r>
              <a:rPr lang="ca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Traducció Audiovisual:</a:t>
            </a:r>
            <a:endParaRPr lang="es-ES" sz="2000" b="0" strike="noStrike" spc="-1">
              <a:latin typeface="Arial"/>
            </a:endParaRPr>
          </a:p>
          <a:p>
            <a:pPr marL="284400"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500" b="1" strike="noStrike" spc="-1">
                <a:solidFill>
                  <a:srgbClr val="000000"/>
                </a:solidFill>
                <a:latin typeface="Arial"/>
                <a:ea typeface="DejaVu Sans"/>
              </a:rPr>
              <a:t>Doblatge, subtitulació (discapacitat auditiva), audiodescripció (discapacitat visual).</a:t>
            </a:r>
            <a:endParaRPr lang="es-ES" sz="1500" b="0" strike="noStrike" spc="-1">
              <a:latin typeface="Arial"/>
            </a:endParaRPr>
          </a:p>
          <a:p>
            <a:pPr marL="7812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On? </a:t>
            </a:r>
            <a:r>
              <a:rPr lang="ca-E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Mitjans audiovisuals i multimèdia, empreses, institucions.</a:t>
            </a:r>
            <a:endParaRPr lang="es-ES" sz="1400" b="0" strike="noStrike" spc="-1">
              <a:latin typeface="Arial"/>
            </a:endParaRPr>
          </a:p>
          <a:p>
            <a:pPr marL="7812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Què? </a:t>
            </a:r>
            <a:r>
              <a:rPr lang="ca-E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Sèries, pel·lícules, vídeos corporatius, videojocs.</a:t>
            </a:r>
            <a:endParaRPr lang="es-ES" sz="1400" b="0" strike="noStrike" spc="-1">
              <a:latin typeface="Arial"/>
            </a:endParaRPr>
          </a:p>
        </p:txBody>
      </p:sp>
      <p:grpSp>
        <p:nvGrpSpPr>
          <p:cNvPr id="412" name="Grupo 2"/>
          <p:cNvGrpSpPr/>
          <p:nvPr/>
        </p:nvGrpSpPr>
        <p:grpSpPr>
          <a:xfrm>
            <a:off x="7262280" y="1562400"/>
            <a:ext cx="1562760" cy="853200"/>
            <a:chOff x="7262280" y="1562400"/>
            <a:chExt cx="1562760" cy="853200"/>
          </a:xfrm>
        </p:grpSpPr>
        <p:sp>
          <p:nvSpPr>
            <p:cNvPr id="413" name="Rectángulo: esquinas redondeadas 14"/>
            <p:cNvSpPr/>
            <p:nvPr/>
          </p:nvSpPr>
          <p:spPr>
            <a:xfrm>
              <a:off x="7262280" y="1562400"/>
              <a:ext cx="1562760" cy="853200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8000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ca-ES"/>
            </a:p>
          </p:txBody>
        </p:sp>
        <p:sp>
          <p:nvSpPr>
            <p:cNvPr id="414" name="Rectángulo 1"/>
            <p:cNvSpPr/>
            <p:nvPr/>
          </p:nvSpPr>
          <p:spPr>
            <a:xfrm>
              <a:off x="7454520" y="1697040"/>
              <a:ext cx="1178280" cy="576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a-ES" sz="16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Per compte aliè o propi</a:t>
              </a:r>
              <a:endParaRPr lang="es-ES" sz="1600" b="0" strike="noStrike" spc="-1">
                <a:latin typeface="Arial"/>
              </a:endParaRPr>
            </a:p>
          </p:txBody>
        </p:sp>
      </p:grpSp>
      <p:sp>
        <p:nvSpPr>
          <p:cNvPr id="415" name="QuadreDeText 13"/>
          <p:cNvSpPr/>
          <p:nvPr/>
        </p:nvSpPr>
        <p:spPr>
          <a:xfrm>
            <a:off x="1057320" y="4065480"/>
            <a:ext cx="6524280" cy="171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 marL="285840" indent="-285120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 Black"/>
              <a:buChar char="•"/>
            </a:pPr>
            <a:r>
              <a:rPr lang="ca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Desenvolupament de tecnologies del llenguatge:</a:t>
            </a:r>
            <a:endParaRPr lang="es-ES" sz="2000" b="0" strike="noStrike" spc="-1">
              <a:latin typeface="Arial"/>
            </a:endParaRPr>
          </a:p>
          <a:p>
            <a:pPr marL="2844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500" b="1" strike="noStrike" spc="-1">
                <a:solidFill>
                  <a:srgbClr val="000000"/>
                </a:solidFill>
                <a:latin typeface="Arial"/>
                <a:ea typeface="DejaVu Sans"/>
              </a:rPr>
              <a:t>Traducció automàtica, correcció automàtica, tractament de la informació, corpus textuals, corpus orals, recursos terminològics, reconeixement de veu.</a:t>
            </a:r>
            <a:endParaRPr lang="es-ES" sz="1500" b="0" strike="noStrike" spc="-1">
              <a:latin typeface="Arial"/>
            </a:endParaRPr>
          </a:p>
          <a:p>
            <a:pPr marL="781200"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On? </a:t>
            </a:r>
            <a:r>
              <a:rPr lang="ca-E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Empreses de tecnologia, institucions públiques.</a:t>
            </a:r>
            <a:endParaRPr lang="es-ES" sz="1400" b="0" strike="noStrike" spc="-1">
              <a:latin typeface="Arial"/>
            </a:endParaRPr>
          </a:p>
        </p:txBody>
      </p:sp>
      <p:sp>
        <p:nvSpPr>
          <p:cNvPr id="416" name="CuadroTexto 15"/>
          <p:cNvSpPr/>
          <p:nvPr/>
        </p:nvSpPr>
        <p:spPr>
          <a:xfrm>
            <a:off x="6993720" y="6188400"/>
            <a:ext cx="17096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75000"/>
              </a:lnSpc>
              <a:tabLst>
                <a:tab pos="0" algn="l"/>
              </a:tabLst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Veure més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417" name="Imagen 16"/>
          <p:cNvPicPr/>
          <p:nvPr/>
        </p:nvPicPr>
        <p:blipFill>
          <a:blip r:embed="rId3"/>
          <a:stretch/>
        </p:blipFill>
        <p:spPr>
          <a:xfrm>
            <a:off x="6668640" y="6156360"/>
            <a:ext cx="299160" cy="308520"/>
          </a:xfrm>
          <a:prstGeom prst="rect">
            <a:avLst/>
          </a:prstGeom>
          <a:ln w="0">
            <a:noFill/>
          </a:ln>
        </p:spPr>
      </p:pic>
      <p:pic>
        <p:nvPicPr>
          <p:cNvPr id="418" name="Imagen 13"/>
          <p:cNvPicPr/>
          <p:nvPr/>
        </p:nvPicPr>
        <p:blipFill>
          <a:blip r:embed="rId4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5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8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40"/>
                            </p:stCondLst>
                            <p:childTnLst>
                              <p:par>
                                <p:cTn id="4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4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n 24"/>
          <p:cNvPicPr/>
          <p:nvPr/>
        </p:nvPicPr>
        <p:blipFill>
          <a:blip r:embed="rId3"/>
          <a:stretch/>
        </p:blipFill>
        <p:spPr>
          <a:xfrm>
            <a:off x="-768600" y="-291960"/>
            <a:ext cx="10154520" cy="7621560"/>
          </a:xfrm>
          <a:prstGeom prst="rect">
            <a:avLst/>
          </a:prstGeom>
          <a:ln w="0">
            <a:noFill/>
          </a:ln>
        </p:spPr>
      </p:pic>
      <p:sp>
        <p:nvSpPr>
          <p:cNvPr id="85" name="Rectángulo 2"/>
          <p:cNvSpPr/>
          <p:nvPr/>
        </p:nvSpPr>
        <p:spPr>
          <a:xfrm>
            <a:off x="416520" y="1942560"/>
            <a:ext cx="2178720" cy="3169800"/>
          </a:xfrm>
          <a:prstGeom prst="rect">
            <a:avLst/>
          </a:prstGeom>
          <a:solidFill>
            <a:srgbClr val="008539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86" name="Rectángulo 55"/>
          <p:cNvSpPr/>
          <p:nvPr/>
        </p:nvSpPr>
        <p:spPr>
          <a:xfrm>
            <a:off x="3453120" y="1933920"/>
            <a:ext cx="2207880" cy="3169800"/>
          </a:xfrm>
          <a:prstGeom prst="rect">
            <a:avLst/>
          </a:prstGeom>
          <a:solidFill>
            <a:srgbClr val="008539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87" name="Rectángulo 59"/>
          <p:cNvSpPr/>
          <p:nvPr/>
        </p:nvSpPr>
        <p:spPr>
          <a:xfrm>
            <a:off x="6512760" y="1933920"/>
            <a:ext cx="2207880" cy="3169800"/>
          </a:xfrm>
          <a:prstGeom prst="rect">
            <a:avLst/>
          </a:prstGeom>
          <a:solidFill>
            <a:srgbClr val="008539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88" name="CuadroTexto 1"/>
          <p:cNvSpPr/>
          <p:nvPr/>
        </p:nvSpPr>
        <p:spPr>
          <a:xfrm>
            <a:off x="-2563200" y="1649520"/>
            <a:ext cx="18396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89" name="CuadroTexto 8"/>
          <p:cNvSpPr/>
          <p:nvPr/>
        </p:nvSpPr>
        <p:spPr>
          <a:xfrm>
            <a:off x="-934920" y="960480"/>
            <a:ext cx="18396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a-ES"/>
          </a:p>
        </p:txBody>
      </p:sp>
      <p:pic>
        <p:nvPicPr>
          <p:cNvPr id="90" name="Imagen 25"/>
          <p:cNvPicPr/>
          <p:nvPr/>
        </p:nvPicPr>
        <p:blipFill>
          <a:blip r:embed="rId4"/>
          <a:stretch/>
        </p:blipFill>
        <p:spPr>
          <a:xfrm rot="10800000" flipH="1">
            <a:off x="-777600" y="5149440"/>
            <a:ext cx="10185480" cy="2193840"/>
          </a:xfrm>
          <a:prstGeom prst="rect">
            <a:avLst/>
          </a:prstGeom>
          <a:ln w="0">
            <a:noFill/>
          </a:ln>
        </p:spPr>
      </p:pic>
      <p:pic>
        <p:nvPicPr>
          <p:cNvPr id="91" name="Imagen 26"/>
          <p:cNvPicPr/>
          <p:nvPr/>
        </p:nvPicPr>
        <p:blipFill>
          <a:blip r:embed="rId4"/>
          <a:stretch/>
        </p:blipFill>
        <p:spPr>
          <a:xfrm>
            <a:off x="-794880" y="-365400"/>
            <a:ext cx="10185480" cy="2812680"/>
          </a:xfrm>
          <a:prstGeom prst="rect">
            <a:avLst/>
          </a:prstGeom>
          <a:ln w="0">
            <a:noFill/>
          </a:ln>
        </p:spPr>
      </p:pic>
      <p:sp>
        <p:nvSpPr>
          <p:cNvPr id="92" name="Rectángulo 27"/>
          <p:cNvSpPr/>
          <p:nvPr/>
        </p:nvSpPr>
        <p:spPr>
          <a:xfrm>
            <a:off x="1075680" y="1228320"/>
            <a:ext cx="988560" cy="71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93" name="CuadroTexto 28"/>
          <p:cNvSpPr/>
          <p:nvPr/>
        </p:nvSpPr>
        <p:spPr>
          <a:xfrm>
            <a:off x="969120" y="448920"/>
            <a:ext cx="760104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5 raons per triar la UAB</a:t>
            </a:r>
            <a:endParaRPr lang="es-ES" sz="3200" b="0" strike="noStrike" spc="-1">
              <a:latin typeface="Arial"/>
            </a:endParaRPr>
          </a:p>
        </p:txBody>
      </p:sp>
      <p:grpSp>
        <p:nvGrpSpPr>
          <p:cNvPr id="94" name="Agrupa 15"/>
          <p:cNvGrpSpPr/>
          <p:nvPr/>
        </p:nvGrpSpPr>
        <p:grpSpPr>
          <a:xfrm>
            <a:off x="1222200" y="1398240"/>
            <a:ext cx="495720" cy="495720"/>
            <a:chOff x="1222200" y="1398240"/>
            <a:chExt cx="495720" cy="495720"/>
          </a:xfrm>
        </p:grpSpPr>
        <p:sp>
          <p:nvSpPr>
            <p:cNvPr id="95" name="Elipse 53"/>
            <p:cNvSpPr/>
            <p:nvPr/>
          </p:nvSpPr>
          <p:spPr>
            <a:xfrm>
              <a:off x="1222200" y="1398240"/>
              <a:ext cx="495720" cy="495720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ca-ES"/>
            </a:p>
          </p:txBody>
        </p:sp>
        <p:sp>
          <p:nvSpPr>
            <p:cNvPr id="96" name="CuadroTexto 61"/>
            <p:cNvSpPr/>
            <p:nvPr/>
          </p:nvSpPr>
          <p:spPr>
            <a:xfrm>
              <a:off x="1296360" y="1454040"/>
              <a:ext cx="336240" cy="400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1</a:t>
              </a:r>
              <a:endParaRPr lang="es-ES" sz="2400" b="0" strike="noStrike" spc="-1">
                <a:latin typeface="Arial"/>
              </a:endParaRPr>
            </a:p>
          </p:txBody>
        </p:sp>
      </p:grpSp>
      <p:grpSp>
        <p:nvGrpSpPr>
          <p:cNvPr id="97" name="Agrupa 16"/>
          <p:cNvGrpSpPr/>
          <p:nvPr/>
        </p:nvGrpSpPr>
        <p:grpSpPr>
          <a:xfrm>
            <a:off x="2900520" y="2044800"/>
            <a:ext cx="495720" cy="495720"/>
            <a:chOff x="2900520" y="2044800"/>
            <a:chExt cx="495720" cy="495720"/>
          </a:xfrm>
        </p:grpSpPr>
        <p:sp>
          <p:nvSpPr>
            <p:cNvPr id="98" name="Elipse 67"/>
            <p:cNvSpPr/>
            <p:nvPr/>
          </p:nvSpPr>
          <p:spPr>
            <a:xfrm>
              <a:off x="2900520" y="2044800"/>
              <a:ext cx="495720" cy="495720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ca-ES"/>
            </a:p>
          </p:txBody>
        </p:sp>
        <p:sp>
          <p:nvSpPr>
            <p:cNvPr id="99" name="CuadroTexto 68"/>
            <p:cNvSpPr/>
            <p:nvPr/>
          </p:nvSpPr>
          <p:spPr>
            <a:xfrm>
              <a:off x="2975040" y="2100600"/>
              <a:ext cx="336240" cy="400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2</a:t>
              </a:r>
              <a:endParaRPr lang="es-ES" sz="2400" b="0" strike="noStrike" spc="-1">
                <a:latin typeface="Arial"/>
              </a:endParaRPr>
            </a:p>
          </p:txBody>
        </p:sp>
      </p:grpSp>
      <p:grpSp>
        <p:nvGrpSpPr>
          <p:cNvPr id="100" name="Agrupa 17"/>
          <p:cNvGrpSpPr/>
          <p:nvPr/>
        </p:nvGrpSpPr>
        <p:grpSpPr>
          <a:xfrm>
            <a:off x="2900520" y="2818440"/>
            <a:ext cx="495720" cy="495720"/>
            <a:chOff x="2900520" y="2818440"/>
            <a:chExt cx="495720" cy="495720"/>
          </a:xfrm>
        </p:grpSpPr>
        <p:sp>
          <p:nvSpPr>
            <p:cNvPr id="101" name="Elipse 70"/>
            <p:cNvSpPr/>
            <p:nvPr/>
          </p:nvSpPr>
          <p:spPr>
            <a:xfrm>
              <a:off x="2900520" y="2818440"/>
              <a:ext cx="495720" cy="495720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ca-ES"/>
            </a:p>
          </p:txBody>
        </p:sp>
        <p:sp>
          <p:nvSpPr>
            <p:cNvPr id="102" name="CuadroTexto 71"/>
            <p:cNvSpPr/>
            <p:nvPr/>
          </p:nvSpPr>
          <p:spPr>
            <a:xfrm>
              <a:off x="2975040" y="2874240"/>
              <a:ext cx="336240" cy="400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3</a:t>
              </a:r>
              <a:endParaRPr lang="es-ES" sz="2400" b="0" strike="noStrike" spc="-1">
                <a:latin typeface="Arial"/>
              </a:endParaRPr>
            </a:p>
          </p:txBody>
        </p:sp>
      </p:grpSp>
      <p:grpSp>
        <p:nvGrpSpPr>
          <p:cNvPr id="103" name="Agrupa 18"/>
          <p:cNvGrpSpPr/>
          <p:nvPr/>
        </p:nvGrpSpPr>
        <p:grpSpPr>
          <a:xfrm>
            <a:off x="2900520" y="3884040"/>
            <a:ext cx="495720" cy="495720"/>
            <a:chOff x="2900520" y="3884040"/>
            <a:chExt cx="495720" cy="495720"/>
          </a:xfrm>
        </p:grpSpPr>
        <p:sp>
          <p:nvSpPr>
            <p:cNvPr id="104" name="Elipse 73"/>
            <p:cNvSpPr/>
            <p:nvPr/>
          </p:nvSpPr>
          <p:spPr>
            <a:xfrm>
              <a:off x="2900520" y="3884040"/>
              <a:ext cx="495720" cy="495720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ca-ES"/>
            </a:p>
          </p:txBody>
        </p:sp>
        <p:sp>
          <p:nvSpPr>
            <p:cNvPr id="105" name="CuadroTexto 74"/>
            <p:cNvSpPr/>
            <p:nvPr/>
          </p:nvSpPr>
          <p:spPr>
            <a:xfrm>
              <a:off x="2975040" y="3939840"/>
              <a:ext cx="336240" cy="400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4</a:t>
              </a:r>
              <a:endParaRPr lang="es-ES" sz="2400" b="0" strike="noStrike" spc="-1">
                <a:latin typeface="Arial"/>
              </a:endParaRPr>
            </a:p>
          </p:txBody>
        </p:sp>
      </p:grpSp>
      <p:grpSp>
        <p:nvGrpSpPr>
          <p:cNvPr id="106" name="Agrupa 19"/>
          <p:cNvGrpSpPr/>
          <p:nvPr/>
        </p:nvGrpSpPr>
        <p:grpSpPr>
          <a:xfrm>
            <a:off x="7351200" y="1382400"/>
            <a:ext cx="495720" cy="495720"/>
            <a:chOff x="7351200" y="1382400"/>
            <a:chExt cx="495720" cy="495720"/>
          </a:xfrm>
        </p:grpSpPr>
        <p:sp>
          <p:nvSpPr>
            <p:cNvPr id="107" name="Elipse 76"/>
            <p:cNvSpPr/>
            <p:nvPr/>
          </p:nvSpPr>
          <p:spPr>
            <a:xfrm>
              <a:off x="7351200" y="1382400"/>
              <a:ext cx="495720" cy="495720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ca-ES"/>
            </a:p>
          </p:txBody>
        </p:sp>
        <p:sp>
          <p:nvSpPr>
            <p:cNvPr id="108" name="CuadroTexto 77"/>
            <p:cNvSpPr/>
            <p:nvPr/>
          </p:nvSpPr>
          <p:spPr>
            <a:xfrm>
              <a:off x="7425360" y="1438200"/>
              <a:ext cx="336240" cy="400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5</a:t>
              </a:r>
              <a:endParaRPr lang="es-ES" sz="2400" b="0" strike="noStrike" spc="-1">
                <a:latin typeface="Arial"/>
              </a:endParaRPr>
            </a:p>
          </p:txBody>
        </p:sp>
      </p:grpSp>
      <p:pic>
        <p:nvPicPr>
          <p:cNvPr id="109" name="Imagen 33" descr="Olga és estudiant de la UAB"/>
          <p:cNvPicPr/>
          <p:nvPr/>
        </p:nvPicPr>
        <p:blipFill>
          <a:blip r:embed="rId5"/>
          <a:srcRect l="16332" t="5216" r="40415" b="8769"/>
          <a:stretch/>
        </p:blipFill>
        <p:spPr>
          <a:xfrm>
            <a:off x="1239120" y="2243160"/>
            <a:ext cx="1361160" cy="2869200"/>
          </a:xfrm>
          <a:prstGeom prst="rect">
            <a:avLst/>
          </a:prstGeom>
          <a:ln w="0">
            <a:noFill/>
          </a:ln>
        </p:spPr>
      </p:pic>
      <p:pic>
        <p:nvPicPr>
          <p:cNvPr id="110" name="Imagen 4" descr="Universitat pública i capdavantera en els ràquings internacionals"/>
          <p:cNvPicPr/>
          <p:nvPr/>
        </p:nvPicPr>
        <p:blipFill>
          <a:blip r:embed="rId6"/>
          <a:stretch/>
        </p:blipFill>
        <p:spPr>
          <a:xfrm>
            <a:off x="136800" y="1781640"/>
            <a:ext cx="2571840" cy="2462400"/>
          </a:xfrm>
          <a:prstGeom prst="rect">
            <a:avLst/>
          </a:prstGeom>
          <a:ln w="0">
            <a:noFill/>
          </a:ln>
        </p:spPr>
      </p:pic>
      <p:pic>
        <p:nvPicPr>
          <p:cNvPr id="111" name="Imagen 5" descr="Universitat transformadora"/>
          <p:cNvPicPr/>
          <p:nvPr/>
        </p:nvPicPr>
        <p:blipFill>
          <a:blip r:embed="rId7"/>
          <a:stretch/>
        </p:blipFill>
        <p:spPr>
          <a:xfrm>
            <a:off x="3309840" y="1798200"/>
            <a:ext cx="2523240" cy="1310040"/>
          </a:xfrm>
          <a:prstGeom prst="rect">
            <a:avLst/>
          </a:prstGeom>
          <a:ln w="0">
            <a:noFill/>
          </a:ln>
        </p:spPr>
      </p:pic>
      <p:pic>
        <p:nvPicPr>
          <p:cNvPr id="112" name="Imagen 6"/>
          <p:cNvPicPr/>
          <p:nvPr/>
        </p:nvPicPr>
        <p:blipFill>
          <a:blip r:embed="rId8"/>
          <a:stretch/>
        </p:blipFill>
        <p:spPr>
          <a:xfrm>
            <a:off x="3276360" y="2593800"/>
            <a:ext cx="2480400" cy="1547640"/>
          </a:xfrm>
          <a:prstGeom prst="rect">
            <a:avLst/>
          </a:prstGeom>
          <a:ln w="0">
            <a:noFill/>
          </a:ln>
        </p:spPr>
      </p:pic>
      <p:pic>
        <p:nvPicPr>
          <p:cNvPr id="113" name="Imagen 7" descr="10.500 pràctiques professionals"/>
          <p:cNvPicPr/>
          <p:nvPr/>
        </p:nvPicPr>
        <p:blipFill>
          <a:blip r:embed="rId9"/>
          <a:stretch/>
        </p:blipFill>
        <p:spPr>
          <a:xfrm>
            <a:off x="3291120" y="3717000"/>
            <a:ext cx="2480400" cy="1553760"/>
          </a:xfrm>
          <a:prstGeom prst="rect">
            <a:avLst/>
          </a:prstGeom>
          <a:ln w="0">
            <a:noFill/>
          </a:ln>
        </p:spPr>
      </p:pic>
      <p:pic>
        <p:nvPicPr>
          <p:cNvPr id="114" name="Imagen 11" descr="Un campus únic a Catalunya"/>
          <p:cNvPicPr/>
          <p:nvPr/>
        </p:nvPicPr>
        <p:blipFill>
          <a:blip r:embed="rId10"/>
          <a:stretch/>
        </p:blipFill>
        <p:spPr>
          <a:xfrm>
            <a:off x="6166800" y="1645920"/>
            <a:ext cx="2779200" cy="2029320"/>
          </a:xfrm>
          <a:prstGeom prst="rect">
            <a:avLst/>
          </a:prstGeom>
          <a:ln w="0">
            <a:noFill/>
          </a:ln>
        </p:spPr>
      </p:pic>
      <p:pic>
        <p:nvPicPr>
          <p:cNvPr id="115" name="Imagen 39" descr="Eric és estudiant de la UAB"/>
          <p:cNvPicPr/>
          <p:nvPr/>
        </p:nvPicPr>
        <p:blipFill>
          <a:blip r:embed="rId11"/>
          <a:srcRect r="36696" b="16902"/>
          <a:stretch/>
        </p:blipFill>
        <p:spPr>
          <a:xfrm>
            <a:off x="6796080" y="1829520"/>
            <a:ext cx="1926000" cy="3274560"/>
          </a:xfrm>
          <a:prstGeom prst="rect">
            <a:avLst/>
          </a:prstGeom>
          <a:ln w="0">
            <a:noFill/>
          </a:ln>
        </p:spPr>
      </p:pic>
      <p:pic>
        <p:nvPicPr>
          <p:cNvPr id="116" name="Imagen 13"/>
          <p:cNvPicPr/>
          <p:nvPr/>
        </p:nvPicPr>
        <p:blipFill>
          <a:blip r:embed="rId12"/>
          <a:stretch/>
        </p:blipFill>
        <p:spPr>
          <a:xfrm>
            <a:off x="1042920" y="6123240"/>
            <a:ext cx="1799280" cy="329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n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0960"/>
          </a:xfrm>
          <a:prstGeom prst="rect">
            <a:avLst/>
          </a:prstGeom>
          <a:ln w="0">
            <a:noFill/>
          </a:ln>
        </p:spPr>
      </p:pic>
      <p:sp>
        <p:nvSpPr>
          <p:cNvPr id="420" name="CuadroTexto 9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Sortides professionals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421" name="Rectángulo 10"/>
          <p:cNvSpPr/>
          <p:nvPr/>
        </p:nvSpPr>
        <p:spPr>
          <a:xfrm>
            <a:off x="1057320" y="121968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422" name="QuadreDeText 13"/>
          <p:cNvSpPr/>
          <p:nvPr/>
        </p:nvSpPr>
        <p:spPr>
          <a:xfrm>
            <a:off x="1010160" y="2259000"/>
            <a:ext cx="6840720" cy="165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 marL="285840" indent="-285120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 Black"/>
              <a:buChar char="•"/>
            </a:pPr>
            <a:r>
              <a:rPr lang="ca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Consultoria lingüística:</a:t>
            </a:r>
            <a:endParaRPr lang="es-ES" sz="2000" b="0" strike="noStrike" spc="-1">
              <a:latin typeface="Arial"/>
            </a:endParaRPr>
          </a:p>
          <a:p>
            <a:pPr marL="284400"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500" b="0" strike="noStrike" spc="-1">
                <a:solidFill>
                  <a:srgbClr val="000000"/>
                </a:solidFill>
                <a:latin typeface="Arial"/>
                <a:ea typeface="DejaVu Sans"/>
              </a:rPr>
              <a:t>Avaluació del nivell d’idiomes (contractar).</a:t>
            </a:r>
            <a:endParaRPr lang="es-ES" sz="1500" b="0" strike="noStrike" spc="-1">
              <a:latin typeface="Arial"/>
            </a:endParaRPr>
          </a:p>
          <a:p>
            <a:pPr marL="284400"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500" b="0" strike="noStrike" spc="-1">
                <a:solidFill>
                  <a:srgbClr val="000000"/>
                </a:solidFill>
                <a:latin typeface="Arial"/>
                <a:ea typeface="DejaVu Sans"/>
              </a:rPr>
              <a:t>Anàlisi de les necessitats lingüístiques d’una empresa (solucions: elaboració de plantilles, glossaris, avaluació qualitat, TAO, protocol, SEO). </a:t>
            </a:r>
            <a:endParaRPr lang="es-ES" sz="1500" b="0" strike="noStrike" spc="-1">
              <a:latin typeface="Arial"/>
            </a:endParaRPr>
          </a:p>
        </p:txBody>
      </p:sp>
      <p:grpSp>
        <p:nvGrpSpPr>
          <p:cNvPr id="423" name="Grupo 2"/>
          <p:cNvGrpSpPr/>
          <p:nvPr/>
        </p:nvGrpSpPr>
        <p:grpSpPr>
          <a:xfrm>
            <a:off x="7262280" y="1565640"/>
            <a:ext cx="1562760" cy="853200"/>
            <a:chOff x="7262280" y="1565640"/>
            <a:chExt cx="1562760" cy="853200"/>
          </a:xfrm>
        </p:grpSpPr>
        <p:sp>
          <p:nvSpPr>
            <p:cNvPr id="424" name="Rectángulo: esquinas redondeadas 14"/>
            <p:cNvSpPr/>
            <p:nvPr/>
          </p:nvSpPr>
          <p:spPr>
            <a:xfrm>
              <a:off x="7262280" y="1565640"/>
              <a:ext cx="1562760" cy="853200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8000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ca-ES"/>
            </a:p>
          </p:txBody>
        </p:sp>
        <p:sp>
          <p:nvSpPr>
            <p:cNvPr id="425" name="Rectángulo 1"/>
            <p:cNvSpPr/>
            <p:nvPr/>
          </p:nvSpPr>
          <p:spPr>
            <a:xfrm>
              <a:off x="7454520" y="1700280"/>
              <a:ext cx="1178280" cy="576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a-ES" sz="1600" b="1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Per compte aliè o propi</a:t>
              </a:r>
              <a:endParaRPr lang="es-ES" sz="1600" b="0" strike="noStrike" spc="-1">
                <a:latin typeface="Arial"/>
              </a:endParaRPr>
            </a:p>
          </p:txBody>
        </p:sp>
      </p:grpSp>
      <p:sp>
        <p:nvSpPr>
          <p:cNvPr id="426" name="QuadreDeText 13"/>
          <p:cNvSpPr/>
          <p:nvPr/>
        </p:nvSpPr>
        <p:spPr>
          <a:xfrm>
            <a:off x="1010160" y="1621440"/>
            <a:ext cx="652428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 marL="285840" indent="-285120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 Black"/>
              <a:buChar char="•"/>
            </a:pPr>
            <a:r>
              <a:rPr lang="ca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Organització de conferències internacionals.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427" name="QuadreDeText 13"/>
          <p:cNvSpPr/>
          <p:nvPr/>
        </p:nvSpPr>
        <p:spPr>
          <a:xfrm>
            <a:off x="1057320" y="4039920"/>
            <a:ext cx="7320960" cy="181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 marL="285840" indent="-285120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 Black"/>
              <a:buChar char="•"/>
            </a:pPr>
            <a:r>
              <a:rPr lang="ca-ES" sz="2000" b="0" strike="noStrike" spc="-1">
                <a:solidFill>
                  <a:srgbClr val="000000"/>
                </a:solidFill>
                <a:latin typeface="Wingdings 3"/>
                <a:ea typeface="DejaVu Sans"/>
              </a:rPr>
              <a:t></a:t>
            </a:r>
            <a:r>
              <a:rPr lang="ca-E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a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Evolució: IA i TA</a:t>
            </a:r>
            <a:endParaRPr lang="es-ES" sz="2000" b="0" strike="noStrike" spc="-1">
              <a:latin typeface="Arial"/>
            </a:endParaRPr>
          </a:p>
          <a:p>
            <a:pPr marL="284400"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500" b="0" strike="noStrike" spc="-1">
                <a:solidFill>
                  <a:srgbClr val="000000"/>
                </a:solidFill>
                <a:latin typeface="Arial"/>
                <a:ea typeface="DejaVu Sans"/>
              </a:rPr>
              <a:t>Creació de contingut digital i multilingüe: plataformes d’</a:t>
            </a:r>
            <a:r>
              <a:rPr lang="ca-ES" sz="15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streaming, elearning</a:t>
            </a:r>
            <a:r>
              <a:rPr lang="ca-ES" sz="1500" b="0" strike="noStrike" spc="-1">
                <a:solidFill>
                  <a:srgbClr val="000000"/>
                </a:solidFill>
                <a:latin typeface="Arial"/>
                <a:ea typeface="DejaVu Sans"/>
              </a:rPr>
              <a:t>, vídeos, presentacions, continguts comercials, ajuda i informació per a persones consumidores, serveis multilingües d’atenció a la clientela en tots els canals, llibres electrònics, audiollibres, etc. </a:t>
            </a:r>
            <a:endParaRPr lang="es-ES" sz="1500" b="0" strike="noStrike" spc="-1">
              <a:latin typeface="Arial"/>
            </a:endParaRPr>
          </a:p>
        </p:txBody>
      </p:sp>
      <p:sp>
        <p:nvSpPr>
          <p:cNvPr id="428" name="CuadroTexto 12"/>
          <p:cNvSpPr/>
          <p:nvPr/>
        </p:nvSpPr>
        <p:spPr>
          <a:xfrm>
            <a:off x="6993720" y="6188400"/>
            <a:ext cx="17096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75000"/>
              </a:lnSpc>
              <a:tabLst>
                <a:tab pos="0" algn="l"/>
              </a:tabLst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Veure més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429" name="Imagen 17"/>
          <p:cNvPicPr/>
          <p:nvPr/>
        </p:nvPicPr>
        <p:blipFill>
          <a:blip r:embed="rId3"/>
          <a:stretch/>
        </p:blipFill>
        <p:spPr>
          <a:xfrm>
            <a:off x="6668640" y="6156360"/>
            <a:ext cx="299160" cy="308520"/>
          </a:xfrm>
          <a:prstGeom prst="rect">
            <a:avLst/>
          </a:prstGeom>
          <a:ln w="0">
            <a:noFill/>
          </a:ln>
        </p:spPr>
      </p:pic>
      <p:pic>
        <p:nvPicPr>
          <p:cNvPr id="430" name="Imagen 13"/>
          <p:cNvPicPr/>
          <p:nvPr/>
        </p:nvPicPr>
        <p:blipFill>
          <a:blip r:embed="rId4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5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90"/>
                            </p:stCondLst>
                            <p:childTnLst>
                              <p:par>
                                <p:cTn id="46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8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458729993"/>
              </p:ext>
            </p:extLst>
          </p:nvPr>
        </p:nvGraphicFramePr>
        <p:xfrm>
          <a:off x="1057320" y="1634040"/>
          <a:ext cx="6867000" cy="421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31" name="Imagen 10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9600"/>
          </a:xfrm>
          <a:prstGeom prst="rect">
            <a:avLst/>
          </a:prstGeom>
          <a:ln w="0">
            <a:noFill/>
          </a:ln>
        </p:spPr>
      </p:pic>
      <p:sp>
        <p:nvSpPr>
          <p:cNvPr id="432" name="CuadroTexto 11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Pla d’ocupabilitat de la UAB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433" name="Rectángulo 12"/>
          <p:cNvSpPr/>
          <p:nvPr/>
        </p:nvSpPr>
        <p:spPr>
          <a:xfrm>
            <a:off x="1075680" y="122832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pic>
        <p:nvPicPr>
          <p:cNvPr id="434" name="Imagen 13"/>
          <p:cNvPicPr/>
          <p:nvPr/>
        </p:nvPicPr>
        <p:blipFill>
          <a:blip r:embed="rId9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QuadreDeText 13"/>
          <p:cNvSpPr/>
          <p:nvPr/>
        </p:nvSpPr>
        <p:spPr>
          <a:xfrm>
            <a:off x="1075680" y="1730520"/>
            <a:ext cx="7122960" cy="33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</a:pPr>
            <a:r>
              <a:rPr lang="ca-ES" sz="1800" b="1" u="sng" strike="noStrike" spc="-1">
                <a:solidFill>
                  <a:srgbClr val="008539"/>
                </a:solidFill>
                <a:uFillTx/>
                <a:latin typeface="Arial"/>
                <a:ea typeface="DejaVu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Ajuts a l'estudi per a situacions d'Emergència (Programa Finestreta): </a:t>
            </a:r>
            <a:endParaRPr lang="es-ES" sz="1800" b="0" strike="noStrike" spc="-1">
              <a:solidFill>
                <a:srgbClr val="008539"/>
              </a:solidFill>
              <a:latin typeface="Arial"/>
            </a:endParaRPr>
          </a:p>
          <a:p>
            <a:pPr marL="319320" indent="-318600"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Ajuts destinats a compensar aquelles situacions sobrevingudes que dificulten el desenvolupament d'estudis universitaris.</a:t>
            </a:r>
            <a:endParaRPr lang="es-ES" sz="1600" b="0" strike="noStrike" spc="-1">
              <a:latin typeface="Arial"/>
            </a:endParaRPr>
          </a:p>
          <a:p>
            <a:pPr marL="319320" indent="-318600"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Adreçades a estudiants matriculats en ensenyaments oficials de grau o de màster que no disposin de cap altre tipus d'ajut.</a:t>
            </a:r>
            <a:endParaRPr lang="es-ES" sz="1600" b="0" strike="noStrike" spc="-1">
              <a:latin typeface="Arial"/>
            </a:endParaRPr>
          </a:p>
          <a:p>
            <a:pPr marL="319320" indent="-318600">
              <a:lnSpc>
                <a:spcPts val="2500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La persona beneficiària haurà d'acreditar una situació sobrevinguda durant l'any en curs que hagi comportat un empitjorament important en la seva situació econòmica, social o familiar.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436" name="17 CuadroTexto"/>
          <p:cNvSpPr/>
          <p:nvPr/>
        </p:nvSpPr>
        <p:spPr>
          <a:xfrm>
            <a:off x="1075680" y="5308200"/>
            <a:ext cx="8279640" cy="3031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ca-ES" sz="1400" b="0" strike="noStrike" spc="-1">
                <a:solidFill>
                  <a:srgbClr val="808080"/>
                </a:solidFill>
                <a:latin typeface="Arial"/>
                <a:ea typeface="DejaVu Sans"/>
              </a:rPr>
              <a:t>Si la persona beneficiària no supera el 50% dels crèdits, haurà de tornar l'import de l'ajut.</a:t>
            </a:r>
            <a:endParaRPr lang="es-ES" sz="1400" b="0" strike="noStrike" spc="-1">
              <a:latin typeface="Arial"/>
            </a:endParaRPr>
          </a:p>
        </p:txBody>
      </p:sp>
      <p:sp>
        <p:nvSpPr>
          <p:cNvPr id="437" name="CuadroTexto 10"/>
          <p:cNvSpPr/>
          <p:nvPr/>
        </p:nvSpPr>
        <p:spPr>
          <a:xfrm>
            <a:off x="6830640" y="6188400"/>
            <a:ext cx="173952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Veure més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438" name="Imagen 11"/>
          <p:cNvPicPr/>
          <p:nvPr/>
        </p:nvPicPr>
        <p:blipFill>
          <a:blip r:embed="rId3"/>
          <a:stretch/>
        </p:blipFill>
        <p:spPr>
          <a:xfrm>
            <a:off x="6505200" y="6156360"/>
            <a:ext cx="299160" cy="308520"/>
          </a:xfrm>
          <a:prstGeom prst="rect">
            <a:avLst/>
          </a:prstGeom>
          <a:ln w="0">
            <a:noFill/>
          </a:ln>
        </p:spPr>
      </p:pic>
      <p:pic>
        <p:nvPicPr>
          <p:cNvPr id="439" name="Imagen 12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9600"/>
          </a:xfrm>
          <a:prstGeom prst="rect">
            <a:avLst/>
          </a:prstGeom>
          <a:ln w="0">
            <a:noFill/>
          </a:ln>
        </p:spPr>
      </p:pic>
      <p:sp>
        <p:nvSpPr>
          <p:cNvPr id="440" name="CuadroTexto 15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Programa Finestreta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441" name="Rectángulo 16"/>
          <p:cNvSpPr/>
          <p:nvPr/>
        </p:nvSpPr>
        <p:spPr>
          <a:xfrm>
            <a:off x="1075680" y="122832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pic>
        <p:nvPicPr>
          <p:cNvPr id="442" name="Imagen 13"/>
          <p:cNvPicPr/>
          <p:nvPr/>
        </p:nvPicPr>
        <p:blipFill>
          <a:blip r:embed="rId5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90"/>
                            </p:stCondLst>
                            <p:childTnLst>
                              <p:par>
                                <p:cTn id="3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Imagen 54"/>
          <p:cNvPicPr/>
          <p:nvPr/>
        </p:nvPicPr>
        <p:blipFill>
          <a:blip r:embed="rId3"/>
          <a:stretch/>
        </p:blipFill>
        <p:spPr>
          <a:xfrm>
            <a:off x="1800" y="-307800"/>
            <a:ext cx="9139680" cy="7238520"/>
          </a:xfrm>
          <a:prstGeom prst="rect">
            <a:avLst/>
          </a:prstGeom>
          <a:ln w="0">
            <a:noFill/>
          </a:ln>
        </p:spPr>
      </p:pic>
      <p:pic>
        <p:nvPicPr>
          <p:cNvPr id="444" name="Imagen 35"/>
          <p:cNvPicPr/>
          <p:nvPr/>
        </p:nvPicPr>
        <p:blipFill>
          <a:blip r:embed="rId4"/>
          <a:srcRect t="8852" b="8852"/>
          <a:stretch/>
        </p:blipFill>
        <p:spPr>
          <a:xfrm>
            <a:off x="-375120" y="4312800"/>
            <a:ext cx="9931680" cy="2617920"/>
          </a:xfrm>
          <a:prstGeom prst="rect">
            <a:avLst/>
          </a:prstGeom>
          <a:ln w="0">
            <a:noFill/>
          </a:ln>
        </p:spPr>
      </p:pic>
      <p:pic>
        <p:nvPicPr>
          <p:cNvPr id="445" name="Imagen 34"/>
          <p:cNvPicPr/>
          <p:nvPr/>
        </p:nvPicPr>
        <p:blipFill>
          <a:blip r:embed="rId5"/>
          <a:srcRect l="3276" r="3276"/>
          <a:stretch/>
        </p:blipFill>
        <p:spPr>
          <a:xfrm>
            <a:off x="-334800" y="-195480"/>
            <a:ext cx="9891360" cy="4432680"/>
          </a:xfrm>
          <a:prstGeom prst="rect">
            <a:avLst/>
          </a:prstGeom>
          <a:ln w="0">
            <a:noFill/>
          </a:ln>
        </p:spPr>
      </p:pic>
      <p:sp>
        <p:nvSpPr>
          <p:cNvPr id="446" name="Rectángulo 11"/>
          <p:cNvSpPr/>
          <p:nvPr/>
        </p:nvSpPr>
        <p:spPr>
          <a:xfrm>
            <a:off x="1075680" y="981000"/>
            <a:ext cx="988560" cy="71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447" name="CuadroTexto 12"/>
          <p:cNvSpPr/>
          <p:nvPr/>
        </p:nvSpPr>
        <p:spPr>
          <a:xfrm>
            <a:off x="969120" y="448920"/>
            <a:ext cx="786564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  <a:tabLst>
                <a:tab pos="0" algn="l"/>
              </a:tabLst>
            </a:pPr>
            <a:r>
              <a:rPr lang="ca-ES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Servei d’atenció a les NEE de la UAB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448" name="Rectángulo 2"/>
          <p:cNvSpPr/>
          <p:nvPr/>
        </p:nvSpPr>
        <p:spPr>
          <a:xfrm>
            <a:off x="1042920" y="1604160"/>
            <a:ext cx="7007400" cy="375444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449" name="CuadroTexto 57"/>
          <p:cNvSpPr/>
          <p:nvPr/>
        </p:nvSpPr>
        <p:spPr>
          <a:xfrm>
            <a:off x="4766400" y="6187680"/>
            <a:ext cx="40024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75000"/>
              </a:lnSpc>
              <a:tabLst>
                <a:tab pos="0" algn="l"/>
              </a:tabLst>
            </a:pPr>
            <a:r>
              <a:rPr lang="ca-ES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Tota la informació a la web del PIUNE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450" name="Imagen 58"/>
          <p:cNvPicPr/>
          <p:nvPr/>
        </p:nvPicPr>
        <p:blipFill>
          <a:blip r:embed="rId6"/>
          <a:stretch/>
        </p:blipFill>
        <p:spPr>
          <a:xfrm>
            <a:off x="4440960" y="6155640"/>
            <a:ext cx="299160" cy="308520"/>
          </a:xfrm>
          <a:prstGeom prst="rect">
            <a:avLst/>
          </a:prstGeom>
          <a:ln w="0">
            <a:noFill/>
          </a:ln>
        </p:spPr>
      </p:pic>
      <p:sp>
        <p:nvSpPr>
          <p:cNvPr id="451" name="QuadreDeText 8"/>
          <p:cNvSpPr/>
          <p:nvPr/>
        </p:nvSpPr>
        <p:spPr>
          <a:xfrm>
            <a:off x="1335318" y="1713042"/>
            <a:ext cx="6211080" cy="41477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 anchor="t">
            <a:spAutoFit/>
          </a:bodyPr>
          <a:lstStyle/>
          <a:p>
            <a:pPr marL="285750" indent="-285115">
              <a:lnSpc>
                <a:spcPts val="2500"/>
              </a:lnSpc>
              <a:spcBef>
                <a:spcPts val="1199"/>
              </a:spcBef>
              <a:spcAft>
                <a:spcPts val="1199"/>
              </a:spcAft>
              <a:buClr>
                <a:srgbClr val="008639"/>
              </a:buClr>
              <a:buFont typeface="Arial Black"/>
              <a:buChar char="•"/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Si vols estudiar a la UAB i tens una necessitat específica de suport educatiu (NEE), adreça’t al </a:t>
            </a:r>
            <a:r>
              <a:rPr lang="ca-ES" sz="1600" b="1" u="sng" strike="noStrike" spc="-1">
                <a:solidFill>
                  <a:srgbClr val="008539"/>
                </a:solidFill>
                <a:uFillTx/>
                <a:latin typeface="Arial"/>
                <a:ea typeface="DejaVu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lang="es-ES" sz="1600" b="0" strike="noStrike" spc="-1">
              <a:solidFill>
                <a:srgbClr val="008539"/>
              </a:solidFill>
              <a:latin typeface="Arial"/>
            </a:endParaRPr>
          </a:p>
          <a:p>
            <a:pPr marL="285750" indent="-285115">
              <a:lnSpc>
                <a:spcPts val="2500"/>
              </a:lnSpc>
              <a:spcBef>
                <a:spcPts val="1199"/>
              </a:spcBef>
              <a:spcAft>
                <a:spcPts val="1199"/>
              </a:spcAft>
              <a:buClr>
                <a:srgbClr val="008639"/>
              </a:buClr>
              <a:buFont typeface="Arial Black"/>
              <a:buChar char="•"/>
            </a:pPr>
            <a:r>
              <a:rPr lang="ca-ES" sz="1600" b="1" u="sng" strike="noStrike" spc="-1">
                <a:solidFill>
                  <a:srgbClr val="008539"/>
                </a:solidFill>
                <a:uFillTx/>
                <a:latin typeface="Arial"/>
                <a:ea typeface="DejaVu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lang="ca-ES" sz="1600" b="1" strike="noStrike" spc="-1">
                <a:solidFill>
                  <a:srgbClr val="008539"/>
                </a:solidFill>
                <a:latin typeface="Arial"/>
                <a:ea typeface="DejaVu Sans"/>
              </a:rPr>
              <a:t> </a:t>
            </a: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i et podrem orientar amb la preinscripció, les exempcions de matrícula, els estudis i les assignatures, la transició i acollida, etc. </a:t>
            </a:r>
            <a:endParaRPr lang="es-ES" sz="1600" b="0" strike="noStrike" spc="-1">
              <a:latin typeface="Arial"/>
            </a:endParaRPr>
          </a:p>
          <a:p>
            <a:pPr marL="285750" indent="-285115">
              <a:lnSpc>
                <a:spcPts val="2500"/>
              </a:lnSpc>
              <a:spcBef>
                <a:spcPts val="1199"/>
              </a:spcBef>
              <a:spcAft>
                <a:spcPts val="1199"/>
              </a:spcAft>
              <a:buClr>
                <a:srgbClr val="008639"/>
              </a:buClr>
              <a:buFont typeface="Arial Black"/>
              <a:buChar char="•"/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El PIUNE et donarà suport durant tots els teus estudis a la UAB. </a:t>
            </a:r>
            <a:r>
              <a:rPr lang="ca-ES" sz="1600" b="1" u="sng" strike="noStrike" spc="-1">
                <a:solidFill>
                  <a:srgbClr val="008539"/>
                </a:solidFill>
                <a:uFillTx/>
                <a:latin typeface="Arial"/>
                <a:ea typeface="DejaVu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lang="ca-ES" sz="1600" b="1" strike="noStrike" spc="-1">
                <a:solidFill>
                  <a:srgbClr val="008539"/>
                </a:solidFill>
                <a:latin typeface="Arial"/>
                <a:ea typeface="DejaVu Sans"/>
              </a:rPr>
              <a:t> </a:t>
            </a: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a cada facultat o escola.</a:t>
            </a:r>
            <a:endParaRPr lang="ca-ES" sz="1400" spc="-1">
              <a:latin typeface="Arial"/>
              <a:cs typeface="Arial"/>
            </a:endParaRPr>
          </a:p>
          <a:p>
            <a:pPr marL="635">
              <a:lnSpc>
                <a:spcPts val="2500"/>
              </a:lnSpc>
              <a:spcBef>
                <a:spcPts val="1199"/>
              </a:spcBef>
              <a:spcAft>
                <a:spcPts val="1199"/>
              </a:spcAft>
              <a:buClr>
                <a:srgbClr val="008639"/>
              </a:buClr>
            </a:pPr>
            <a:r>
              <a:rPr lang="ca-ES" sz="1400" b="1" spc="-1">
                <a:latin typeface="Arial"/>
                <a:cs typeface="Arial"/>
              </a:rPr>
              <a:t>A la FTI, contacta amb Lupe Romero </a:t>
            </a:r>
            <a:r>
              <a:rPr lang="ca-ES" sz="1400" b="1" spc="-1">
                <a:solidFill>
                  <a:srgbClr val="2EA515"/>
                </a:solidFill>
                <a:latin typeface="Arial"/>
                <a:cs typeface="Arial"/>
              </a:rPr>
              <a:t> </a:t>
            </a:r>
            <a:r>
              <a:rPr lang="ca-ES" sz="1400" b="1" spc="-1">
                <a:solidFill>
                  <a:srgbClr val="008539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Lupe.Romero@uab.cat</a:t>
            </a:r>
            <a:endParaRPr lang="ca-ES" sz="1400" spc="-1">
              <a:solidFill>
                <a:srgbClr val="008539"/>
              </a:solidFill>
              <a:latin typeface="Arial"/>
              <a:cs typeface="Arial"/>
            </a:endParaRPr>
          </a:p>
          <a:p>
            <a:pPr marL="285750" indent="-285115">
              <a:lnSpc>
                <a:spcPts val="2500"/>
              </a:lnSpc>
              <a:spcBef>
                <a:spcPts val="1199"/>
              </a:spcBef>
              <a:spcAft>
                <a:spcPts val="1199"/>
              </a:spcAft>
              <a:buClr>
                <a:srgbClr val="008639"/>
              </a:buClr>
              <a:buFont typeface="Arial Black"/>
              <a:buChar char="•"/>
            </a:pPr>
            <a:endParaRPr lang="ca-ES" sz="1600" b="1" spc="-1">
              <a:latin typeface="Arial"/>
            </a:endParaRPr>
          </a:p>
        </p:txBody>
      </p:sp>
      <p:pic>
        <p:nvPicPr>
          <p:cNvPr id="452" name="Imagen 13"/>
          <p:cNvPicPr/>
          <p:nvPr/>
        </p:nvPicPr>
        <p:blipFill>
          <a:blip r:embed="rId11"/>
          <a:stretch/>
        </p:blipFill>
        <p:spPr>
          <a:xfrm>
            <a:off x="1042920" y="6123240"/>
            <a:ext cx="1799280" cy="329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n 7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9600"/>
          </a:xfrm>
          <a:prstGeom prst="rect">
            <a:avLst/>
          </a:prstGeom>
          <a:ln w="0">
            <a:noFill/>
          </a:ln>
        </p:spPr>
      </p:pic>
      <p:sp>
        <p:nvSpPr>
          <p:cNvPr id="455" name="CuadroTexto 10"/>
          <p:cNvSpPr/>
          <p:nvPr/>
        </p:nvSpPr>
        <p:spPr>
          <a:xfrm>
            <a:off x="969120" y="448920"/>
            <a:ext cx="8080560" cy="50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Segueix-nos!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456" name="Rectángulo 11"/>
          <p:cNvSpPr/>
          <p:nvPr/>
        </p:nvSpPr>
        <p:spPr>
          <a:xfrm>
            <a:off x="1075680" y="122832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pic>
        <p:nvPicPr>
          <p:cNvPr id="457" name="Picture 2" descr="Instagram - Wikipedia, la enciclopedia libre"/>
          <p:cNvPicPr/>
          <p:nvPr/>
        </p:nvPicPr>
        <p:blipFill>
          <a:blip r:embed="rId4"/>
          <a:stretch/>
        </p:blipFill>
        <p:spPr>
          <a:xfrm>
            <a:off x="666720" y="1512720"/>
            <a:ext cx="1127520" cy="1137960"/>
          </a:xfrm>
          <a:prstGeom prst="rect">
            <a:avLst/>
          </a:prstGeom>
          <a:ln w="0">
            <a:noFill/>
          </a:ln>
        </p:spPr>
      </p:pic>
      <p:sp>
        <p:nvSpPr>
          <p:cNvPr id="458" name="QuadreDeText 2"/>
          <p:cNvSpPr/>
          <p:nvPr/>
        </p:nvSpPr>
        <p:spPr>
          <a:xfrm>
            <a:off x="2083680" y="1719000"/>
            <a:ext cx="397260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4800" b="0" strike="noStrike" spc="-1">
                <a:solidFill>
                  <a:srgbClr val="000000"/>
                </a:solidFill>
                <a:latin typeface="Calibri"/>
                <a:ea typeface="DejaVu Sans"/>
              </a:rPr>
              <a:t>@traducciouab</a:t>
            </a:r>
            <a:endParaRPr lang="es-ES" sz="4800" b="0" strike="noStrike" spc="-1">
              <a:latin typeface="Arial"/>
            </a:endParaRPr>
          </a:p>
        </p:txBody>
      </p:sp>
      <p:sp>
        <p:nvSpPr>
          <p:cNvPr id="459" name="QuadreDeText 1"/>
          <p:cNvSpPr/>
          <p:nvPr/>
        </p:nvSpPr>
        <p:spPr>
          <a:xfrm>
            <a:off x="2151720" y="2655000"/>
            <a:ext cx="357084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0" strike="noStrike" spc="-1">
                <a:solidFill>
                  <a:srgbClr val="000000"/>
                </a:solidFill>
                <a:latin typeface="Calibri"/>
                <a:ea typeface="Calibri"/>
              </a:rPr>
              <a:t>@consell.fti </a:t>
            </a:r>
            <a:endParaRPr lang="es-ES" sz="4800" b="0" strike="noStrike" spc="-1">
              <a:latin typeface="Arial"/>
            </a:endParaRPr>
          </a:p>
        </p:txBody>
      </p:sp>
      <p:sp>
        <p:nvSpPr>
          <p:cNvPr id="460" name="QuadreDeText 3"/>
          <p:cNvSpPr/>
          <p:nvPr/>
        </p:nvSpPr>
        <p:spPr>
          <a:xfrm>
            <a:off x="662760" y="4165200"/>
            <a:ext cx="602460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0" u="sng" strike="noStrike" spc="-1">
                <a:solidFill>
                  <a:srgbClr val="008539"/>
                </a:solidFill>
                <a:uFillTx/>
                <a:latin typeface="Calibri"/>
                <a:ea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Guia de l'estudiant FTI</a:t>
            </a:r>
            <a:endParaRPr lang="es-ES" sz="4800" b="0" strike="noStrike" spc="-1">
              <a:solidFill>
                <a:srgbClr val="008539"/>
              </a:solidFill>
              <a:latin typeface="Arial"/>
            </a:endParaRPr>
          </a:p>
        </p:txBody>
      </p:sp>
      <p:pic>
        <p:nvPicPr>
          <p:cNvPr id="2" name="Imagen 13">
            <a:extLst>
              <a:ext uri="{FF2B5EF4-FFF2-40B4-BE49-F238E27FC236}">
                <a16:creationId xmlns:a16="http://schemas.microsoft.com/office/drawing/2014/main" id="{4FFA4E3A-CB2F-0644-5B90-A0F104D92ED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QuadreDeText 13"/>
          <p:cNvSpPr/>
          <p:nvPr/>
        </p:nvSpPr>
        <p:spPr>
          <a:xfrm>
            <a:off x="1010160" y="1606680"/>
            <a:ext cx="7122960" cy="15558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>
              <a:lnSpc>
                <a:spcPct val="100000"/>
              </a:lnSpc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Telèfon: </a:t>
            </a: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93 581 18 76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a-ES" sz="1600" b="1" strike="noStrike" spc="-1">
                <a:solidFill>
                  <a:srgbClr val="008539"/>
                </a:solidFill>
                <a:latin typeface="Arial"/>
                <a:ea typeface="DejaVu Sans"/>
              </a:rPr>
              <a:t>Web: </a:t>
            </a:r>
            <a:r>
              <a:rPr lang="ca-ES" sz="1600" b="0" u="sng" strike="noStrike" spc="-1">
                <a:solidFill>
                  <a:srgbClr val="008539"/>
                </a:solidFill>
                <a:uFillTx/>
                <a:latin typeface="Arial"/>
                <a:ea typeface="DejaVu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www.uab.cat/traducciointerpretacio/</a:t>
            </a:r>
            <a:endParaRPr lang="es-ES" sz="1600" b="0" strike="noStrike" spc="-1">
              <a:solidFill>
                <a:srgbClr val="008539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s-E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MS PGothic"/>
              </a:rPr>
              <a:t>Correu-e: </a:t>
            </a:r>
            <a:r>
              <a:rPr lang="ca-ES" sz="1600" b="0" u="sng" strike="noStrike" spc="-1">
                <a:solidFill>
                  <a:srgbClr val="008539"/>
                </a:solidFill>
                <a:uFillTx/>
                <a:latin typeface="Arial"/>
                <a:ea typeface="MS P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g.academica.fti@uab.cat</a:t>
            </a:r>
            <a:endParaRPr lang="es-ES" sz="1600" b="0" strike="noStrike" spc="-1">
              <a:solidFill>
                <a:srgbClr val="008539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320"/>
              </a:spcBef>
            </a:pPr>
            <a:endParaRPr lang="es-ES" sz="1600" b="0" strike="noStrike" spc="-1">
              <a:latin typeface="Arial"/>
            </a:endParaRPr>
          </a:p>
        </p:txBody>
      </p:sp>
      <p:pic>
        <p:nvPicPr>
          <p:cNvPr id="462" name="Imagen 1"/>
          <p:cNvPicPr/>
          <p:nvPr/>
        </p:nvPicPr>
        <p:blipFill>
          <a:blip r:embed="rId4"/>
          <a:stretch/>
        </p:blipFill>
        <p:spPr>
          <a:xfrm>
            <a:off x="1075680" y="3134403"/>
            <a:ext cx="5487480" cy="2578680"/>
          </a:xfrm>
          <a:prstGeom prst="rect">
            <a:avLst/>
          </a:prstGeom>
          <a:ln w="0">
            <a:noFill/>
          </a:ln>
          <a:effectLst>
            <a:outerShdw blurRad="6336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63" name="Imagen 7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9600"/>
          </a:xfrm>
          <a:prstGeom prst="rect">
            <a:avLst/>
          </a:prstGeom>
          <a:ln w="0">
            <a:noFill/>
          </a:ln>
        </p:spPr>
      </p:pic>
      <p:sp>
        <p:nvSpPr>
          <p:cNvPr id="464" name="CuadroTexto 10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Gestió Acadèmica de la FTI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465" name="Rectángulo 11"/>
          <p:cNvSpPr/>
          <p:nvPr/>
        </p:nvSpPr>
        <p:spPr>
          <a:xfrm>
            <a:off x="1075680" y="122832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pic>
        <p:nvPicPr>
          <p:cNvPr id="466" name="Imagen 13"/>
          <p:cNvPicPr/>
          <p:nvPr/>
        </p:nvPicPr>
        <p:blipFill>
          <a:blip r:embed="rId6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5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Imagen 14"/>
          <p:cNvPicPr/>
          <p:nvPr/>
        </p:nvPicPr>
        <p:blipFill>
          <a:blip r:embed="rId3"/>
          <a:stretch/>
        </p:blipFill>
        <p:spPr>
          <a:xfrm>
            <a:off x="-617040" y="-165240"/>
            <a:ext cx="9760320" cy="7599960"/>
          </a:xfrm>
          <a:prstGeom prst="rect">
            <a:avLst/>
          </a:prstGeom>
          <a:ln w="0">
            <a:noFill/>
          </a:ln>
        </p:spPr>
      </p:pic>
      <p:pic>
        <p:nvPicPr>
          <p:cNvPr id="468" name="Imagen 3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-216000" y="-434880"/>
            <a:ext cx="9359280" cy="7869600"/>
          </a:xfrm>
          <a:prstGeom prst="rect">
            <a:avLst/>
          </a:prstGeom>
          <a:ln w="0">
            <a:noFill/>
          </a:ln>
        </p:spPr>
      </p:pic>
      <p:pic>
        <p:nvPicPr>
          <p:cNvPr id="469" name="Imagen 34"/>
          <p:cNvPicPr/>
          <p:nvPr/>
        </p:nvPicPr>
        <p:blipFill>
          <a:blip r:embed="rId6"/>
          <a:stretch/>
        </p:blipFill>
        <p:spPr>
          <a:xfrm>
            <a:off x="-606600" y="-365400"/>
            <a:ext cx="10185480" cy="4073760"/>
          </a:xfrm>
          <a:prstGeom prst="rect">
            <a:avLst/>
          </a:prstGeom>
          <a:ln w="0">
            <a:noFill/>
          </a:ln>
        </p:spPr>
      </p:pic>
      <p:sp>
        <p:nvSpPr>
          <p:cNvPr id="470" name="CuadroTexto 12"/>
          <p:cNvSpPr/>
          <p:nvPr/>
        </p:nvSpPr>
        <p:spPr>
          <a:xfrm>
            <a:off x="969120" y="448920"/>
            <a:ext cx="7601040" cy="91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Més informació? </a:t>
            </a:r>
            <a:endParaRPr lang="es-ES" sz="3200" b="0" strike="noStrike" spc="-1">
              <a:latin typeface="Arial"/>
            </a:endParaRPr>
          </a:p>
          <a:p>
            <a:pPr>
              <a:lnSpc>
                <a:spcPct val="85000"/>
              </a:lnSpc>
            </a:pPr>
            <a:r>
              <a:rPr lang="ca-ES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visita www.uab.cat</a:t>
            </a:r>
            <a:endParaRPr lang="es-ES" sz="3200" b="0" strike="noStrike" spc="-1">
              <a:latin typeface="Arial"/>
            </a:endParaRPr>
          </a:p>
        </p:txBody>
      </p:sp>
      <p:pic>
        <p:nvPicPr>
          <p:cNvPr id="471" name="Imagen 30"/>
          <p:cNvPicPr/>
          <p:nvPr/>
        </p:nvPicPr>
        <p:blipFill>
          <a:blip r:embed="rId6"/>
          <a:srcRect r="10231"/>
          <a:stretch/>
        </p:blipFill>
        <p:spPr>
          <a:xfrm rot="10800000">
            <a:off x="720" y="3706560"/>
            <a:ext cx="9143280" cy="4073760"/>
          </a:xfrm>
          <a:prstGeom prst="rect">
            <a:avLst/>
          </a:prstGeom>
          <a:ln w="0">
            <a:noFill/>
          </a:ln>
        </p:spPr>
      </p:pic>
      <p:sp>
        <p:nvSpPr>
          <p:cNvPr id="472" name="Rectángulo 20"/>
          <p:cNvSpPr/>
          <p:nvPr/>
        </p:nvSpPr>
        <p:spPr>
          <a:xfrm>
            <a:off x="1075680" y="1600560"/>
            <a:ext cx="988560" cy="71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473" name="CuadroTexto 27"/>
          <p:cNvSpPr/>
          <p:nvPr/>
        </p:nvSpPr>
        <p:spPr>
          <a:xfrm>
            <a:off x="4973760" y="6188400"/>
            <a:ext cx="40298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Veure més: </a:t>
            </a:r>
            <a:r>
              <a:rPr lang="ca-ES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www.uab.cat/graus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474" name="Imagen 28"/>
          <p:cNvPicPr/>
          <p:nvPr/>
        </p:nvPicPr>
        <p:blipFill>
          <a:blip r:embed="rId7"/>
          <a:stretch/>
        </p:blipFill>
        <p:spPr>
          <a:xfrm>
            <a:off x="4648320" y="6156360"/>
            <a:ext cx="299160" cy="308520"/>
          </a:xfrm>
          <a:prstGeom prst="rect">
            <a:avLst/>
          </a:prstGeom>
          <a:ln w="0">
            <a:noFill/>
          </a:ln>
        </p:spPr>
      </p:pic>
      <p:pic>
        <p:nvPicPr>
          <p:cNvPr id="475" name="Imagen 2"/>
          <p:cNvPicPr/>
          <p:nvPr/>
        </p:nvPicPr>
        <p:blipFill>
          <a:blip r:embed="rId8"/>
          <a:srcRect l="12973" t="3033"/>
          <a:stretch/>
        </p:blipFill>
        <p:spPr>
          <a:xfrm>
            <a:off x="-617040" y="-165240"/>
            <a:ext cx="10257480" cy="7620480"/>
          </a:xfrm>
          <a:prstGeom prst="rect">
            <a:avLst/>
          </a:prstGeom>
          <a:ln w="0">
            <a:noFill/>
          </a:ln>
        </p:spPr>
      </p:pic>
      <p:pic>
        <p:nvPicPr>
          <p:cNvPr id="476" name="Imagen 15"/>
          <p:cNvPicPr/>
          <p:nvPr/>
        </p:nvPicPr>
        <p:blipFill>
          <a:blip r:embed="rId9"/>
          <a:srcRect l="13018" t="5132"/>
          <a:stretch/>
        </p:blipFill>
        <p:spPr>
          <a:xfrm>
            <a:off x="-611640" y="0"/>
            <a:ext cx="10252440" cy="7455240"/>
          </a:xfrm>
          <a:prstGeom prst="rect">
            <a:avLst/>
          </a:prstGeom>
          <a:ln w="0">
            <a:noFill/>
          </a:ln>
        </p:spPr>
      </p:pic>
      <p:pic>
        <p:nvPicPr>
          <p:cNvPr id="477" name="Imagen 16"/>
          <p:cNvPicPr/>
          <p:nvPr/>
        </p:nvPicPr>
        <p:blipFill>
          <a:blip r:embed="rId10"/>
          <a:srcRect l="13018" t="5134" b="7612"/>
          <a:stretch/>
        </p:blipFill>
        <p:spPr>
          <a:xfrm>
            <a:off x="-611640" y="0"/>
            <a:ext cx="10252440" cy="6857280"/>
          </a:xfrm>
          <a:prstGeom prst="rect">
            <a:avLst/>
          </a:prstGeom>
          <a:ln w="0">
            <a:noFill/>
          </a:ln>
        </p:spPr>
      </p:pic>
      <p:pic>
        <p:nvPicPr>
          <p:cNvPr id="478" name="Imagen 17"/>
          <p:cNvPicPr/>
          <p:nvPr/>
        </p:nvPicPr>
        <p:blipFill>
          <a:blip r:embed="rId11"/>
          <a:srcRect l="13018" t="5134" b="7612"/>
          <a:stretch/>
        </p:blipFill>
        <p:spPr>
          <a:xfrm>
            <a:off x="-611640" y="0"/>
            <a:ext cx="10252440" cy="6857280"/>
          </a:xfrm>
          <a:prstGeom prst="rect">
            <a:avLst/>
          </a:prstGeom>
          <a:ln w="0">
            <a:noFill/>
          </a:ln>
        </p:spPr>
      </p:pic>
      <p:pic>
        <p:nvPicPr>
          <p:cNvPr id="479" name="Imagen 18"/>
          <p:cNvPicPr/>
          <p:nvPr/>
        </p:nvPicPr>
        <p:blipFill>
          <a:blip r:embed="rId12"/>
          <a:srcRect l="14976" r="2280"/>
          <a:stretch/>
        </p:blipFill>
        <p:spPr>
          <a:xfrm>
            <a:off x="-380880" y="-403560"/>
            <a:ext cx="9752760" cy="7858800"/>
          </a:xfrm>
          <a:prstGeom prst="rect">
            <a:avLst/>
          </a:prstGeom>
          <a:ln w="0">
            <a:noFill/>
          </a:ln>
        </p:spPr>
      </p:pic>
      <p:pic>
        <p:nvPicPr>
          <p:cNvPr id="480" name="Imagen 19"/>
          <p:cNvPicPr/>
          <p:nvPr/>
        </p:nvPicPr>
        <p:blipFill>
          <a:blip r:embed="rId13"/>
          <a:srcRect l="16378" r="4222"/>
          <a:stretch/>
        </p:blipFill>
        <p:spPr>
          <a:xfrm>
            <a:off x="-216000" y="-403560"/>
            <a:ext cx="9359280" cy="7858800"/>
          </a:xfrm>
          <a:prstGeom prst="rect">
            <a:avLst/>
          </a:prstGeom>
          <a:ln w="0">
            <a:noFill/>
          </a:ln>
        </p:spPr>
      </p:pic>
      <p:sp>
        <p:nvSpPr>
          <p:cNvPr id="481" name="Rectángulo 4"/>
          <p:cNvSpPr/>
          <p:nvPr/>
        </p:nvSpPr>
        <p:spPr>
          <a:xfrm>
            <a:off x="4973760" y="6156360"/>
            <a:ext cx="3017520" cy="318600"/>
          </a:xfrm>
          <a:prstGeom prst="rect">
            <a:avLst/>
          </a:prstGeom>
          <a:noFill/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482" name="Rectángulo 5"/>
          <p:cNvSpPr/>
          <p:nvPr/>
        </p:nvSpPr>
        <p:spPr>
          <a:xfrm>
            <a:off x="969120" y="6024960"/>
            <a:ext cx="2473200" cy="580320"/>
          </a:xfrm>
          <a:prstGeom prst="rect">
            <a:avLst/>
          </a:prstGeom>
          <a:noFill/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483" name="Rectángulo 21"/>
          <p:cNvSpPr/>
          <p:nvPr/>
        </p:nvSpPr>
        <p:spPr>
          <a:xfrm>
            <a:off x="969120" y="338760"/>
            <a:ext cx="3779280" cy="1098360"/>
          </a:xfrm>
          <a:prstGeom prst="rect">
            <a:avLst/>
          </a:prstGeom>
          <a:noFill/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pic>
        <p:nvPicPr>
          <p:cNvPr id="484" name="Imagen 13"/>
          <p:cNvPicPr/>
          <p:nvPr/>
        </p:nvPicPr>
        <p:blipFill>
          <a:blip r:embed="rId14"/>
          <a:stretch/>
        </p:blipFill>
        <p:spPr>
          <a:xfrm>
            <a:off x="1042920" y="6123240"/>
            <a:ext cx="1799280" cy="329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1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5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8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Imagen 26"/>
          <p:cNvPicPr/>
          <p:nvPr/>
        </p:nvPicPr>
        <p:blipFill>
          <a:blip r:embed="rId3"/>
          <a:stretch/>
        </p:blipFill>
        <p:spPr>
          <a:xfrm>
            <a:off x="0" y="-307440"/>
            <a:ext cx="9143280" cy="7614720"/>
          </a:xfrm>
          <a:prstGeom prst="rect">
            <a:avLst/>
          </a:prstGeom>
          <a:ln w="0">
            <a:noFill/>
          </a:ln>
        </p:spPr>
      </p:pic>
      <p:pic>
        <p:nvPicPr>
          <p:cNvPr id="486" name="Imagen 3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7307280"/>
          </a:xfrm>
          <a:prstGeom prst="rect">
            <a:avLst/>
          </a:prstGeom>
          <a:ln w="0">
            <a:noFill/>
          </a:ln>
        </p:spPr>
      </p:pic>
      <p:pic>
        <p:nvPicPr>
          <p:cNvPr id="487" name="Imagen 34"/>
          <p:cNvPicPr/>
          <p:nvPr/>
        </p:nvPicPr>
        <p:blipFill>
          <a:blip r:embed="rId6"/>
          <a:srcRect l="2963" r="1588"/>
          <a:stretch/>
        </p:blipFill>
        <p:spPr>
          <a:xfrm>
            <a:off x="-304920" y="-79560"/>
            <a:ext cx="9722160" cy="4073760"/>
          </a:xfrm>
          <a:prstGeom prst="rect">
            <a:avLst/>
          </a:prstGeom>
          <a:ln w="0">
            <a:noFill/>
          </a:ln>
        </p:spPr>
      </p:pic>
      <p:pic>
        <p:nvPicPr>
          <p:cNvPr id="488" name="Imagen 44"/>
          <p:cNvPicPr/>
          <p:nvPr/>
        </p:nvPicPr>
        <p:blipFill>
          <a:blip r:embed="rId7"/>
          <a:srcRect r="4551"/>
          <a:stretch/>
        </p:blipFill>
        <p:spPr>
          <a:xfrm rot="10800000">
            <a:off x="-303480" y="4010040"/>
            <a:ext cx="9722160" cy="3112560"/>
          </a:xfrm>
          <a:prstGeom prst="rect">
            <a:avLst/>
          </a:prstGeom>
          <a:ln w="0">
            <a:noFill/>
          </a:ln>
        </p:spPr>
      </p:pic>
      <p:sp>
        <p:nvSpPr>
          <p:cNvPr id="489" name="CuadroTexto 12"/>
          <p:cNvSpPr/>
          <p:nvPr/>
        </p:nvSpPr>
        <p:spPr>
          <a:xfrm>
            <a:off x="969120" y="448920"/>
            <a:ext cx="4884120" cy="55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strike="noStrike" spc="-1">
                <a:solidFill>
                  <a:srgbClr val="FFFFFF"/>
                </a:solidFill>
                <a:latin typeface="Arial"/>
                <a:ea typeface="DejaVu Sans"/>
              </a:rPr>
              <a:t>Visita la UAB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490" name="Rectángulo 20"/>
          <p:cNvSpPr/>
          <p:nvPr/>
        </p:nvSpPr>
        <p:spPr>
          <a:xfrm>
            <a:off x="1075680" y="1096200"/>
            <a:ext cx="988560" cy="71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491" name="CuadroTexto 1"/>
          <p:cNvSpPr/>
          <p:nvPr/>
        </p:nvSpPr>
        <p:spPr>
          <a:xfrm>
            <a:off x="-2275560" y="1813320"/>
            <a:ext cx="18396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a-ES"/>
          </a:p>
        </p:txBody>
      </p:sp>
      <p:grpSp>
        <p:nvGrpSpPr>
          <p:cNvPr id="492" name="Agrupar 2"/>
          <p:cNvGrpSpPr/>
          <p:nvPr/>
        </p:nvGrpSpPr>
        <p:grpSpPr>
          <a:xfrm>
            <a:off x="932400" y="1469520"/>
            <a:ext cx="3045240" cy="1398240"/>
            <a:chOff x="932400" y="1469520"/>
            <a:chExt cx="3045240" cy="1398240"/>
          </a:xfrm>
        </p:grpSpPr>
        <p:sp>
          <p:nvSpPr>
            <p:cNvPr id="493" name="CuadroTexto 33"/>
            <p:cNvSpPr/>
            <p:nvPr/>
          </p:nvSpPr>
          <p:spPr>
            <a:xfrm>
              <a:off x="932400" y="1469520"/>
              <a:ext cx="3045240" cy="882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a-ES" sz="26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Jornades de </a:t>
              </a:r>
              <a:br/>
              <a:r>
                <a:rPr lang="ca-ES" sz="26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Portes Obertes</a:t>
              </a:r>
              <a:endParaRPr lang="es-ES" sz="2600" b="0" strike="noStrike" spc="-1">
                <a:latin typeface="Arial"/>
              </a:endParaRPr>
            </a:p>
          </p:txBody>
        </p:sp>
        <p:sp>
          <p:nvSpPr>
            <p:cNvPr id="494" name="CuadroTexto 14"/>
            <p:cNvSpPr/>
            <p:nvPr/>
          </p:nvSpPr>
          <p:spPr>
            <a:xfrm>
              <a:off x="1042920" y="2442960"/>
              <a:ext cx="2347200" cy="424800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5, 6 i 7 de febrer</a:t>
              </a:r>
              <a:endParaRPr lang="es-ES" sz="2000" b="0" strike="noStrike" spc="-1">
                <a:latin typeface="Arial"/>
              </a:endParaRPr>
            </a:p>
          </p:txBody>
        </p:sp>
      </p:grpSp>
      <p:grpSp>
        <p:nvGrpSpPr>
          <p:cNvPr id="495" name="Agrupar 16"/>
          <p:cNvGrpSpPr/>
          <p:nvPr/>
        </p:nvGrpSpPr>
        <p:grpSpPr>
          <a:xfrm>
            <a:off x="947880" y="3087360"/>
            <a:ext cx="3177720" cy="1429200"/>
            <a:chOff x="947880" y="3087360"/>
            <a:chExt cx="3177720" cy="1429200"/>
          </a:xfrm>
        </p:grpSpPr>
        <p:sp>
          <p:nvSpPr>
            <p:cNvPr id="496" name="CuadroTexto 17"/>
            <p:cNvSpPr/>
            <p:nvPr/>
          </p:nvSpPr>
          <p:spPr>
            <a:xfrm>
              <a:off x="947880" y="3087360"/>
              <a:ext cx="3177720" cy="88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a-ES" sz="26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Saló de l'Ensenyament</a:t>
              </a:r>
              <a:endParaRPr lang="es-ES" sz="2600" b="0" strike="noStrike" spc="-1">
                <a:latin typeface="Arial"/>
              </a:endParaRPr>
            </a:p>
          </p:txBody>
        </p:sp>
        <p:sp>
          <p:nvSpPr>
            <p:cNvPr id="497" name="CuadroTexto 18"/>
            <p:cNvSpPr/>
            <p:nvPr/>
          </p:nvSpPr>
          <p:spPr>
            <a:xfrm>
              <a:off x="1037880" y="4091760"/>
              <a:ext cx="2352240" cy="424800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26 a 30 de març</a:t>
              </a:r>
              <a:endParaRPr lang="es-ES" sz="2000" b="0" strike="noStrike" spc="-1">
                <a:latin typeface="Arial"/>
              </a:endParaRPr>
            </a:p>
          </p:txBody>
        </p:sp>
      </p:grpSp>
      <p:grpSp>
        <p:nvGrpSpPr>
          <p:cNvPr id="498" name="Agrupar 27"/>
          <p:cNvGrpSpPr/>
          <p:nvPr/>
        </p:nvGrpSpPr>
        <p:grpSpPr>
          <a:xfrm>
            <a:off x="969120" y="4741920"/>
            <a:ext cx="6002640" cy="1041120"/>
            <a:chOff x="969120" y="4741920"/>
            <a:chExt cx="6002640" cy="1041120"/>
          </a:xfrm>
        </p:grpSpPr>
        <p:sp>
          <p:nvSpPr>
            <p:cNvPr id="499" name="CuadroTexto 28"/>
            <p:cNvSpPr/>
            <p:nvPr/>
          </p:nvSpPr>
          <p:spPr>
            <a:xfrm>
              <a:off x="969120" y="4741920"/>
              <a:ext cx="3462480" cy="52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Visites al campus</a:t>
              </a:r>
              <a:endParaRPr lang="es-ES" sz="2600" b="0" strike="noStrike" spc="-1">
                <a:latin typeface="Arial"/>
              </a:endParaRPr>
            </a:p>
          </p:txBody>
        </p:sp>
        <p:sp>
          <p:nvSpPr>
            <p:cNvPr id="500" name="CuadroTexto 29"/>
            <p:cNvSpPr/>
            <p:nvPr/>
          </p:nvSpPr>
          <p:spPr>
            <a:xfrm>
              <a:off x="1037880" y="5358240"/>
              <a:ext cx="5933880" cy="424800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Gener - juliol... </a:t>
              </a:r>
              <a:r>
                <a:rPr lang="ca-ES" sz="18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i també al Youtube de la UAB</a:t>
              </a:r>
              <a:endParaRPr lang="es-ES" sz="1800" b="0" strike="noStrike" spc="-1">
                <a:latin typeface="Arial"/>
              </a:endParaRPr>
            </a:p>
          </p:txBody>
        </p:sp>
      </p:grpSp>
      <p:grpSp>
        <p:nvGrpSpPr>
          <p:cNvPr id="501" name="Agrupar 31"/>
          <p:cNvGrpSpPr/>
          <p:nvPr/>
        </p:nvGrpSpPr>
        <p:grpSpPr>
          <a:xfrm>
            <a:off x="4645440" y="1421280"/>
            <a:ext cx="3432240" cy="1424889"/>
            <a:chOff x="4645440" y="1421280"/>
            <a:chExt cx="3432240" cy="1424889"/>
          </a:xfrm>
        </p:grpSpPr>
        <p:sp>
          <p:nvSpPr>
            <p:cNvPr id="502" name="CuadroTexto 32"/>
            <p:cNvSpPr/>
            <p:nvPr/>
          </p:nvSpPr>
          <p:spPr>
            <a:xfrm>
              <a:off x="4645440" y="1421280"/>
              <a:ext cx="3432240" cy="882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a-ES" sz="26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Dia de </a:t>
              </a:r>
              <a:endParaRPr lang="es-ES" sz="26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ca-ES" sz="26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les Famílies</a:t>
              </a:r>
              <a:endParaRPr lang="es-ES" sz="2600" b="0" strike="noStrike" spc="-1">
                <a:latin typeface="Arial"/>
              </a:endParaRPr>
            </a:p>
          </p:txBody>
        </p:sp>
        <p:sp>
          <p:nvSpPr>
            <p:cNvPr id="503" name="CuadroTexto 35"/>
            <p:cNvSpPr/>
            <p:nvPr/>
          </p:nvSpPr>
          <p:spPr>
            <a:xfrm>
              <a:off x="4732200" y="2442960"/>
              <a:ext cx="2239200" cy="403209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10 de maig</a:t>
              </a:r>
              <a:endParaRPr lang="es-ES" sz="2000" b="0" strike="noStrike" spc="-1" dirty="0">
                <a:latin typeface="Arial"/>
              </a:endParaRPr>
            </a:p>
          </p:txBody>
        </p:sp>
      </p:grpSp>
      <p:grpSp>
        <p:nvGrpSpPr>
          <p:cNvPr id="504" name="Agrupar 37"/>
          <p:cNvGrpSpPr/>
          <p:nvPr/>
        </p:nvGrpSpPr>
        <p:grpSpPr>
          <a:xfrm>
            <a:off x="4645440" y="3101040"/>
            <a:ext cx="3177720" cy="1415520"/>
            <a:chOff x="4645440" y="3101040"/>
            <a:chExt cx="3177720" cy="1415520"/>
          </a:xfrm>
        </p:grpSpPr>
        <p:sp>
          <p:nvSpPr>
            <p:cNvPr id="505" name="CuadroTexto 38"/>
            <p:cNvSpPr/>
            <p:nvPr/>
          </p:nvSpPr>
          <p:spPr>
            <a:xfrm>
              <a:off x="4645440" y="3101040"/>
              <a:ext cx="3177720" cy="882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a-ES" sz="26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Visites al centres </a:t>
              </a:r>
              <a:br/>
              <a:r>
                <a:rPr lang="ca-ES" sz="26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de secundària</a:t>
              </a:r>
              <a:endParaRPr lang="es-ES" sz="2600" b="0" strike="noStrike" spc="-1">
                <a:latin typeface="Arial"/>
              </a:endParaRPr>
            </a:p>
          </p:txBody>
        </p:sp>
        <p:sp>
          <p:nvSpPr>
            <p:cNvPr id="506" name="CuadroTexto 39"/>
            <p:cNvSpPr/>
            <p:nvPr/>
          </p:nvSpPr>
          <p:spPr>
            <a:xfrm>
              <a:off x="4732200" y="4091760"/>
              <a:ext cx="2239200" cy="424800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Gener - maig</a:t>
              </a:r>
              <a:endParaRPr lang="es-ES" sz="2000" b="0" strike="noStrike" spc="-1">
                <a:latin typeface="Arial"/>
              </a:endParaRPr>
            </a:p>
          </p:txBody>
        </p:sp>
      </p:grpSp>
      <p:sp>
        <p:nvSpPr>
          <p:cNvPr id="507" name="CuadroTexto 45"/>
          <p:cNvSpPr/>
          <p:nvPr/>
        </p:nvSpPr>
        <p:spPr>
          <a:xfrm>
            <a:off x="4571280" y="6188400"/>
            <a:ext cx="42195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Més activitats a www.uab.cat/visitalauab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508" name="Imagen 46"/>
          <p:cNvPicPr/>
          <p:nvPr/>
        </p:nvPicPr>
        <p:blipFill>
          <a:blip r:embed="rId8"/>
          <a:stretch/>
        </p:blipFill>
        <p:spPr>
          <a:xfrm>
            <a:off x="4245840" y="6156360"/>
            <a:ext cx="299160" cy="308520"/>
          </a:xfrm>
          <a:prstGeom prst="rect">
            <a:avLst/>
          </a:prstGeom>
          <a:ln w="0">
            <a:noFill/>
          </a:ln>
        </p:spPr>
      </p:pic>
      <p:pic>
        <p:nvPicPr>
          <p:cNvPr id="509" name="Imagen 13"/>
          <p:cNvPicPr/>
          <p:nvPr/>
        </p:nvPicPr>
        <p:blipFill>
          <a:blip r:embed="rId9"/>
          <a:stretch/>
        </p:blipFill>
        <p:spPr>
          <a:xfrm>
            <a:off x="1042920" y="6123240"/>
            <a:ext cx="1799280" cy="329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Imagen 17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-10800" y="0"/>
            <a:ext cx="9165960" cy="1305360"/>
          </a:xfrm>
          <a:prstGeom prst="rect">
            <a:avLst/>
          </a:prstGeom>
          <a:ln w="0">
            <a:noFill/>
          </a:ln>
        </p:spPr>
      </p:pic>
      <p:sp>
        <p:nvSpPr>
          <p:cNvPr id="511" name="CuadroTexto 18"/>
          <p:cNvSpPr/>
          <p:nvPr/>
        </p:nvSpPr>
        <p:spPr>
          <a:xfrm>
            <a:off x="969120" y="4543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Guies d’informació de la UAB</a:t>
            </a:r>
            <a:endParaRPr lang="es-ES" sz="3200" b="0" strike="noStrike" spc="-1">
              <a:latin typeface="Arial"/>
            </a:endParaRPr>
          </a:p>
        </p:txBody>
      </p:sp>
      <p:pic>
        <p:nvPicPr>
          <p:cNvPr id="512" name="Imagen 5" descr="Imatge que conté text, joc atlètic, esport, femella&#10;&#10;Descripció generada automàticament"/>
          <p:cNvPicPr/>
          <p:nvPr/>
        </p:nvPicPr>
        <p:blipFill>
          <a:blip r:embed="rId5"/>
          <a:stretch/>
        </p:blipFill>
        <p:spPr>
          <a:xfrm>
            <a:off x="660600" y="2015280"/>
            <a:ext cx="2403720" cy="1604520"/>
          </a:xfrm>
          <a:prstGeom prst="rect">
            <a:avLst/>
          </a:prstGeom>
          <a:ln w="3175">
            <a:solidFill>
              <a:srgbClr val="008639"/>
            </a:solidFill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3" name="Imagen 11"/>
          <p:cNvPicPr/>
          <p:nvPr/>
        </p:nvPicPr>
        <p:blipFill>
          <a:blip r:embed="rId6"/>
          <a:stretch/>
        </p:blipFill>
        <p:spPr>
          <a:xfrm>
            <a:off x="3270600" y="2027880"/>
            <a:ext cx="2403720" cy="1600200"/>
          </a:xfrm>
          <a:prstGeom prst="rect">
            <a:avLst/>
          </a:prstGeom>
          <a:ln w="3175">
            <a:solidFill>
              <a:srgbClr val="008639"/>
            </a:solidFill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4" name="Imagen 12" descr="Imatge que conté text, herba, exterior, persona&#10;&#10;Descripció generada automàticament"/>
          <p:cNvPicPr/>
          <p:nvPr/>
        </p:nvPicPr>
        <p:blipFill>
          <a:blip r:embed="rId7"/>
          <a:stretch/>
        </p:blipFill>
        <p:spPr>
          <a:xfrm>
            <a:off x="5877360" y="2013480"/>
            <a:ext cx="2403720" cy="1604520"/>
          </a:xfrm>
          <a:prstGeom prst="rect">
            <a:avLst/>
          </a:prstGeom>
          <a:ln w="3175">
            <a:solidFill>
              <a:srgbClr val="008639"/>
            </a:solidFill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5" name="Imagen 14" descr="Imatge que conté text, persona, captura de pantalla&#10;&#10;Descripció generada automàticament"/>
          <p:cNvPicPr/>
          <p:nvPr/>
        </p:nvPicPr>
        <p:blipFill>
          <a:blip r:embed="rId8"/>
          <a:stretch/>
        </p:blipFill>
        <p:spPr>
          <a:xfrm>
            <a:off x="660600" y="3815640"/>
            <a:ext cx="2403720" cy="1600200"/>
          </a:xfrm>
          <a:prstGeom prst="rect">
            <a:avLst/>
          </a:prstGeom>
          <a:ln w="3175">
            <a:solidFill>
              <a:srgbClr val="008639"/>
            </a:solidFill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6" name="Imagen 16"/>
          <p:cNvPicPr/>
          <p:nvPr/>
        </p:nvPicPr>
        <p:blipFill>
          <a:blip r:embed="rId9"/>
          <a:stretch/>
        </p:blipFill>
        <p:spPr>
          <a:xfrm>
            <a:off x="5877360" y="3811680"/>
            <a:ext cx="2403720" cy="1604520"/>
          </a:xfrm>
          <a:prstGeom prst="rect">
            <a:avLst/>
          </a:prstGeom>
          <a:ln w="3175">
            <a:solidFill>
              <a:srgbClr val="008639"/>
            </a:solidFill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17" name="Rectángulo 19"/>
          <p:cNvSpPr/>
          <p:nvPr/>
        </p:nvSpPr>
        <p:spPr>
          <a:xfrm>
            <a:off x="1075680" y="1233720"/>
            <a:ext cx="988560" cy="71280"/>
          </a:xfrm>
          <a:prstGeom prst="rect">
            <a:avLst/>
          </a:prstGeom>
          <a:solidFill>
            <a:srgbClr val="008639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518" name="CuadroTexto 20"/>
          <p:cNvSpPr/>
          <p:nvPr/>
        </p:nvSpPr>
        <p:spPr>
          <a:xfrm>
            <a:off x="4862160" y="6188400"/>
            <a:ext cx="34588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Descarrega’t les guies en PDF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519" name="Imagen 21"/>
          <p:cNvPicPr/>
          <p:nvPr/>
        </p:nvPicPr>
        <p:blipFill>
          <a:blip r:embed="rId10"/>
          <a:stretch/>
        </p:blipFill>
        <p:spPr>
          <a:xfrm>
            <a:off x="4536720" y="6156360"/>
            <a:ext cx="299160" cy="308520"/>
          </a:xfrm>
          <a:prstGeom prst="rect">
            <a:avLst/>
          </a:prstGeom>
          <a:ln w="0">
            <a:noFill/>
          </a:ln>
        </p:spPr>
      </p:pic>
      <p:pic>
        <p:nvPicPr>
          <p:cNvPr id="520" name="Imagen 1"/>
          <p:cNvPicPr/>
          <p:nvPr/>
        </p:nvPicPr>
        <p:blipFill>
          <a:blip r:embed="rId11"/>
          <a:stretch/>
        </p:blipFill>
        <p:spPr>
          <a:xfrm>
            <a:off x="3270600" y="3811680"/>
            <a:ext cx="2403720" cy="1600200"/>
          </a:xfrm>
          <a:prstGeom prst="rect">
            <a:avLst/>
          </a:prstGeom>
          <a:ln w="3175">
            <a:solidFill>
              <a:srgbClr val="008639"/>
            </a:solidFill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1" name="Imagen 13"/>
          <p:cNvPicPr/>
          <p:nvPr/>
        </p:nvPicPr>
        <p:blipFill>
          <a:blip r:embed="rId12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0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Imatge 2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523" name="QuadreDeText 8"/>
          <p:cNvSpPr/>
          <p:nvPr/>
        </p:nvSpPr>
        <p:spPr>
          <a:xfrm>
            <a:off x="2610000" y="2362320"/>
            <a:ext cx="1732680" cy="135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524" name="Rectangle 10"/>
          <p:cNvSpPr/>
          <p:nvPr/>
        </p:nvSpPr>
        <p:spPr>
          <a:xfrm>
            <a:off x="920880" y="5924520"/>
            <a:ext cx="2158200" cy="729360"/>
          </a:xfrm>
          <a:prstGeom prst="rect">
            <a:avLst/>
          </a:prstGeom>
          <a:noFill/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n 177"/>
          <p:cNvPicPr/>
          <p:nvPr/>
        </p:nvPicPr>
        <p:blipFill>
          <a:blip r:embed="rId3"/>
          <a:stretch/>
        </p:blipFill>
        <p:spPr>
          <a:xfrm rot="10800000" flipH="1">
            <a:off x="-196200" y="2833920"/>
            <a:ext cx="9952920" cy="4404960"/>
          </a:xfrm>
          <a:prstGeom prst="rect">
            <a:avLst/>
          </a:prstGeom>
          <a:ln w="0">
            <a:noFill/>
          </a:ln>
        </p:spPr>
      </p:pic>
      <p:pic>
        <p:nvPicPr>
          <p:cNvPr id="118" name="Imagen 19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520920" cy="6857280"/>
          </a:xfrm>
          <a:prstGeom prst="rect">
            <a:avLst/>
          </a:prstGeom>
          <a:ln w="0">
            <a:noFill/>
          </a:ln>
        </p:spPr>
      </p:pic>
      <p:pic>
        <p:nvPicPr>
          <p:cNvPr id="119" name="Imagen 10"/>
          <p:cNvPicPr/>
          <p:nvPr/>
        </p:nvPicPr>
        <p:blipFill>
          <a:blip r:embed="rId3"/>
          <a:stretch/>
        </p:blipFill>
        <p:spPr>
          <a:xfrm rot="10800000" flipH="1">
            <a:off x="-348480" y="2681280"/>
            <a:ext cx="9952920" cy="4404960"/>
          </a:xfrm>
          <a:prstGeom prst="rect">
            <a:avLst/>
          </a:prstGeom>
          <a:ln w="0">
            <a:noFill/>
          </a:ln>
        </p:spPr>
      </p:pic>
      <p:pic>
        <p:nvPicPr>
          <p:cNvPr id="120" name="Imagen 17"/>
          <p:cNvPicPr/>
          <p:nvPr/>
        </p:nvPicPr>
        <p:blipFill>
          <a:blip r:embed="rId6"/>
          <a:stretch/>
        </p:blipFill>
        <p:spPr>
          <a:xfrm>
            <a:off x="-715320" y="-44640"/>
            <a:ext cx="10185480" cy="2472480"/>
          </a:xfrm>
          <a:prstGeom prst="rect">
            <a:avLst/>
          </a:prstGeom>
          <a:ln w="0">
            <a:noFill/>
          </a:ln>
        </p:spPr>
      </p:pic>
      <p:sp>
        <p:nvSpPr>
          <p:cNvPr id="121" name="CuadroTexto 12"/>
          <p:cNvSpPr/>
          <p:nvPr/>
        </p:nvSpPr>
        <p:spPr>
          <a:xfrm>
            <a:off x="969120" y="448920"/>
            <a:ext cx="365760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  <a:tabLst>
                <a:tab pos="0" algn="l"/>
              </a:tabLst>
            </a:pPr>
            <a:r>
              <a:rPr lang="ca-ES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Un campus únic</a:t>
            </a:r>
            <a:endParaRPr lang="es-ES" sz="3200" b="0" strike="noStrike" spc="-1">
              <a:latin typeface="Arial"/>
            </a:endParaRPr>
          </a:p>
        </p:txBody>
      </p:sp>
      <p:grpSp>
        <p:nvGrpSpPr>
          <p:cNvPr id="122" name="Agrupar 3"/>
          <p:cNvGrpSpPr/>
          <p:nvPr/>
        </p:nvGrpSpPr>
        <p:grpSpPr>
          <a:xfrm>
            <a:off x="1057320" y="4300560"/>
            <a:ext cx="2116080" cy="258120"/>
            <a:chOff x="1057320" y="4300560"/>
            <a:chExt cx="2116080" cy="258120"/>
          </a:xfrm>
        </p:grpSpPr>
        <p:sp>
          <p:nvSpPr>
            <p:cNvPr id="123" name="CuadroTexto 20"/>
            <p:cNvSpPr/>
            <p:nvPr/>
          </p:nvSpPr>
          <p:spPr>
            <a:xfrm>
              <a:off x="1256040" y="4300560"/>
              <a:ext cx="1917360" cy="25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Facultats i Escoles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124" name="Imagen 2" descr="facultats.png"/>
            <p:cNvPicPr/>
            <p:nvPr/>
          </p:nvPicPr>
          <p:blipFill>
            <a:blip r:embed="rId7"/>
            <a:stretch/>
          </p:blipFill>
          <p:spPr>
            <a:xfrm>
              <a:off x="1057320" y="434340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25" name="Imagen 64"/>
          <p:cNvPicPr/>
          <p:nvPr/>
        </p:nvPicPr>
        <p:blipFill>
          <a:blip r:embed="rId8"/>
          <a:stretch/>
        </p:blipFill>
        <p:spPr>
          <a:xfrm>
            <a:off x="3181680" y="19558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26" name="Imagen 69"/>
          <p:cNvPicPr/>
          <p:nvPr/>
        </p:nvPicPr>
        <p:blipFill>
          <a:blip r:embed="rId8"/>
          <a:stretch/>
        </p:blipFill>
        <p:spPr>
          <a:xfrm>
            <a:off x="2719800" y="24840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27" name="Imagen 70"/>
          <p:cNvPicPr/>
          <p:nvPr/>
        </p:nvPicPr>
        <p:blipFill>
          <a:blip r:embed="rId8"/>
          <a:stretch/>
        </p:blipFill>
        <p:spPr>
          <a:xfrm>
            <a:off x="5798520" y="19929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28" name="Imagen 71"/>
          <p:cNvPicPr/>
          <p:nvPr/>
        </p:nvPicPr>
        <p:blipFill>
          <a:blip r:embed="rId8"/>
          <a:stretch/>
        </p:blipFill>
        <p:spPr>
          <a:xfrm>
            <a:off x="6422400" y="20991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29" name="Imagen 72"/>
          <p:cNvPicPr/>
          <p:nvPr/>
        </p:nvPicPr>
        <p:blipFill>
          <a:blip r:embed="rId8"/>
          <a:stretch/>
        </p:blipFill>
        <p:spPr>
          <a:xfrm>
            <a:off x="6007680" y="9432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30" name="Imagen 73"/>
          <p:cNvPicPr/>
          <p:nvPr/>
        </p:nvPicPr>
        <p:blipFill>
          <a:blip r:embed="rId8"/>
          <a:stretch/>
        </p:blipFill>
        <p:spPr>
          <a:xfrm>
            <a:off x="789480" y="10044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31" name="Imagen 74"/>
          <p:cNvPicPr/>
          <p:nvPr/>
        </p:nvPicPr>
        <p:blipFill>
          <a:blip r:embed="rId8"/>
          <a:stretch/>
        </p:blipFill>
        <p:spPr>
          <a:xfrm>
            <a:off x="5484960" y="26751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32" name="Imagen 75"/>
          <p:cNvPicPr/>
          <p:nvPr/>
        </p:nvPicPr>
        <p:blipFill>
          <a:blip r:embed="rId8"/>
          <a:stretch/>
        </p:blipFill>
        <p:spPr>
          <a:xfrm>
            <a:off x="6898680" y="35989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33" name="Imagen 76"/>
          <p:cNvPicPr/>
          <p:nvPr/>
        </p:nvPicPr>
        <p:blipFill>
          <a:blip r:embed="rId8"/>
          <a:stretch/>
        </p:blipFill>
        <p:spPr>
          <a:xfrm>
            <a:off x="6185880" y="28893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34" name="Imagen 77"/>
          <p:cNvPicPr/>
          <p:nvPr/>
        </p:nvPicPr>
        <p:blipFill>
          <a:blip r:embed="rId8"/>
          <a:stretch/>
        </p:blipFill>
        <p:spPr>
          <a:xfrm>
            <a:off x="5393160" y="18993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35" name="Imagen 78"/>
          <p:cNvPicPr/>
          <p:nvPr/>
        </p:nvPicPr>
        <p:blipFill>
          <a:blip r:embed="rId8"/>
          <a:stretch/>
        </p:blipFill>
        <p:spPr>
          <a:xfrm>
            <a:off x="3705120" y="152964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36" name="Imagen 79"/>
          <p:cNvPicPr/>
          <p:nvPr/>
        </p:nvPicPr>
        <p:blipFill>
          <a:blip r:embed="rId8"/>
          <a:stretch/>
        </p:blipFill>
        <p:spPr>
          <a:xfrm>
            <a:off x="5083200" y="20412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37" name="Imagen 80"/>
          <p:cNvPicPr/>
          <p:nvPr/>
        </p:nvPicPr>
        <p:blipFill>
          <a:blip r:embed="rId8"/>
          <a:stretch/>
        </p:blipFill>
        <p:spPr>
          <a:xfrm>
            <a:off x="3593880" y="1846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38" name="Imagen 81"/>
          <p:cNvPicPr/>
          <p:nvPr/>
        </p:nvPicPr>
        <p:blipFill>
          <a:blip r:embed="rId8"/>
          <a:stretch/>
        </p:blipFill>
        <p:spPr>
          <a:xfrm>
            <a:off x="4054320" y="2690280"/>
            <a:ext cx="283320" cy="283320"/>
          </a:xfrm>
          <a:prstGeom prst="rect">
            <a:avLst/>
          </a:prstGeom>
          <a:ln w="0">
            <a:noFill/>
          </a:ln>
        </p:spPr>
      </p:pic>
      <p:grpSp>
        <p:nvGrpSpPr>
          <p:cNvPr id="139" name="Agrupar 4"/>
          <p:cNvGrpSpPr/>
          <p:nvPr/>
        </p:nvGrpSpPr>
        <p:grpSpPr>
          <a:xfrm>
            <a:off x="1061280" y="4609800"/>
            <a:ext cx="2165760" cy="258120"/>
            <a:chOff x="1061280" y="4609800"/>
            <a:chExt cx="2165760" cy="258120"/>
          </a:xfrm>
        </p:grpSpPr>
        <p:sp>
          <p:nvSpPr>
            <p:cNvPr id="140" name="CuadroTexto 22"/>
            <p:cNvSpPr/>
            <p:nvPr/>
          </p:nvSpPr>
          <p:spPr>
            <a:xfrm>
              <a:off x="1256040" y="4609800"/>
              <a:ext cx="1971000" cy="25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Centres d’investigació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141" name="Imagen 82"/>
            <p:cNvPicPr/>
            <p:nvPr/>
          </p:nvPicPr>
          <p:blipFill>
            <a:blip r:embed="rId9"/>
            <a:stretch/>
          </p:blipFill>
          <p:spPr>
            <a:xfrm>
              <a:off x="1061280" y="464184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42" name="Agrupar 5"/>
          <p:cNvGrpSpPr/>
          <p:nvPr/>
        </p:nvGrpSpPr>
        <p:grpSpPr>
          <a:xfrm>
            <a:off x="1061280" y="4927680"/>
            <a:ext cx="1758960" cy="258120"/>
            <a:chOff x="1061280" y="4927680"/>
            <a:chExt cx="1758960" cy="258120"/>
          </a:xfrm>
        </p:grpSpPr>
        <p:sp>
          <p:nvSpPr>
            <p:cNvPr id="143" name="CuadroTexto 24"/>
            <p:cNvSpPr/>
            <p:nvPr/>
          </p:nvSpPr>
          <p:spPr>
            <a:xfrm>
              <a:off x="1254600" y="4927680"/>
              <a:ext cx="1565640" cy="25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Biblioteques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144" name="Imagen 83"/>
            <p:cNvPicPr/>
            <p:nvPr/>
          </p:nvPicPr>
          <p:blipFill>
            <a:blip r:embed="rId10"/>
            <a:stretch/>
          </p:blipFill>
          <p:spPr>
            <a:xfrm>
              <a:off x="1061280" y="496656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45" name="Agrupar 6"/>
          <p:cNvGrpSpPr/>
          <p:nvPr/>
        </p:nvGrpSpPr>
        <p:grpSpPr>
          <a:xfrm>
            <a:off x="3364560" y="5280480"/>
            <a:ext cx="2099520" cy="258120"/>
            <a:chOff x="3364560" y="5280480"/>
            <a:chExt cx="2099520" cy="258120"/>
          </a:xfrm>
        </p:grpSpPr>
        <p:sp>
          <p:nvSpPr>
            <p:cNvPr id="146" name="CuadroTexto 26"/>
            <p:cNvSpPr/>
            <p:nvPr/>
          </p:nvSpPr>
          <p:spPr>
            <a:xfrm>
              <a:off x="3557520" y="5280480"/>
              <a:ext cx="1906560" cy="25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Bars i restauració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147" name="Imagen 84"/>
            <p:cNvPicPr/>
            <p:nvPr/>
          </p:nvPicPr>
          <p:blipFill>
            <a:blip r:embed="rId11"/>
            <a:stretch/>
          </p:blipFill>
          <p:spPr>
            <a:xfrm>
              <a:off x="3364560" y="528372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48" name="Agrupar 7"/>
          <p:cNvGrpSpPr/>
          <p:nvPr/>
        </p:nvGrpSpPr>
        <p:grpSpPr>
          <a:xfrm>
            <a:off x="1058760" y="5253120"/>
            <a:ext cx="1888560" cy="261720"/>
            <a:chOff x="1058760" y="5253120"/>
            <a:chExt cx="1888560" cy="261720"/>
          </a:xfrm>
        </p:grpSpPr>
        <p:sp>
          <p:nvSpPr>
            <p:cNvPr id="149" name="CuadroTexto 47"/>
            <p:cNvSpPr/>
            <p:nvPr/>
          </p:nvSpPr>
          <p:spPr>
            <a:xfrm>
              <a:off x="1251720" y="5253120"/>
              <a:ext cx="1695600" cy="25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Vila Universitària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150" name="Imagen 85"/>
            <p:cNvPicPr/>
            <p:nvPr/>
          </p:nvPicPr>
          <p:blipFill>
            <a:blip r:embed="rId12"/>
            <a:stretch/>
          </p:blipFill>
          <p:spPr>
            <a:xfrm>
              <a:off x="1058760" y="530100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51" name="Agrupar 8"/>
          <p:cNvGrpSpPr/>
          <p:nvPr/>
        </p:nvGrpSpPr>
        <p:grpSpPr>
          <a:xfrm>
            <a:off x="1063080" y="5594760"/>
            <a:ext cx="2499120" cy="258120"/>
            <a:chOff x="1063080" y="5594760"/>
            <a:chExt cx="2499120" cy="258120"/>
          </a:xfrm>
        </p:grpSpPr>
        <p:sp>
          <p:nvSpPr>
            <p:cNvPr id="152" name="CuadroTexto 49"/>
            <p:cNvSpPr/>
            <p:nvPr/>
          </p:nvSpPr>
          <p:spPr>
            <a:xfrm>
              <a:off x="1263960" y="5594760"/>
              <a:ext cx="2298240" cy="25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Esports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153" name="Imagen 86"/>
            <p:cNvPicPr/>
            <p:nvPr/>
          </p:nvPicPr>
          <p:blipFill>
            <a:blip r:embed="rId13"/>
            <a:stretch/>
          </p:blipFill>
          <p:spPr>
            <a:xfrm>
              <a:off x="1063080" y="562788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54" name="Agrupar 18"/>
          <p:cNvGrpSpPr/>
          <p:nvPr/>
        </p:nvGrpSpPr>
        <p:grpSpPr>
          <a:xfrm>
            <a:off x="3366360" y="4609800"/>
            <a:ext cx="2310840" cy="258120"/>
            <a:chOff x="3366360" y="4609800"/>
            <a:chExt cx="2310840" cy="258120"/>
          </a:xfrm>
        </p:grpSpPr>
        <p:sp>
          <p:nvSpPr>
            <p:cNvPr id="155" name="CuadroTexto 53"/>
            <p:cNvSpPr/>
            <p:nvPr/>
          </p:nvSpPr>
          <p:spPr>
            <a:xfrm>
              <a:off x="3565080" y="4609800"/>
              <a:ext cx="2112120" cy="25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Participació i solidaritat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156" name="Imagen 87"/>
            <p:cNvPicPr/>
            <p:nvPr/>
          </p:nvPicPr>
          <p:blipFill>
            <a:blip r:embed="rId14"/>
            <a:stretch/>
          </p:blipFill>
          <p:spPr>
            <a:xfrm>
              <a:off x="3366360" y="463824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57" name="Agrupar 21"/>
          <p:cNvGrpSpPr/>
          <p:nvPr/>
        </p:nvGrpSpPr>
        <p:grpSpPr>
          <a:xfrm>
            <a:off x="3366360" y="4835520"/>
            <a:ext cx="2352960" cy="446400"/>
            <a:chOff x="3366360" y="4835520"/>
            <a:chExt cx="2352960" cy="446400"/>
          </a:xfrm>
        </p:grpSpPr>
        <p:sp>
          <p:nvSpPr>
            <p:cNvPr id="158" name="CuadroTexto 55"/>
            <p:cNvSpPr/>
            <p:nvPr/>
          </p:nvSpPr>
          <p:spPr>
            <a:xfrm>
              <a:off x="3572640" y="4835520"/>
              <a:ext cx="2146680" cy="446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Servei Assistencial </a:t>
              </a:r>
              <a:endParaRPr lang="es-ES" sz="1300" b="0" strike="noStrike" spc="-1">
                <a:latin typeface="Arial"/>
              </a:endParaRPr>
            </a:p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de la Salut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159" name="Imagen 88"/>
            <p:cNvPicPr/>
            <p:nvPr/>
          </p:nvPicPr>
          <p:blipFill>
            <a:blip r:embed="rId15"/>
            <a:stretch/>
          </p:blipFill>
          <p:spPr>
            <a:xfrm>
              <a:off x="3366360" y="493416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60" name="Agrupar 23"/>
          <p:cNvGrpSpPr/>
          <p:nvPr/>
        </p:nvGrpSpPr>
        <p:grpSpPr>
          <a:xfrm>
            <a:off x="3371400" y="5594760"/>
            <a:ext cx="1960200" cy="258120"/>
            <a:chOff x="3371400" y="5594760"/>
            <a:chExt cx="1960200" cy="258120"/>
          </a:xfrm>
        </p:grpSpPr>
        <p:sp>
          <p:nvSpPr>
            <p:cNvPr id="161" name="CuadroTexto 57"/>
            <p:cNvSpPr/>
            <p:nvPr/>
          </p:nvSpPr>
          <p:spPr>
            <a:xfrm>
              <a:off x="3570120" y="5594760"/>
              <a:ext cx="1761480" cy="25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Cinema i teatre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162" name="Imagen 89"/>
            <p:cNvPicPr/>
            <p:nvPr/>
          </p:nvPicPr>
          <p:blipFill>
            <a:blip r:embed="rId16"/>
            <a:stretch/>
          </p:blipFill>
          <p:spPr>
            <a:xfrm>
              <a:off x="3371400" y="562680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63" name="Agrupar 25"/>
          <p:cNvGrpSpPr/>
          <p:nvPr/>
        </p:nvGrpSpPr>
        <p:grpSpPr>
          <a:xfrm>
            <a:off x="5930640" y="4300560"/>
            <a:ext cx="1674000" cy="258120"/>
            <a:chOff x="5930640" y="4300560"/>
            <a:chExt cx="1674000" cy="258120"/>
          </a:xfrm>
        </p:grpSpPr>
        <p:sp>
          <p:nvSpPr>
            <p:cNvPr id="164" name="CuadroTexto 61"/>
            <p:cNvSpPr/>
            <p:nvPr/>
          </p:nvSpPr>
          <p:spPr>
            <a:xfrm>
              <a:off x="6129360" y="4300560"/>
              <a:ext cx="1475280" cy="25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Botigues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165" name="Imagen 90"/>
            <p:cNvPicPr/>
            <p:nvPr/>
          </p:nvPicPr>
          <p:blipFill>
            <a:blip r:embed="rId17"/>
            <a:stretch/>
          </p:blipFill>
          <p:spPr>
            <a:xfrm>
              <a:off x="5930640" y="432612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66" name="Agrupar 138"/>
          <p:cNvGrpSpPr/>
          <p:nvPr/>
        </p:nvGrpSpPr>
        <p:grpSpPr>
          <a:xfrm>
            <a:off x="5930640" y="5253120"/>
            <a:ext cx="1499040" cy="258120"/>
            <a:chOff x="5930640" y="5253120"/>
            <a:chExt cx="1499040" cy="258120"/>
          </a:xfrm>
        </p:grpSpPr>
        <p:sp>
          <p:nvSpPr>
            <p:cNvPr id="167" name="CuadroTexto 62"/>
            <p:cNvSpPr/>
            <p:nvPr/>
          </p:nvSpPr>
          <p:spPr>
            <a:xfrm>
              <a:off x="6134040" y="5253120"/>
              <a:ext cx="1295640" cy="25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Zona verda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168" name="Imagen 91"/>
            <p:cNvPicPr/>
            <p:nvPr/>
          </p:nvPicPr>
          <p:blipFill>
            <a:blip r:embed="rId18"/>
            <a:stretch/>
          </p:blipFill>
          <p:spPr>
            <a:xfrm>
              <a:off x="5930640" y="529704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69" name="Agrupar 9"/>
          <p:cNvGrpSpPr/>
          <p:nvPr/>
        </p:nvGrpSpPr>
        <p:grpSpPr>
          <a:xfrm>
            <a:off x="3366360" y="4300560"/>
            <a:ext cx="1508400" cy="258120"/>
            <a:chOff x="3366360" y="4300560"/>
            <a:chExt cx="1508400" cy="258120"/>
          </a:xfrm>
        </p:grpSpPr>
        <p:sp>
          <p:nvSpPr>
            <p:cNvPr id="170" name="CuadroTexto 51"/>
            <p:cNvSpPr/>
            <p:nvPr/>
          </p:nvSpPr>
          <p:spPr>
            <a:xfrm>
              <a:off x="3572640" y="4300560"/>
              <a:ext cx="1302120" cy="25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Idiomes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171" name="Imagen 92"/>
            <p:cNvPicPr/>
            <p:nvPr/>
          </p:nvPicPr>
          <p:blipFill>
            <a:blip r:embed="rId19"/>
            <a:stretch/>
          </p:blipFill>
          <p:spPr>
            <a:xfrm>
              <a:off x="3366360" y="434304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72" name="Imagen 93"/>
          <p:cNvPicPr/>
          <p:nvPr/>
        </p:nvPicPr>
        <p:blipFill>
          <a:blip r:embed="rId20"/>
          <a:stretch/>
        </p:blipFill>
        <p:spPr>
          <a:xfrm>
            <a:off x="3465720" y="33742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73" name="Imagen 94"/>
          <p:cNvPicPr/>
          <p:nvPr/>
        </p:nvPicPr>
        <p:blipFill>
          <a:blip r:embed="rId20"/>
          <a:stretch/>
        </p:blipFill>
        <p:spPr>
          <a:xfrm>
            <a:off x="1073520" y="28173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74" name="Imagen 95"/>
          <p:cNvPicPr/>
          <p:nvPr/>
        </p:nvPicPr>
        <p:blipFill>
          <a:blip r:embed="rId20"/>
          <a:stretch/>
        </p:blipFill>
        <p:spPr>
          <a:xfrm>
            <a:off x="3474000" y="30106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75" name="Imagen 96"/>
          <p:cNvPicPr/>
          <p:nvPr/>
        </p:nvPicPr>
        <p:blipFill>
          <a:blip r:embed="rId20"/>
          <a:stretch/>
        </p:blipFill>
        <p:spPr>
          <a:xfrm>
            <a:off x="3363840" y="23605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76" name="Imagen 97"/>
          <p:cNvPicPr/>
          <p:nvPr/>
        </p:nvPicPr>
        <p:blipFill>
          <a:blip r:embed="rId20"/>
          <a:stretch/>
        </p:blipFill>
        <p:spPr>
          <a:xfrm>
            <a:off x="3620880" y="26820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77" name="Imagen 98"/>
          <p:cNvPicPr/>
          <p:nvPr/>
        </p:nvPicPr>
        <p:blipFill>
          <a:blip r:embed="rId20"/>
          <a:stretch/>
        </p:blipFill>
        <p:spPr>
          <a:xfrm>
            <a:off x="5393880" y="30333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78" name="Imagen 99"/>
          <p:cNvPicPr/>
          <p:nvPr/>
        </p:nvPicPr>
        <p:blipFill>
          <a:blip r:embed="rId20"/>
          <a:stretch/>
        </p:blipFill>
        <p:spPr>
          <a:xfrm>
            <a:off x="6689880" y="33213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79" name="Imagen 100"/>
          <p:cNvPicPr/>
          <p:nvPr/>
        </p:nvPicPr>
        <p:blipFill>
          <a:blip r:embed="rId20"/>
          <a:stretch/>
        </p:blipFill>
        <p:spPr>
          <a:xfrm>
            <a:off x="1865520" y="29613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80" name="Imagen 101"/>
          <p:cNvPicPr/>
          <p:nvPr/>
        </p:nvPicPr>
        <p:blipFill>
          <a:blip r:embed="rId20"/>
          <a:stretch/>
        </p:blipFill>
        <p:spPr>
          <a:xfrm>
            <a:off x="1461600" y="29001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81" name="Imagen 102"/>
          <p:cNvPicPr/>
          <p:nvPr/>
        </p:nvPicPr>
        <p:blipFill>
          <a:blip r:embed="rId20"/>
          <a:stretch/>
        </p:blipFill>
        <p:spPr>
          <a:xfrm>
            <a:off x="2807280" y="32115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82" name="Imagen 103"/>
          <p:cNvPicPr/>
          <p:nvPr/>
        </p:nvPicPr>
        <p:blipFill>
          <a:blip r:embed="rId20"/>
          <a:stretch/>
        </p:blipFill>
        <p:spPr>
          <a:xfrm>
            <a:off x="2081520" y="22410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83" name="Imagen 104"/>
          <p:cNvPicPr/>
          <p:nvPr/>
        </p:nvPicPr>
        <p:blipFill>
          <a:blip r:embed="rId20"/>
          <a:stretch/>
        </p:blipFill>
        <p:spPr>
          <a:xfrm>
            <a:off x="2764080" y="35769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84" name="Imagen 105"/>
          <p:cNvPicPr/>
          <p:nvPr/>
        </p:nvPicPr>
        <p:blipFill>
          <a:blip r:embed="rId20"/>
          <a:stretch/>
        </p:blipFill>
        <p:spPr>
          <a:xfrm>
            <a:off x="6821280" y="29937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85" name="Imagen 106"/>
          <p:cNvPicPr/>
          <p:nvPr/>
        </p:nvPicPr>
        <p:blipFill>
          <a:blip r:embed="rId20"/>
          <a:stretch/>
        </p:blipFill>
        <p:spPr>
          <a:xfrm>
            <a:off x="6201000" y="25516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86" name="Imagen 107"/>
          <p:cNvPicPr/>
          <p:nvPr/>
        </p:nvPicPr>
        <p:blipFill>
          <a:blip r:embed="rId20"/>
          <a:stretch/>
        </p:blipFill>
        <p:spPr>
          <a:xfrm>
            <a:off x="6741360" y="25390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87" name="Imagen 108"/>
          <p:cNvPicPr/>
          <p:nvPr/>
        </p:nvPicPr>
        <p:blipFill>
          <a:blip r:embed="rId20"/>
          <a:stretch/>
        </p:blipFill>
        <p:spPr>
          <a:xfrm>
            <a:off x="6161760" y="32472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88" name="Imagen 109"/>
          <p:cNvPicPr/>
          <p:nvPr/>
        </p:nvPicPr>
        <p:blipFill>
          <a:blip r:embed="rId20"/>
          <a:stretch/>
        </p:blipFill>
        <p:spPr>
          <a:xfrm>
            <a:off x="5825880" y="31053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89" name="Imagen 110"/>
          <p:cNvPicPr/>
          <p:nvPr/>
        </p:nvPicPr>
        <p:blipFill>
          <a:blip r:embed="rId21"/>
          <a:stretch/>
        </p:blipFill>
        <p:spPr>
          <a:xfrm>
            <a:off x="2392560" y="24753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90" name="Imagen 111"/>
          <p:cNvPicPr/>
          <p:nvPr/>
        </p:nvPicPr>
        <p:blipFill>
          <a:blip r:embed="rId21"/>
          <a:stretch/>
        </p:blipFill>
        <p:spPr>
          <a:xfrm>
            <a:off x="4735080" y="20491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91" name="Imagen 112"/>
          <p:cNvPicPr/>
          <p:nvPr/>
        </p:nvPicPr>
        <p:blipFill>
          <a:blip r:embed="rId21"/>
          <a:stretch/>
        </p:blipFill>
        <p:spPr>
          <a:xfrm>
            <a:off x="5498280" y="23691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92" name="Imagen 113"/>
          <p:cNvPicPr/>
          <p:nvPr/>
        </p:nvPicPr>
        <p:blipFill>
          <a:blip r:embed="rId21"/>
          <a:stretch/>
        </p:blipFill>
        <p:spPr>
          <a:xfrm>
            <a:off x="6501240" y="167184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93" name="Imagen 114"/>
          <p:cNvPicPr/>
          <p:nvPr/>
        </p:nvPicPr>
        <p:blipFill>
          <a:blip r:embed="rId21"/>
          <a:stretch/>
        </p:blipFill>
        <p:spPr>
          <a:xfrm>
            <a:off x="6545880" y="28173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94" name="Imagen 115"/>
          <p:cNvPicPr/>
          <p:nvPr/>
        </p:nvPicPr>
        <p:blipFill>
          <a:blip r:embed="rId21"/>
          <a:stretch/>
        </p:blipFill>
        <p:spPr>
          <a:xfrm>
            <a:off x="4664160" y="26758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95" name="Imagen 116"/>
          <p:cNvPicPr/>
          <p:nvPr/>
        </p:nvPicPr>
        <p:blipFill>
          <a:blip r:embed="rId21"/>
          <a:stretch/>
        </p:blipFill>
        <p:spPr>
          <a:xfrm>
            <a:off x="3683520" y="183024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96" name="Imagen 117"/>
          <p:cNvPicPr/>
          <p:nvPr/>
        </p:nvPicPr>
        <p:blipFill>
          <a:blip r:embed="rId21"/>
          <a:stretch/>
        </p:blipFill>
        <p:spPr>
          <a:xfrm>
            <a:off x="6257880" y="14778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97" name="Imagen 118"/>
          <p:cNvPicPr/>
          <p:nvPr/>
        </p:nvPicPr>
        <p:blipFill>
          <a:blip r:embed="rId22"/>
          <a:stretch/>
        </p:blipFill>
        <p:spPr>
          <a:xfrm>
            <a:off x="1391400" y="12582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98" name="Imagen 119"/>
          <p:cNvPicPr/>
          <p:nvPr/>
        </p:nvPicPr>
        <p:blipFill>
          <a:blip r:embed="rId22"/>
          <a:stretch/>
        </p:blipFill>
        <p:spPr>
          <a:xfrm>
            <a:off x="6244920" y="35856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199" name="Imagen 120"/>
          <p:cNvPicPr/>
          <p:nvPr/>
        </p:nvPicPr>
        <p:blipFill>
          <a:blip r:embed="rId22"/>
          <a:stretch/>
        </p:blipFill>
        <p:spPr>
          <a:xfrm>
            <a:off x="4358520" y="25927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00" name="Imagen 121"/>
          <p:cNvPicPr/>
          <p:nvPr/>
        </p:nvPicPr>
        <p:blipFill>
          <a:blip r:embed="rId22"/>
          <a:stretch/>
        </p:blipFill>
        <p:spPr>
          <a:xfrm>
            <a:off x="5825880" y="28173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01" name="Imagen 122"/>
          <p:cNvPicPr/>
          <p:nvPr/>
        </p:nvPicPr>
        <p:blipFill>
          <a:blip r:embed="rId22"/>
          <a:stretch/>
        </p:blipFill>
        <p:spPr>
          <a:xfrm>
            <a:off x="6143040" y="18957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02" name="Imagen 123"/>
          <p:cNvPicPr/>
          <p:nvPr/>
        </p:nvPicPr>
        <p:blipFill>
          <a:blip r:embed="rId22"/>
          <a:stretch/>
        </p:blipFill>
        <p:spPr>
          <a:xfrm>
            <a:off x="4416840" y="20455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03" name="Imagen 124"/>
          <p:cNvPicPr/>
          <p:nvPr/>
        </p:nvPicPr>
        <p:blipFill>
          <a:blip r:embed="rId22"/>
          <a:stretch/>
        </p:blipFill>
        <p:spPr>
          <a:xfrm>
            <a:off x="5982120" y="12517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04" name="Imagen 125"/>
          <p:cNvPicPr/>
          <p:nvPr/>
        </p:nvPicPr>
        <p:blipFill>
          <a:blip r:embed="rId22"/>
          <a:stretch/>
        </p:blipFill>
        <p:spPr>
          <a:xfrm>
            <a:off x="3491640" y="20563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05" name="Imagen 126"/>
          <p:cNvPicPr/>
          <p:nvPr/>
        </p:nvPicPr>
        <p:blipFill>
          <a:blip r:embed="rId22"/>
          <a:stretch/>
        </p:blipFill>
        <p:spPr>
          <a:xfrm>
            <a:off x="2950200" y="27748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06" name="Imagen 127"/>
          <p:cNvPicPr/>
          <p:nvPr/>
        </p:nvPicPr>
        <p:blipFill>
          <a:blip r:embed="rId23"/>
          <a:stretch/>
        </p:blipFill>
        <p:spPr>
          <a:xfrm>
            <a:off x="1151280" y="9396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07" name="Imagen 128"/>
          <p:cNvPicPr/>
          <p:nvPr/>
        </p:nvPicPr>
        <p:blipFill>
          <a:blip r:embed="rId24"/>
          <a:stretch/>
        </p:blipFill>
        <p:spPr>
          <a:xfrm>
            <a:off x="4627440" y="35841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08" name="Imagen 129"/>
          <p:cNvPicPr/>
          <p:nvPr/>
        </p:nvPicPr>
        <p:blipFill>
          <a:blip r:embed="rId24"/>
          <a:stretch/>
        </p:blipFill>
        <p:spPr>
          <a:xfrm>
            <a:off x="1442880" y="15523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09" name="Imagen 130"/>
          <p:cNvPicPr/>
          <p:nvPr/>
        </p:nvPicPr>
        <p:blipFill>
          <a:blip r:embed="rId24"/>
          <a:stretch/>
        </p:blipFill>
        <p:spPr>
          <a:xfrm>
            <a:off x="5435640" y="38811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10" name="Imagen 131"/>
          <p:cNvPicPr/>
          <p:nvPr/>
        </p:nvPicPr>
        <p:blipFill>
          <a:blip r:embed="rId24"/>
          <a:stretch/>
        </p:blipFill>
        <p:spPr>
          <a:xfrm>
            <a:off x="5314320" y="34210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11" name="Imagen 132"/>
          <p:cNvPicPr/>
          <p:nvPr/>
        </p:nvPicPr>
        <p:blipFill>
          <a:blip r:embed="rId25"/>
          <a:stretch/>
        </p:blipFill>
        <p:spPr>
          <a:xfrm>
            <a:off x="3875040" y="22636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12" name="Imagen 133"/>
          <p:cNvPicPr/>
          <p:nvPr/>
        </p:nvPicPr>
        <p:blipFill>
          <a:blip r:embed="rId26"/>
          <a:stretch/>
        </p:blipFill>
        <p:spPr>
          <a:xfrm>
            <a:off x="4690080" y="17128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13" name="Imagen 134"/>
          <p:cNvPicPr/>
          <p:nvPr/>
        </p:nvPicPr>
        <p:blipFill>
          <a:blip r:embed="rId27"/>
          <a:stretch/>
        </p:blipFill>
        <p:spPr>
          <a:xfrm>
            <a:off x="2741040" y="19231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14" name="Imagen 135"/>
          <p:cNvPicPr/>
          <p:nvPr/>
        </p:nvPicPr>
        <p:blipFill>
          <a:blip r:embed="rId28"/>
          <a:stretch/>
        </p:blipFill>
        <p:spPr>
          <a:xfrm>
            <a:off x="5048280" y="16945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15" name="Imagen 136"/>
          <p:cNvPicPr/>
          <p:nvPr/>
        </p:nvPicPr>
        <p:blipFill>
          <a:blip r:embed="rId29"/>
          <a:stretch/>
        </p:blipFill>
        <p:spPr>
          <a:xfrm>
            <a:off x="5129280" y="13960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16" name="Imagen 137"/>
          <p:cNvPicPr/>
          <p:nvPr/>
        </p:nvPicPr>
        <p:blipFill>
          <a:blip r:embed="rId29"/>
          <a:stretch/>
        </p:blipFill>
        <p:spPr>
          <a:xfrm>
            <a:off x="1688040" y="137484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17" name="Imagen 139"/>
          <p:cNvPicPr/>
          <p:nvPr/>
        </p:nvPicPr>
        <p:blipFill>
          <a:blip r:embed="rId30"/>
          <a:stretch/>
        </p:blipFill>
        <p:spPr>
          <a:xfrm>
            <a:off x="4383720" y="30016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18" name="Imagen 140"/>
          <p:cNvPicPr/>
          <p:nvPr/>
        </p:nvPicPr>
        <p:blipFill>
          <a:blip r:embed="rId30"/>
          <a:stretch/>
        </p:blipFill>
        <p:spPr>
          <a:xfrm>
            <a:off x="3267000" y="384444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19" name="Imagen 141"/>
          <p:cNvPicPr/>
          <p:nvPr/>
        </p:nvPicPr>
        <p:blipFill>
          <a:blip r:embed="rId30"/>
          <a:stretch/>
        </p:blipFill>
        <p:spPr>
          <a:xfrm>
            <a:off x="4050720" y="38379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20" name="Imagen 142"/>
          <p:cNvPicPr/>
          <p:nvPr/>
        </p:nvPicPr>
        <p:blipFill>
          <a:blip r:embed="rId30"/>
          <a:stretch/>
        </p:blipFill>
        <p:spPr>
          <a:xfrm>
            <a:off x="1331640" y="22770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21" name="Imagen 143"/>
          <p:cNvPicPr/>
          <p:nvPr/>
        </p:nvPicPr>
        <p:blipFill>
          <a:blip r:embed="rId30"/>
          <a:stretch/>
        </p:blipFill>
        <p:spPr>
          <a:xfrm>
            <a:off x="3010680" y="134964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22" name="Imagen 144"/>
          <p:cNvPicPr/>
          <p:nvPr/>
        </p:nvPicPr>
        <p:blipFill>
          <a:blip r:embed="rId30"/>
          <a:stretch/>
        </p:blipFill>
        <p:spPr>
          <a:xfrm>
            <a:off x="4576680" y="10119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23" name="Imagen 145"/>
          <p:cNvPicPr/>
          <p:nvPr/>
        </p:nvPicPr>
        <p:blipFill>
          <a:blip r:embed="rId30"/>
          <a:stretch/>
        </p:blipFill>
        <p:spPr>
          <a:xfrm>
            <a:off x="7309800" y="41166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24" name="Imagen 146"/>
          <p:cNvPicPr/>
          <p:nvPr/>
        </p:nvPicPr>
        <p:blipFill>
          <a:blip r:embed="rId30"/>
          <a:stretch/>
        </p:blipFill>
        <p:spPr>
          <a:xfrm>
            <a:off x="1067040" y="18655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25" name="Imagen 147"/>
          <p:cNvPicPr/>
          <p:nvPr/>
        </p:nvPicPr>
        <p:blipFill>
          <a:blip r:embed="rId30"/>
          <a:stretch/>
        </p:blipFill>
        <p:spPr>
          <a:xfrm>
            <a:off x="5546880" y="442800"/>
            <a:ext cx="283320" cy="283320"/>
          </a:xfrm>
          <a:prstGeom prst="rect">
            <a:avLst/>
          </a:prstGeom>
          <a:ln w="0">
            <a:noFill/>
          </a:ln>
        </p:spPr>
      </p:pic>
      <p:sp>
        <p:nvSpPr>
          <p:cNvPr id="226" name="CuadroTexto 148"/>
          <p:cNvSpPr/>
          <p:nvPr/>
        </p:nvSpPr>
        <p:spPr>
          <a:xfrm>
            <a:off x="7760520" y="6188400"/>
            <a:ext cx="17096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75000"/>
              </a:lnSpc>
              <a:tabLst>
                <a:tab pos="0" algn="l"/>
              </a:tabLst>
            </a:pPr>
            <a:r>
              <a:rPr lang="ca-ES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Veure més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227" name="Imagen 149"/>
          <p:cNvPicPr/>
          <p:nvPr/>
        </p:nvPicPr>
        <p:blipFill>
          <a:blip r:embed="rId31"/>
          <a:stretch/>
        </p:blipFill>
        <p:spPr>
          <a:xfrm>
            <a:off x="7435080" y="6156360"/>
            <a:ext cx="299160" cy="308520"/>
          </a:xfrm>
          <a:prstGeom prst="rect">
            <a:avLst/>
          </a:prstGeom>
          <a:ln w="0">
            <a:noFill/>
          </a:ln>
        </p:spPr>
      </p:pic>
      <p:grpSp>
        <p:nvGrpSpPr>
          <p:cNvPr id="228" name="Agrupar 152"/>
          <p:cNvGrpSpPr/>
          <p:nvPr/>
        </p:nvGrpSpPr>
        <p:grpSpPr>
          <a:xfrm>
            <a:off x="5930640" y="4609800"/>
            <a:ext cx="1251360" cy="258120"/>
            <a:chOff x="5930640" y="4609800"/>
            <a:chExt cx="1251360" cy="258120"/>
          </a:xfrm>
        </p:grpSpPr>
        <p:sp>
          <p:nvSpPr>
            <p:cNvPr id="229" name="CuadroTexto 153"/>
            <p:cNvSpPr/>
            <p:nvPr/>
          </p:nvSpPr>
          <p:spPr>
            <a:xfrm>
              <a:off x="6151320" y="4609800"/>
              <a:ext cx="1030680" cy="25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Tren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230" name="Imagen 154"/>
            <p:cNvPicPr/>
            <p:nvPr/>
          </p:nvPicPr>
          <p:blipFill>
            <a:blip r:embed="rId32"/>
            <a:stretch/>
          </p:blipFill>
          <p:spPr>
            <a:xfrm>
              <a:off x="5930640" y="464580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31" name="Imagen 155"/>
          <p:cNvPicPr/>
          <p:nvPr/>
        </p:nvPicPr>
        <p:blipFill>
          <a:blip r:embed="rId33"/>
          <a:stretch/>
        </p:blipFill>
        <p:spPr>
          <a:xfrm>
            <a:off x="4285800" y="12405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32" name="Imagen 156"/>
          <p:cNvPicPr/>
          <p:nvPr/>
        </p:nvPicPr>
        <p:blipFill>
          <a:blip r:embed="rId34"/>
          <a:stretch/>
        </p:blipFill>
        <p:spPr>
          <a:xfrm>
            <a:off x="5829120" y="6185520"/>
            <a:ext cx="283320" cy="283320"/>
          </a:xfrm>
          <a:prstGeom prst="rect">
            <a:avLst/>
          </a:prstGeom>
          <a:ln w="0">
            <a:noFill/>
          </a:ln>
        </p:spPr>
      </p:pic>
      <p:grpSp>
        <p:nvGrpSpPr>
          <p:cNvPr id="233" name="Agrupar 157"/>
          <p:cNvGrpSpPr/>
          <p:nvPr/>
        </p:nvGrpSpPr>
        <p:grpSpPr>
          <a:xfrm>
            <a:off x="5930640" y="4912200"/>
            <a:ext cx="1042920" cy="258120"/>
            <a:chOff x="5930640" y="4912200"/>
            <a:chExt cx="1042920" cy="258120"/>
          </a:xfrm>
        </p:grpSpPr>
        <p:sp>
          <p:nvSpPr>
            <p:cNvPr id="234" name="CuadroTexto 158"/>
            <p:cNvSpPr/>
            <p:nvPr/>
          </p:nvSpPr>
          <p:spPr>
            <a:xfrm>
              <a:off x="6134040" y="4912200"/>
              <a:ext cx="839520" cy="25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Busos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235" name="Imagen 159"/>
            <p:cNvPicPr/>
            <p:nvPr/>
          </p:nvPicPr>
          <p:blipFill>
            <a:blip r:embed="rId35"/>
            <a:stretch/>
          </p:blipFill>
          <p:spPr>
            <a:xfrm>
              <a:off x="5930640" y="495612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36" name="Imagen 160"/>
          <p:cNvPicPr/>
          <p:nvPr/>
        </p:nvPicPr>
        <p:blipFill>
          <a:blip r:embed="rId36"/>
          <a:stretch/>
        </p:blipFill>
        <p:spPr>
          <a:xfrm>
            <a:off x="3666960" y="8920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37" name="Imagen 161"/>
          <p:cNvPicPr/>
          <p:nvPr/>
        </p:nvPicPr>
        <p:blipFill>
          <a:blip r:embed="rId36"/>
          <a:stretch/>
        </p:blipFill>
        <p:spPr>
          <a:xfrm>
            <a:off x="2664000" y="14932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38" name="Imagen 162"/>
          <p:cNvPicPr/>
          <p:nvPr/>
        </p:nvPicPr>
        <p:blipFill>
          <a:blip r:embed="rId36"/>
          <a:stretch/>
        </p:blipFill>
        <p:spPr>
          <a:xfrm>
            <a:off x="2522160" y="297864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39" name="Imagen 163"/>
          <p:cNvPicPr/>
          <p:nvPr/>
        </p:nvPicPr>
        <p:blipFill>
          <a:blip r:embed="rId36"/>
          <a:stretch/>
        </p:blipFill>
        <p:spPr>
          <a:xfrm>
            <a:off x="4896720" y="24613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40" name="Imagen 164"/>
          <p:cNvPicPr/>
          <p:nvPr/>
        </p:nvPicPr>
        <p:blipFill>
          <a:blip r:embed="rId36"/>
          <a:stretch/>
        </p:blipFill>
        <p:spPr>
          <a:xfrm>
            <a:off x="4906080" y="335484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41" name="Imagen 165"/>
          <p:cNvPicPr/>
          <p:nvPr/>
        </p:nvPicPr>
        <p:blipFill>
          <a:blip r:embed="rId36"/>
          <a:stretch/>
        </p:blipFill>
        <p:spPr>
          <a:xfrm>
            <a:off x="6660360" y="141264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42" name="Imagen 166"/>
          <p:cNvPicPr/>
          <p:nvPr/>
        </p:nvPicPr>
        <p:blipFill>
          <a:blip r:embed="rId36"/>
          <a:stretch/>
        </p:blipFill>
        <p:spPr>
          <a:xfrm>
            <a:off x="7321320" y="3354840"/>
            <a:ext cx="283320" cy="283320"/>
          </a:xfrm>
          <a:prstGeom prst="rect">
            <a:avLst/>
          </a:prstGeom>
          <a:ln w="0">
            <a:noFill/>
          </a:ln>
        </p:spPr>
      </p:pic>
      <p:grpSp>
        <p:nvGrpSpPr>
          <p:cNvPr id="243" name="Agrupar 167"/>
          <p:cNvGrpSpPr/>
          <p:nvPr/>
        </p:nvGrpSpPr>
        <p:grpSpPr>
          <a:xfrm>
            <a:off x="5932800" y="5576760"/>
            <a:ext cx="1496880" cy="258120"/>
            <a:chOff x="5932800" y="5576760"/>
            <a:chExt cx="1496880" cy="258120"/>
          </a:xfrm>
        </p:grpSpPr>
        <p:sp>
          <p:nvSpPr>
            <p:cNvPr id="244" name="CuadroTexto 168"/>
            <p:cNvSpPr/>
            <p:nvPr/>
          </p:nvSpPr>
          <p:spPr>
            <a:xfrm>
              <a:off x="6136200" y="5576760"/>
              <a:ext cx="1293480" cy="25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85000"/>
                </a:lnSpc>
                <a:tabLst>
                  <a:tab pos="0" algn="l"/>
                </a:tabLst>
              </a:pPr>
              <a:r>
                <a:rPr lang="ca-ES" sz="13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InfoUAB</a:t>
              </a:r>
              <a:endParaRPr lang="es-ES" sz="1300" b="0" strike="noStrike" spc="-1">
                <a:latin typeface="Arial"/>
              </a:endParaRPr>
            </a:p>
          </p:txBody>
        </p:sp>
        <p:pic>
          <p:nvPicPr>
            <p:cNvPr id="245" name="Imagen 169"/>
            <p:cNvPicPr/>
            <p:nvPr/>
          </p:nvPicPr>
          <p:blipFill>
            <a:blip r:embed="rId37"/>
            <a:stretch/>
          </p:blipFill>
          <p:spPr>
            <a:xfrm>
              <a:off x="5932800" y="5620680"/>
              <a:ext cx="213840" cy="2138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46" name="Imagen 170"/>
          <p:cNvPicPr/>
          <p:nvPr/>
        </p:nvPicPr>
        <p:blipFill>
          <a:blip r:embed="rId38"/>
          <a:stretch/>
        </p:blipFill>
        <p:spPr>
          <a:xfrm>
            <a:off x="4793760" y="141444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47" name="Imagen 173"/>
          <p:cNvPicPr/>
          <p:nvPr/>
        </p:nvPicPr>
        <p:blipFill>
          <a:blip r:embed="rId8"/>
          <a:stretch/>
        </p:blipFill>
        <p:spPr>
          <a:xfrm>
            <a:off x="4140000" y="19296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48" name="Imagen 174"/>
          <p:cNvPicPr/>
          <p:nvPr/>
        </p:nvPicPr>
        <p:blipFill>
          <a:blip r:embed="rId23"/>
          <a:stretch/>
        </p:blipFill>
        <p:spPr>
          <a:xfrm>
            <a:off x="2114640" y="12517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49" name="Imagen 175"/>
          <p:cNvPicPr/>
          <p:nvPr/>
        </p:nvPicPr>
        <p:blipFill>
          <a:blip r:embed="rId24"/>
          <a:stretch/>
        </p:blipFill>
        <p:spPr>
          <a:xfrm>
            <a:off x="4007520" y="33984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50" name="Imagen 176"/>
          <p:cNvPicPr/>
          <p:nvPr/>
        </p:nvPicPr>
        <p:blipFill>
          <a:blip r:embed="rId30"/>
          <a:stretch/>
        </p:blipFill>
        <p:spPr>
          <a:xfrm>
            <a:off x="1067760" y="18658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51" name="Imagen 178"/>
          <p:cNvPicPr/>
          <p:nvPr/>
        </p:nvPicPr>
        <p:blipFill>
          <a:blip r:embed="rId30"/>
          <a:stretch/>
        </p:blipFill>
        <p:spPr>
          <a:xfrm>
            <a:off x="815040" y="24649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52" name="Imagen 179"/>
          <p:cNvPicPr/>
          <p:nvPr/>
        </p:nvPicPr>
        <p:blipFill>
          <a:blip r:embed="rId30"/>
          <a:stretch/>
        </p:blipFill>
        <p:spPr>
          <a:xfrm>
            <a:off x="4636080" y="402696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53" name="Imagen 183"/>
          <p:cNvPicPr/>
          <p:nvPr/>
        </p:nvPicPr>
        <p:blipFill>
          <a:blip r:embed="rId36"/>
          <a:stretch/>
        </p:blipFill>
        <p:spPr>
          <a:xfrm>
            <a:off x="6164640" y="62398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54" name="Imagen 171"/>
          <p:cNvPicPr/>
          <p:nvPr/>
        </p:nvPicPr>
        <p:blipFill>
          <a:blip r:embed="rId33"/>
          <a:stretch/>
        </p:blipFill>
        <p:spPr>
          <a:xfrm>
            <a:off x="868320" y="14220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55" name="Imagen 172"/>
          <p:cNvPicPr/>
          <p:nvPr/>
        </p:nvPicPr>
        <p:blipFill>
          <a:blip r:embed="rId36"/>
          <a:stretch/>
        </p:blipFill>
        <p:spPr>
          <a:xfrm>
            <a:off x="1549080" y="89784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56" name="Imagen 180"/>
          <p:cNvPicPr/>
          <p:nvPr/>
        </p:nvPicPr>
        <p:blipFill>
          <a:blip r:embed="rId27"/>
          <a:stretch/>
        </p:blipFill>
        <p:spPr>
          <a:xfrm>
            <a:off x="3277080" y="1771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57" name="Imagen 181"/>
          <p:cNvPicPr/>
          <p:nvPr/>
        </p:nvPicPr>
        <p:blipFill>
          <a:blip r:embed="rId21"/>
          <a:stretch/>
        </p:blipFill>
        <p:spPr>
          <a:xfrm>
            <a:off x="3932640" y="19764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58" name="Imagen 182"/>
          <p:cNvPicPr/>
          <p:nvPr/>
        </p:nvPicPr>
        <p:blipFill>
          <a:blip r:embed="rId20"/>
          <a:stretch/>
        </p:blipFill>
        <p:spPr>
          <a:xfrm>
            <a:off x="4223520" y="33948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59" name="Imagen 184"/>
          <p:cNvPicPr/>
          <p:nvPr/>
        </p:nvPicPr>
        <p:blipFill>
          <a:blip r:embed="rId20"/>
          <a:stretch/>
        </p:blipFill>
        <p:spPr>
          <a:xfrm>
            <a:off x="2953440" y="18252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60" name="Imagen 185"/>
          <p:cNvPicPr/>
          <p:nvPr/>
        </p:nvPicPr>
        <p:blipFill>
          <a:blip r:embed="rId8"/>
          <a:stretch/>
        </p:blipFill>
        <p:spPr>
          <a:xfrm>
            <a:off x="5812920" y="1540440"/>
            <a:ext cx="283320" cy="283320"/>
          </a:xfrm>
          <a:prstGeom prst="rect">
            <a:avLst/>
          </a:prstGeom>
          <a:ln w="0">
            <a:noFill/>
          </a:ln>
        </p:spPr>
      </p:pic>
      <p:pic>
        <p:nvPicPr>
          <p:cNvPr id="261" name="Imagen 13"/>
          <p:cNvPicPr/>
          <p:nvPr/>
        </p:nvPicPr>
        <p:blipFill>
          <a:blip r:embed="rId39"/>
          <a:stretch/>
        </p:blipFill>
        <p:spPr>
          <a:xfrm>
            <a:off x="1042920" y="6123240"/>
            <a:ext cx="1799280" cy="329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8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8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2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3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3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9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0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0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1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2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2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4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7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4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7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9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8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8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5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6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9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0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2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3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5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5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1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6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6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7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7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8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0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0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0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1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1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29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0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3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4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5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4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4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5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5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9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6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6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9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0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7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5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7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8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8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6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9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9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0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0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1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1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6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2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2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3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6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7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38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4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4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4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9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3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4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5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5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6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6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572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Imagen 26"/>
          <p:cNvPicPr/>
          <p:nvPr/>
        </p:nvPicPr>
        <p:blipFill>
          <a:blip r:embed="rId3"/>
          <a:stretch/>
        </p:blipFill>
        <p:spPr>
          <a:xfrm>
            <a:off x="-392760" y="-161280"/>
            <a:ext cx="9536040" cy="7018560"/>
          </a:xfrm>
          <a:prstGeom prst="rect">
            <a:avLst/>
          </a:prstGeom>
          <a:ln w="0">
            <a:noFill/>
          </a:ln>
        </p:spPr>
      </p:pic>
      <p:pic>
        <p:nvPicPr>
          <p:cNvPr id="526" name="Imagen 3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-392760" y="0"/>
            <a:ext cx="9536040" cy="6857280"/>
          </a:xfrm>
          <a:prstGeom prst="rect">
            <a:avLst/>
          </a:prstGeom>
          <a:ln w="0">
            <a:noFill/>
          </a:ln>
        </p:spPr>
      </p:pic>
      <p:pic>
        <p:nvPicPr>
          <p:cNvPr id="527" name="Imagen 34"/>
          <p:cNvPicPr/>
          <p:nvPr/>
        </p:nvPicPr>
        <p:blipFill>
          <a:blip r:embed="rId6"/>
          <a:srcRect l="5955" r="4276"/>
          <a:stretch/>
        </p:blipFill>
        <p:spPr>
          <a:xfrm>
            <a:off x="0" y="-365400"/>
            <a:ext cx="9143280" cy="4073760"/>
          </a:xfrm>
          <a:prstGeom prst="rect">
            <a:avLst/>
          </a:prstGeom>
          <a:ln w="0">
            <a:noFill/>
          </a:ln>
        </p:spPr>
      </p:pic>
      <p:pic>
        <p:nvPicPr>
          <p:cNvPr id="528" name="Imagen 44"/>
          <p:cNvPicPr/>
          <p:nvPr/>
        </p:nvPicPr>
        <p:blipFill>
          <a:blip r:embed="rId7"/>
          <a:srcRect l="4777" r="5454"/>
          <a:stretch/>
        </p:blipFill>
        <p:spPr>
          <a:xfrm rot="10800000">
            <a:off x="720" y="4023000"/>
            <a:ext cx="9143280" cy="3099600"/>
          </a:xfrm>
          <a:prstGeom prst="rect">
            <a:avLst/>
          </a:prstGeom>
          <a:ln w="0">
            <a:noFill/>
          </a:ln>
        </p:spPr>
      </p:pic>
      <p:sp>
        <p:nvSpPr>
          <p:cNvPr id="529" name="CuadroTexto 12"/>
          <p:cNvSpPr/>
          <p:nvPr/>
        </p:nvSpPr>
        <p:spPr>
          <a:xfrm>
            <a:off x="969120" y="448920"/>
            <a:ext cx="760104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">
                <a:solidFill>
                  <a:srgbClr val="FFFFFF"/>
                </a:solidFill>
                <a:latin typeface="Arial"/>
                <a:ea typeface="DejaVu Sans"/>
              </a:rPr>
              <a:t>Moltes gràcies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530" name="Rectángulo 20"/>
          <p:cNvSpPr/>
          <p:nvPr/>
        </p:nvSpPr>
        <p:spPr>
          <a:xfrm>
            <a:off x="1075680" y="1228320"/>
            <a:ext cx="988560" cy="71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531" name="CuadroTexto 1"/>
          <p:cNvSpPr/>
          <p:nvPr/>
        </p:nvSpPr>
        <p:spPr>
          <a:xfrm>
            <a:off x="-2275560" y="1813320"/>
            <a:ext cx="18396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532" name="CuadroTexto 14"/>
          <p:cNvSpPr/>
          <p:nvPr/>
        </p:nvSpPr>
        <p:spPr>
          <a:xfrm>
            <a:off x="898200" y="3707640"/>
            <a:ext cx="7601040" cy="190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strike="noStrike" spc="-1">
                <a:solidFill>
                  <a:srgbClr val="FFFFFF"/>
                </a:solidFill>
                <a:latin typeface="Arial"/>
                <a:ea typeface="DejaVu Sans"/>
              </a:rPr>
              <a:t>T’esperem </a:t>
            </a:r>
            <a:br/>
            <a:r>
              <a:rPr lang="ca-ES" sz="7000" b="1" strike="noStrike" spc="-1">
                <a:solidFill>
                  <a:srgbClr val="008639"/>
                </a:solidFill>
                <a:latin typeface="Arial"/>
                <a:ea typeface="DejaVu Sans"/>
              </a:rPr>
              <a:t>a la UAB!</a:t>
            </a:r>
            <a:endParaRPr lang="es-ES" sz="7000" b="0" strike="noStrike" spc="-1">
              <a:latin typeface="Arial"/>
            </a:endParaRPr>
          </a:p>
        </p:txBody>
      </p:sp>
      <p:sp>
        <p:nvSpPr>
          <p:cNvPr id="533" name="CuadroTexto 15"/>
          <p:cNvSpPr/>
          <p:nvPr/>
        </p:nvSpPr>
        <p:spPr>
          <a:xfrm>
            <a:off x="5246640" y="5985360"/>
            <a:ext cx="3896640" cy="57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a-ES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Descarrega’t els catàlegs de grau</a:t>
            </a:r>
            <a:br/>
            <a:r>
              <a:rPr lang="ca-ES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i més a: </a:t>
            </a:r>
            <a:r>
              <a:rPr lang="ca-ES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www.uab.cat/guies-pdf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534" name="Imagen 16"/>
          <p:cNvPicPr/>
          <p:nvPr/>
        </p:nvPicPr>
        <p:blipFill>
          <a:blip r:embed="rId8"/>
          <a:stretch/>
        </p:blipFill>
        <p:spPr>
          <a:xfrm>
            <a:off x="4921200" y="6054480"/>
            <a:ext cx="299160" cy="308520"/>
          </a:xfrm>
          <a:prstGeom prst="rect">
            <a:avLst/>
          </a:prstGeom>
          <a:ln w="0">
            <a:noFill/>
          </a:ln>
        </p:spPr>
      </p:pic>
      <p:pic>
        <p:nvPicPr>
          <p:cNvPr id="535" name="Imagen 13"/>
          <p:cNvPicPr/>
          <p:nvPr/>
        </p:nvPicPr>
        <p:blipFill>
          <a:blip r:embed="rId9"/>
          <a:stretch/>
        </p:blipFill>
        <p:spPr>
          <a:xfrm>
            <a:off x="1042920" y="6123240"/>
            <a:ext cx="1799280" cy="329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n 4" descr="uab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847" b="919"/>
          <a:stretch/>
        </p:blipFill>
        <p:spPr>
          <a:xfrm>
            <a:off x="0" y="0"/>
            <a:ext cx="9143280" cy="1285200"/>
          </a:xfrm>
          <a:prstGeom prst="rect">
            <a:avLst/>
          </a:prstGeom>
          <a:ln w="0">
            <a:noFill/>
          </a:ln>
        </p:spPr>
      </p:pic>
      <p:sp>
        <p:nvSpPr>
          <p:cNvPr id="263" name="QuadreDeText 13"/>
          <p:cNvSpPr/>
          <p:nvPr/>
        </p:nvSpPr>
        <p:spPr>
          <a:xfrm>
            <a:off x="969120" y="1730880"/>
            <a:ext cx="3291480" cy="38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ca-E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Estudis de Grau: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264" name="CuadroTexto 8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Facultat de Traducció i d’Interpretació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265" name="Rectángulo 9"/>
          <p:cNvSpPr/>
          <p:nvPr/>
        </p:nvSpPr>
        <p:spPr>
          <a:xfrm>
            <a:off x="1075680" y="121428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grpSp>
        <p:nvGrpSpPr>
          <p:cNvPr id="266" name="Grupo 5"/>
          <p:cNvGrpSpPr/>
          <p:nvPr/>
        </p:nvGrpSpPr>
        <p:grpSpPr>
          <a:xfrm>
            <a:off x="279000" y="2514240"/>
            <a:ext cx="3099240" cy="3064680"/>
            <a:chOff x="279000" y="2514240"/>
            <a:chExt cx="3099240" cy="3064680"/>
          </a:xfrm>
        </p:grpSpPr>
        <p:sp>
          <p:nvSpPr>
            <p:cNvPr id="267" name="QuadreDeText 13"/>
            <p:cNvSpPr/>
            <p:nvPr/>
          </p:nvSpPr>
          <p:spPr>
            <a:xfrm>
              <a:off x="700200" y="4880160"/>
              <a:ext cx="2678040" cy="698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3720" tIns="32040" rIns="63720" bIns="32040">
              <a:spAutoFit/>
            </a:bodyPr>
            <a:lstStyle/>
            <a:p>
              <a:pPr>
                <a:lnSpc>
                  <a:spcPts val="25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ca-ES" sz="18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Grau en Traducció </a:t>
              </a:r>
              <a:br/>
              <a:r>
                <a:rPr lang="ca-ES" sz="18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i Interpretació</a:t>
              </a:r>
              <a:endParaRPr lang="es-ES" sz="1800" b="0" strike="noStrike" spc="-1">
                <a:latin typeface="Arial"/>
              </a:endParaRPr>
            </a:p>
          </p:txBody>
        </p:sp>
        <p:pic>
          <p:nvPicPr>
            <p:cNvPr id="268" name="Imagen 1"/>
            <p:cNvPicPr/>
            <p:nvPr/>
          </p:nvPicPr>
          <p:blipFill>
            <a:blip r:embed="rId4"/>
            <a:stretch/>
          </p:blipFill>
          <p:spPr>
            <a:xfrm>
              <a:off x="279000" y="2514240"/>
              <a:ext cx="2957400" cy="20566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69" name="Grupo 6"/>
          <p:cNvGrpSpPr/>
          <p:nvPr/>
        </p:nvGrpSpPr>
        <p:grpSpPr>
          <a:xfrm>
            <a:off x="3236760" y="2514240"/>
            <a:ext cx="2796480" cy="3064680"/>
            <a:chOff x="3236760" y="2514240"/>
            <a:chExt cx="2796480" cy="3064680"/>
          </a:xfrm>
        </p:grpSpPr>
        <p:sp>
          <p:nvSpPr>
            <p:cNvPr id="270" name="QuadreDeText 13"/>
            <p:cNvSpPr/>
            <p:nvPr/>
          </p:nvSpPr>
          <p:spPr>
            <a:xfrm>
              <a:off x="3600360" y="4880160"/>
              <a:ext cx="2163960" cy="698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3720" tIns="32040" rIns="63720" bIns="32040">
              <a:spAutoFit/>
            </a:bodyPr>
            <a:lstStyle/>
            <a:p>
              <a:pPr>
                <a:lnSpc>
                  <a:spcPts val="25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ca-ES" sz="18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Grau en Estudis </a:t>
              </a:r>
              <a:br/>
              <a:r>
                <a:rPr lang="ca-ES" sz="18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d’Àsia Oriental</a:t>
              </a:r>
              <a:endParaRPr lang="es-ES" sz="1800" b="0" strike="noStrike" spc="-1">
                <a:latin typeface="Arial"/>
              </a:endParaRPr>
            </a:p>
          </p:txBody>
        </p:sp>
        <p:pic>
          <p:nvPicPr>
            <p:cNvPr id="271" name="Imagen 2"/>
            <p:cNvPicPr/>
            <p:nvPr/>
          </p:nvPicPr>
          <p:blipFill>
            <a:blip r:embed="rId5"/>
            <a:stretch/>
          </p:blipFill>
          <p:spPr>
            <a:xfrm>
              <a:off x="3236760" y="2514240"/>
              <a:ext cx="2796480" cy="20566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72" name="Grupo 15"/>
          <p:cNvGrpSpPr/>
          <p:nvPr/>
        </p:nvGrpSpPr>
        <p:grpSpPr>
          <a:xfrm>
            <a:off x="6034320" y="2514240"/>
            <a:ext cx="2796480" cy="3064680"/>
            <a:chOff x="6034320" y="2514240"/>
            <a:chExt cx="2796480" cy="3064680"/>
          </a:xfrm>
        </p:grpSpPr>
        <p:sp>
          <p:nvSpPr>
            <p:cNvPr id="273" name="QuadreDeText 13"/>
            <p:cNvSpPr/>
            <p:nvPr/>
          </p:nvSpPr>
          <p:spPr>
            <a:xfrm>
              <a:off x="6292800" y="4880160"/>
              <a:ext cx="2279520" cy="698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3720" tIns="32040" rIns="63720" bIns="32040">
              <a:spAutoFit/>
            </a:bodyPr>
            <a:lstStyle/>
            <a:p>
              <a:pPr>
                <a:lnSpc>
                  <a:spcPts val="25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ca-ES" sz="18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Grau en Estudis d’Espanyol i Xinès</a:t>
              </a:r>
              <a:endParaRPr lang="es-ES" sz="1800" b="0" strike="noStrike" spc="-1">
                <a:latin typeface="Arial"/>
              </a:endParaRPr>
            </a:p>
          </p:txBody>
        </p:sp>
        <p:pic>
          <p:nvPicPr>
            <p:cNvPr id="274" name="Imagen 3"/>
            <p:cNvPicPr/>
            <p:nvPr/>
          </p:nvPicPr>
          <p:blipFill>
            <a:blip r:embed="rId6"/>
            <a:stretch/>
          </p:blipFill>
          <p:spPr>
            <a:xfrm>
              <a:off x="6034320" y="2514240"/>
              <a:ext cx="2796480" cy="20566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75" name="Imagen 13"/>
          <p:cNvPicPr/>
          <p:nvPr/>
        </p:nvPicPr>
        <p:blipFill>
          <a:blip r:embed="rId7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n 4" descr="uab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3847" b="919"/>
          <a:stretch/>
        </p:blipFill>
        <p:spPr>
          <a:xfrm>
            <a:off x="0" y="0"/>
            <a:ext cx="9143280" cy="1285200"/>
          </a:xfrm>
          <a:prstGeom prst="rect">
            <a:avLst/>
          </a:prstGeom>
          <a:ln w="0">
            <a:noFill/>
          </a:ln>
        </p:spPr>
      </p:pic>
      <p:sp>
        <p:nvSpPr>
          <p:cNvPr id="277" name="CuadroTexto 8"/>
          <p:cNvSpPr/>
          <p:nvPr/>
        </p:nvSpPr>
        <p:spPr>
          <a:xfrm>
            <a:off x="969120" y="448920"/>
            <a:ext cx="808056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00">
                <a:solidFill>
                  <a:srgbClr val="FFFFFF"/>
                </a:solidFill>
                <a:latin typeface="Arial"/>
                <a:ea typeface="DejaVu Sans"/>
              </a:rPr>
              <a:t>Facultat de Traducció i d’Interpretació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278" name="Rectángulo 9"/>
          <p:cNvSpPr/>
          <p:nvPr/>
        </p:nvSpPr>
        <p:spPr>
          <a:xfrm>
            <a:off x="1075680" y="121428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279" name="QuadreDeText 13"/>
          <p:cNvSpPr/>
          <p:nvPr/>
        </p:nvSpPr>
        <p:spPr>
          <a:xfrm>
            <a:off x="969120" y="1443960"/>
            <a:ext cx="3822840" cy="440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ca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Màsters Universitaris:</a:t>
            </a:r>
            <a:endParaRPr lang="es-ES" sz="2000" b="0" strike="noStrike" spc="-1">
              <a:latin typeface="Arial"/>
            </a:endParaRPr>
          </a:p>
          <a:p>
            <a:pPr marL="318600" indent="-317880">
              <a:lnSpc>
                <a:spcPts val="2200"/>
              </a:lnSpc>
              <a:spcBef>
                <a:spcPts val="1199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Estudis Globals de l'Àsia Oriental </a:t>
            </a:r>
            <a:endParaRPr lang="es-ES" sz="1600" b="0" strike="noStrike" spc="-1">
              <a:latin typeface="Arial"/>
            </a:endParaRPr>
          </a:p>
          <a:p>
            <a:pPr marL="318600" indent="-317880">
              <a:lnSpc>
                <a:spcPts val="2200"/>
              </a:lnSpc>
              <a:spcBef>
                <a:spcPts val="1199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Interpretació</a:t>
            </a:r>
            <a:endParaRPr lang="es-ES" sz="1600" b="0" strike="noStrike" spc="-1">
              <a:latin typeface="Arial"/>
            </a:endParaRPr>
          </a:p>
          <a:p>
            <a:pPr marL="318600" indent="-317880">
              <a:lnSpc>
                <a:spcPts val="2200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Traducció i Estudis Interculturals</a:t>
            </a:r>
            <a:endParaRPr lang="es-ES" sz="1600" b="0" strike="noStrike" spc="-1">
              <a:latin typeface="Arial"/>
            </a:endParaRPr>
          </a:p>
          <a:p>
            <a:pPr marL="318600" indent="-317880">
              <a:lnSpc>
                <a:spcPts val="2200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Traducció Audiovisual</a:t>
            </a:r>
            <a:endParaRPr lang="es-ES" sz="1600" b="0" strike="noStrike" spc="-1">
              <a:latin typeface="Arial"/>
            </a:endParaRPr>
          </a:p>
          <a:p>
            <a:pPr marL="318600" indent="-317880">
              <a:lnSpc>
                <a:spcPts val="2200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Tradumàtica i Tecnologies de la Traducció</a:t>
            </a:r>
            <a:endParaRPr lang="es-ES" sz="1600" b="0" strike="noStrike" spc="-1">
              <a:latin typeface="Arial"/>
            </a:endParaRPr>
          </a:p>
          <a:p>
            <a:pPr marL="318600" indent="-317880">
              <a:lnSpc>
                <a:spcPts val="2200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Unió Europea-Xina: Cultura i Economia</a:t>
            </a:r>
            <a:endParaRPr lang="es-ES" sz="1600" b="0" strike="noStrike" spc="-1">
              <a:latin typeface="Arial"/>
            </a:endParaRPr>
          </a:p>
          <a:p>
            <a:pPr marL="318600" indent="-317880">
              <a:lnSpc>
                <a:spcPts val="2200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Didàctica del Xinès per a Hispanoparlants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280" name="CuadroTexto 11"/>
          <p:cNvSpPr/>
          <p:nvPr/>
        </p:nvSpPr>
        <p:spPr>
          <a:xfrm>
            <a:off x="6993720" y="6188400"/>
            <a:ext cx="17096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75000"/>
              </a:lnSpc>
              <a:tabLst>
                <a:tab pos="0" algn="l"/>
              </a:tabLst>
            </a:pPr>
            <a:r>
              <a:rPr lang="ca-E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Veure més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281" name="Imagen 12"/>
          <p:cNvPicPr/>
          <p:nvPr/>
        </p:nvPicPr>
        <p:blipFill>
          <a:blip r:embed="rId3"/>
          <a:stretch/>
        </p:blipFill>
        <p:spPr>
          <a:xfrm>
            <a:off x="6668640" y="6156360"/>
            <a:ext cx="299160" cy="308520"/>
          </a:xfrm>
          <a:prstGeom prst="rect">
            <a:avLst/>
          </a:prstGeom>
          <a:ln w="0">
            <a:noFill/>
          </a:ln>
        </p:spPr>
      </p:pic>
      <p:sp>
        <p:nvSpPr>
          <p:cNvPr id="282" name="QuadreDeText 13"/>
          <p:cNvSpPr/>
          <p:nvPr/>
        </p:nvSpPr>
        <p:spPr>
          <a:xfrm>
            <a:off x="4937400" y="1774080"/>
            <a:ext cx="4072320" cy="133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ca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Màsters propis:</a:t>
            </a:r>
            <a:endParaRPr lang="es-ES" sz="2000" b="0" strike="noStrike" spc="-1">
              <a:latin typeface="Arial"/>
            </a:endParaRPr>
          </a:p>
          <a:p>
            <a:pPr marL="318600" indent="-317880">
              <a:lnSpc>
                <a:spcPts val="2200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,Sans-Serif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Estudis Àrabs Contemporanis</a:t>
            </a:r>
            <a:endParaRPr lang="es-ES" sz="1600" b="0" strike="noStrike" spc="-1">
              <a:latin typeface="Arial"/>
            </a:endParaRPr>
          </a:p>
          <a:p>
            <a:pPr>
              <a:lnSpc>
                <a:spcPts val="2200"/>
              </a:lnSpc>
              <a:spcBef>
                <a:spcPts val="1199"/>
              </a:spcBef>
              <a:spcAft>
                <a:spcPts val="601"/>
              </a:spcAft>
            </a:pPr>
            <a:endParaRPr lang="es-ES" sz="1600" b="0" strike="noStrike" spc="-1">
              <a:latin typeface="Arial"/>
            </a:endParaRPr>
          </a:p>
        </p:txBody>
      </p:sp>
      <p:sp>
        <p:nvSpPr>
          <p:cNvPr id="283" name="QuadreDeText 13"/>
          <p:cNvSpPr/>
          <p:nvPr/>
        </p:nvSpPr>
        <p:spPr>
          <a:xfrm>
            <a:off x="4962240" y="3844440"/>
            <a:ext cx="3626640" cy="167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endParaRPr lang="es-ES" sz="1800" b="0" strike="noStrike" spc="-1">
              <a:latin typeface="Arial"/>
            </a:endParaRPr>
          </a:p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ca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Postgraus:</a:t>
            </a:r>
            <a:endParaRPr lang="es-ES" sz="2000" b="0" strike="noStrike" spc="-1">
              <a:latin typeface="Arial"/>
            </a:endParaRPr>
          </a:p>
          <a:p>
            <a:pPr marL="318600" indent="-317880">
              <a:lnSpc>
                <a:spcPts val="2200"/>
              </a:lnSpc>
              <a:spcBef>
                <a:spcPts val="1199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Correcció i Assessorament Lingüístic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284" name="Imagen 13"/>
          <p:cNvPicPr/>
          <p:nvPr/>
        </p:nvPicPr>
        <p:blipFill>
          <a:blip r:embed="rId4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40"/>
                            </p:stCondLst>
                            <p:childTnLst>
                              <p:par>
                                <p:cTn id="3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ctángulo 9"/>
          <p:cNvSpPr/>
          <p:nvPr/>
        </p:nvSpPr>
        <p:spPr>
          <a:xfrm>
            <a:off x="0" y="1663560"/>
            <a:ext cx="9143280" cy="401904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286" name="CuadroTexto 20"/>
          <p:cNvSpPr/>
          <p:nvPr/>
        </p:nvSpPr>
        <p:spPr>
          <a:xfrm>
            <a:off x="977760" y="668880"/>
            <a:ext cx="760104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Grau de Traducció i Interpretació</a:t>
            </a:r>
            <a:endParaRPr lang="es-ES" sz="3200" b="0" strike="noStrike" spc="-1">
              <a:latin typeface="Arial"/>
            </a:endParaRPr>
          </a:p>
        </p:txBody>
      </p:sp>
      <p:sp>
        <p:nvSpPr>
          <p:cNvPr id="287" name="Rectángulo 21"/>
          <p:cNvSpPr/>
          <p:nvPr/>
        </p:nvSpPr>
        <p:spPr>
          <a:xfrm>
            <a:off x="1075680" y="137232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pic>
        <p:nvPicPr>
          <p:cNvPr id="288" name="Imagen 1"/>
          <p:cNvPicPr/>
          <p:nvPr/>
        </p:nvPicPr>
        <p:blipFill>
          <a:blip r:embed="rId3"/>
          <a:srcRect t="17066" b="17280"/>
          <a:stretch/>
        </p:blipFill>
        <p:spPr>
          <a:xfrm>
            <a:off x="0" y="1663560"/>
            <a:ext cx="9143280" cy="4019040"/>
          </a:xfrm>
          <a:prstGeom prst="rect">
            <a:avLst/>
          </a:prstGeom>
          <a:ln w="0">
            <a:noFill/>
          </a:ln>
        </p:spPr>
      </p:pic>
      <p:pic>
        <p:nvPicPr>
          <p:cNvPr id="289" name="Imagen 13"/>
          <p:cNvPicPr/>
          <p:nvPr/>
        </p:nvPicPr>
        <p:blipFill>
          <a:blip r:embed="rId4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agen 7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9600"/>
          </a:xfrm>
          <a:prstGeom prst="rect">
            <a:avLst/>
          </a:prstGeom>
          <a:ln w="0">
            <a:noFill/>
          </a:ln>
        </p:spPr>
      </p:pic>
      <p:sp>
        <p:nvSpPr>
          <p:cNvPr id="291" name="CuadroTexto 8"/>
          <p:cNvSpPr/>
          <p:nvPr/>
        </p:nvSpPr>
        <p:spPr>
          <a:xfrm>
            <a:off x="969120" y="521640"/>
            <a:ext cx="8080560" cy="45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strike="noStrike" spc="-100">
                <a:solidFill>
                  <a:srgbClr val="FFFFFF"/>
                </a:solidFill>
                <a:latin typeface="Arial"/>
                <a:ea typeface="DejaVu Sans"/>
              </a:rPr>
              <a:t>Per què Traducció i Interpretació a la UAB?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292" name="Rectángulo 9"/>
          <p:cNvSpPr/>
          <p:nvPr/>
        </p:nvSpPr>
        <p:spPr>
          <a:xfrm>
            <a:off x="1075680" y="122832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293" name="QuadreDeText 13"/>
          <p:cNvSpPr/>
          <p:nvPr/>
        </p:nvSpPr>
        <p:spPr>
          <a:xfrm>
            <a:off x="969120" y="1800360"/>
            <a:ext cx="4008960" cy="38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ca-E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1. Per l’oferta de llengües.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294" name="QuadreDeText 13"/>
          <p:cNvSpPr/>
          <p:nvPr/>
        </p:nvSpPr>
        <p:spPr>
          <a:xfrm>
            <a:off x="5227200" y="2478960"/>
            <a:ext cx="1591560" cy="382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Castellà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Català 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Anglès 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Francès 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Alemany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Portuguès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Italià 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Rus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Àrab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Xinès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Japonès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295" name="QuadreDeText 13"/>
          <p:cNvSpPr/>
          <p:nvPr/>
        </p:nvSpPr>
        <p:spPr>
          <a:xfrm>
            <a:off x="6819480" y="2459520"/>
            <a:ext cx="1614960" cy="19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Romanès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Coreà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Grec modern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1599"/>
              </a:lnSpc>
              <a:spcBef>
                <a:spcPts val="601"/>
              </a:spcBef>
              <a:spcAft>
                <a:spcPts val="6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(Txec)</a:t>
            </a:r>
            <a:endParaRPr lang="es-ES" sz="1800" b="0" strike="noStrike" spc="-1">
              <a:latin typeface="Arial"/>
            </a:endParaRPr>
          </a:p>
          <a:p>
            <a:pPr>
              <a:lnSpc>
                <a:spcPts val="2001"/>
              </a:lnSpc>
              <a:spcBef>
                <a:spcPts val="601"/>
              </a:spcBef>
              <a:spcAft>
                <a:spcPts val="601"/>
              </a:spcAft>
            </a:pPr>
            <a:endParaRPr lang="es-ES" sz="1800" b="0" strike="noStrike" spc="-1">
              <a:latin typeface="Arial"/>
            </a:endParaRPr>
          </a:p>
        </p:txBody>
      </p:sp>
      <p:grpSp>
        <p:nvGrpSpPr>
          <p:cNvPr id="296" name="Grupo 13"/>
          <p:cNvGrpSpPr/>
          <p:nvPr/>
        </p:nvGrpSpPr>
        <p:grpSpPr>
          <a:xfrm>
            <a:off x="1116000" y="2526480"/>
            <a:ext cx="3455280" cy="1005120"/>
            <a:chOff x="1116000" y="2526480"/>
            <a:chExt cx="3455280" cy="1005120"/>
          </a:xfrm>
        </p:grpSpPr>
        <p:sp>
          <p:nvSpPr>
            <p:cNvPr id="297" name="Rectángulo 15"/>
            <p:cNvSpPr/>
            <p:nvPr/>
          </p:nvSpPr>
          <p:spPr>
            <a:xfrm>
              <a:off x="1116000" y="2526480"/>
              <a:ext cx="3455280" cy="100512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/>
            <a:lstStyle/>
            <a:p>
              <a:endParaRPr lang="ca-ES"/>
            </a:p>
          </p:txBody>
        </p:sp>
        <p:sp>
          <p:nvSpPr>
            <p:cNvPr id="298" name="CuadroTexto 18"/>
            <p:cNvSpPr/>
            <p:nvPr/>
          </p:nvSpPr>
          <p:spPr>
            <a:xfrm>
              <a:off x="1116000" y="2675160"/>
              <a:ext cx="3455280" cy="699840"/>
            </a:xfrm>
            <a:prstGeom prst="rect">
              <a:avLst/>
            </a:prstGeom>
            <a:solidFill>
              <a:srgbClr val="008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ca-ES" sz="20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Ventall de llengües més ampli de tot Espanya</a:t>
              </a:r>
              <a:endParaRPr lang="es-ES" sz="2000" b="0" strike="noStrike" spc="-1">
                <a:latin typeface="Arial"/>
              </a:endParaRPr>
            </a:p>
          </p:txBody>
        </p:sp>
      </p:grpSp>
      <p:pic>
        <p:nvPicPr>
          <p:cNvPr id="299" name="Imagen 13"/>
          <p:cNvPicPr/>
          <p:nvPr/>
        </p:nvPicPr>
        <p:blipFill>
          <a:blip r:embed="rId5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75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n 7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9600"/>
          </a:xfrm>
          <a:prstGeom prst="rect">
            <a:avLst/>
          </a:prstGeom>
          <a:ln w="0">
            <a:noFill/>
          </a:ln>
        </p:spPr>
      </p:pic>
      <p:sp>
        <p:nvSpPr>
          <p:cNvPr id="301" name="CuadroTexto 8"/>
          <p:cNvSpPr/>
          <p:nvPr/>
        </p:nvSpPr>
        <p:spPr>
          <a:xfrm>
            <a:off x="969120" y="521640"/>
            <a:ext cx="8080560" cy="45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strike="noStrike" spc="-100">
                <a:solidFill>
                  <a:srgbClr val="FFFFFF"/>
                </a:solidFill>
                <a:latin typeface="Arial"/>
                <a:ea typeface="DejaVu Sans"/>
              </a:rPr>
              <a:t>Per què Traducció i Interpretació a la UAB?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302" name="Rectángulo 9"/>
          <p:cNvSpPr/>
          <p:nvPr/>
        </p:nvSpPr>
        <p:spPr>
          <a:xfrm>
            <a:off x="1075680" y="122832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303" name="QuadreDeText 13"/>
          <p:cNvSpPr/>
          <p:nvPr/>
        </p:nvSpPr>
        <p:spPr>
          <a:xfrm>
            <a:off x="969119" y="2576160"/>
            <a:ext cx="5746777" cy="24833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3720" tIns="32040" rIns="63720" bIns="32040">
            <a:spAutoFit/>
          </a:bodyPr>
          <a:lstStyle/>
          <a:p>
            <a:pPr marL="319320" indent="-318600">
              <a:lnSpc>
                <a:spcPts val="2200"/>
              </a:lnSpc>
              <a:spcBef>
                <a:spcPts val="1001"/>
              </a:spcBef>
              <a:spcAft>
                <a:spcPts val="10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Contacte amb el món laboral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2200"/>
              </a:lnSpc>
              <a:spcBef>
                <a:spcPts val="1001"/>
              </a:spcBef>
              <a:spcAft>
                <a:spcPts val="10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Programes de mobilitat internacional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2200"/>
              </a:lnSpc>
              <a:spcBef>
                <a:spcPts val="1001"/>
              </a:spcBef>
              <a:spcAft>
                <a:spcPts val="10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Convenis amb institucions de referència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2200"/>
              </a:lnSpc>
              <a:spcBef>
                <a:spcPts val="1001"/>
              </a:spcBef>
              <a:spcAft>
                <a:spcPts val="10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Professorat de prestigi</a:t>
            </a:r>
            <a:endParaRPr lang="es-ES" sz="1800" b="0" strike="noStrike" spc="-1">
              <a:latin typeface="Arial"/>
            </a:endParaRPr>
          </a:p>
          <a:p>
            <a:pPr marL="319320" indent="-318600">
              <a:lnSpc>
                <a:spcPts val="2200"/>
              </a:lnSpc>
              <a:spcBef>
                <a:spcPts val="1001"/>
              </a:spcBef>
              <a:spcAft>
                <a:spcPts val="10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TIC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304" name="QuadreDeText 13"/>
          <p:cNvSpPr/>
          <p:nvPr/>
        </p:nvSpPr>
        <p:spPr>
          <a:xfrm>
            <a:off x="969120" y="1800360"/>
            <a:ext cx="4834440" cy="38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ca-E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2. Per la qualitat de la formació.</a:t>
            </a:r>
            <a:endParaRPr lang="es-ES" sz="2400" b="0" strike="noStrike" spc="-1">
              <a:latin typeface="Arial"/>
            </a:endParaRPr>
          </a:p>
        </p:txBody>
      </p:sp>
      <p:pic>
        <p:nvPicPr>
          <p:cNvPr id="306" name="Imagen 13"/>
          <p:cNvPicPr/>
          <p:nvPr/>
        </p:nvPicPr>
        <p:blipFill>
          <a:blip r:embed="rId5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n 7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9143280" cy="1299600"/>
          </a:xfrm>
          <a:prstGeom prst="rect">
            <a:avLst/>
          </a:prstGeom>
          <a:ln w="0">
            <a:noFill/>
          </a:ln>
        </p:spPr>
      </p:pic>
      <p:sp>
        <p:nvSpPr>
          <p:cNvPr id="308" name="CuadroTexto 8"/>
          <p:cNvSpPr/>
          <p:nvPr/>
        </p:nvSpPr>
        <p:spPr>
          <a:xfrm>
            <a:off x="969120" y="521640"/>
            <a:ext cx="8080560" cy="45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strike="noStrike" spc="-100">
                <a:solidFill>
                  <a:srgbClr val="FFFFFF"/>
                </a:solidFill>
                <a:latin typeface="Arial"/>
                <a:ea typeface="DejaVu Sans"/>
              </a:rPr>
              <a:t>Per què Traducció i Interpretació a la UAB? 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309" name="Rectángulo 9"/>
          <p:cNvSpPr/>
          <p:nvPr/>
        </p:nvSpPr>
        <p:spPr>
          <a:xfrm>
            <a:off x="1075680" y="1228320"/>
            <a:ext cx="988560" cy="7128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ca-ES"/>
          </a:p>
        </p:txBody>
      </p:sp>
      <p:sp>
        <p:nvSpPr>
          <p:cNvPr id="310" name="QuadreDeText 13"/>
          <p:cNvSpPr/>
          <p:nvPr/>
        </p:nvSpPr>
        <p:spPr>
          <a:xfrm>
            <a:off x="969120" y="1800360"/>
            <a:ext cx="4834440" cy="38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3720" tIns="32040" rIns="63720" bIns="32040">
            <a:spAutoFit/>
          </a:bodyPr>
          <a:lstStyle/>
          <a:p>
            <a:pPr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</a:pPr>
            <a:r>
              <a:rPr lang="ca-E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3. Per les seves instal·lacions.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311" name="QuadreDeText 13"/>
          <p:cNvSpPr/>
          <p:nvPr/>
        </p:nvSpPr>
        <p:spPr>
          <a:xfrm>
            <a:off x="969119" y="2576160"/>
            <a:ext cx="4665561" cy="15177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3720" tIns="32040" rIns="63720" bIns="32040">
            <a:spAutoFit/>
          </a:bodyPr>
          <a:lstStyle/>
          <a:p>
            <a:pPr marL="319320" indent="-318600">
              <a:lnSpc>
                <a:spcPts val="2500"/>
              </a:lnSpc>
              <a:spcBef>
                <a:spcPts val="1001"/>
              </a:spcBef>
              <a:spcAft>
                <a:spcPts val="10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Aules equipades amb cabines</a:t>
            </a:r>
            <a:endParaRPr lang="es-ES" sz="2000" b="0" strike="noStrike" spc="-1">
              <a:latin typeface="Arial"/>
            </a:endParaRPr>
          </a:p>
          <a:p>
            <a:pPr marL="319320" indent="-318600">
              <a:lnSpc>
                <a:spcPts val="2500"/>
              </a:lnSpc>
              <a:spcBef>
                <a:spcPts val="1001"/>
              </a:spcBef>
              <a:spcAft>
                <a:spcPts val="10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Aules multimèdia</a:t>
            </a:r>
            <a:endParaRPr lang="es-ES" sz="2000" b="0" strike="noStrike" spc="-1">
              <a:latin typeface="Arial"/>
            </a:endParaRPr>
          </a:p>
          <a:p>
            <a:pPr marL="319320" indent="-318600">
              <a:lnSpc>
                <a:spcPts val="2500"/>
              </a:lnSpc>
              <a:spcBef>
                <a:spcPts val="1001"/>
              </a:spcBef>
              <a:spcAft>
                <a:spcPts val="1001"/>
              </a:spcAft>
              <a:buClr>
                <a:srgbClr val="008000"/>
              </a:buClr>
              <a:buFont typeface="Arial"/>
              <a:buChar char="●"/>
            </a:pPr>
            <a:r>
              <a:rPr lang="ca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Programari específic</a:t>
            </a:r>
            <a:endParaRPr lang="es-ES" sz="2000" b="0" strike="noStrike" spc="-1">
              <a:latin typeface="Arial"/>
            </a:endParaRPr>
          </a:p>
        </p:txBody>
      </p:sp>
      <p:pic>
        <p:nvPicPr>
          <p:cNvPr id="313" name="Imagen 3"/>
          <p:cNvPicPr/>
          <p:nvPr/>
        </p:nvPicPr>
        <p:blipFill>
          <a:blip r:embed="rId5"/>
          <a:stretch/>
        </p:blipFill>
        <p:spPr>
          <a:xfrm>
            <a:off x="3877093" y="4509360"/>
            <a:ext cx="4760280" cy="1942920"/>
          </a:xfrm>
          <a:prstGeom prst="rect">
            <a:avLst/>
          </a:prstGeom>
          <a:ln w="0">
            <a:noFill/>
          </a:ln>
        </p:spPr>
      </p:pic>
      <p:pic>
        <p:nvPicPr>
          <p:cNvPr id="314" name="Imagen 13"/>
          <p:cNvPicPr/>
          <p:nvPr/>
        </p:nvPicPr>
        <p:blipFill>
          <a:blip r:embed="rId6"/>
          <a:stretch/>
        </p:blipFill>
        <p:spPr>
          <a:xfrm>
            <a:off x="1042920" y="6123600"/>
            <a:ext cx="1799280" cy="32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EE96CE-C12A-4BFC-BC13-682D266CA136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0c41f792-b750-44f5-ae1e-577e00342cf2"/>
    <ds:schemaRef ds:uri="http://schemas.microsoft.com/office/2006/metadata/properties"/>
    <ds:schemaRef ds:uri="4af69165-b505-481b-9011-f24b730a8c49"/>
    <ds:schemaRef ds:uri="http://www.w3.org/XML/1998/namespace"/>
    <ds:schemaRef ds:uri="http://purl.org/dc/dcmitype/"/>
    <ds:schemaRef ds:uri="4323b3df-8132-45da-9814-5f12b4f3bf2e"/>
    <ds:schemaRef ds:uri="ccf361f3-7d9d-47e4-9d86-af699410c5d4"/>
  </ds:schemaRefs>
</ds:datastoreItem>
</file>

<file path=customXml/itemProps2.xml><?xml version="1.0" encoding="utf-8"?>
<ds:datastoreItem xmlns:ds="http://schemas.openxmlformats.org/officeDocument/2006/customXml" ds:itemID="{752D5758-0126-40B3-9E5A-8026E5593F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8062EA-0FC9-433D-ACAC-BEBCCC14EF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2152</Words>
  <Application>Microsoft Office PowerPoint</Application>
  <PresentationFormat>Presentació en pantalla (4:3)</PresentationFormat>
  <Paragraphs>306</Paragraphs>
  <Slides>30</Slides>
  <Notes>17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8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Arial,Sans-Serif</vt:lpstr>
      <vt:lpstr>Calibri</vt:lpstr>
      <vt:lpstr>Symbol</vt:lpstr>
      <vt:lpstr>Times New Roman</vt:lpstr>
      <vt:lpstr>Wingdings</vt:lpstr>
      <vt:lpstr>Wingdings 3</vt:lpstr>
      <vt:lpstr>Office Theme</vt:lpstr>
      <vt:lpstr>Office Theme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subject/>
  <dc:creator/>
  <dc:description/>
  <cp:lastModifiedBy>Lylia Boukelmoune Martí</cp:lastModifiedBy>
  <cp:revision>2</cp:revision>
  <dcterms:created xsi:type="dcterms:W3CDTF">2020-05-24T02:20:26Z</dcterms:created>
  <dcterms:modified xsi:type="dcterms:W3CDTF">2025-02-11T10:33:07Z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Notes">
    <vt:i4>20</vt:i4>
  </property>
  <property fmtid="{D5CDD505-2E9C-101B-9397-08002B2CF9AE}" pid="4" name="PresentationFormat">
    <vt:lpwstr>Presentació en pantalla (4:3)</vt:lpwstr>
  </property>
  <property fmtid="{D5CDD505-2E9C-101B-9397-08002B2CF9AE}" pid="5" name="Slides">
    <vt:i4>34</vt:i4>
  </property>
  <property fmtid="{D5CDD505-2E9C-101B-9397-08002B2CF9AE}" pid="6" name="ContentTypeId">
    <vt:lpwstr>0x010100A74E4F18643A3644AC48B2ED7B13CB2D</vt:lpwstr>
  </property>
</Properties>
</file>