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3"/>
  </p:notesMasterIdLst>
  <p:sldIdLst>
    <p:sldId id="659" r:id="rId5"/>
    <p:sldId id="324" r:id="rId6"/>
    <p:sldId id="666" r:id="rId7"/>
    <p:sldId id="667" r:id="rId8"/>
    <p:sldId id="333" r:id="rId9"/>
    <p:sldId id="674" r:id="rId10"/>
    <p:sldId id="344" r:id="rId11"/>
    <p:sldId id="675" r:id="rId12"/>
    <p:sldId id="676" r:id="rId13"/>
    <p:sldId id="677" r:id="rId14"/>
    <p:sldId id="680" r:id="rId15"/>
    <p:sldId id="334" r:id="rId16"/>
    <p:sldId id="337" r:id="rId17"/>
    <p:sldId id="682" r:id="rId18"/>
    <p:sldId id="339" r:id="rId19"/>
    <p:sldId id="340" r:id="rId20"/>
    <p:sldId id="353" r:id="rId21"/>
    <p:sldId id="354" r:id="rId22"/>
    <p:sldId id="678" r:id="rId23"/>
    <p:sldId id="679" r:id="rId24"/>
    <p:sldId id="648" r:id="rId25"/>
    <p:sldId id="291" r:id="rId26"/>
    <p:sldId id="672" r:id="rId27"/>
    <p:sldId id="669" r:id="rId28"/>
    <p:sldId id="670" r:id="rId29"/>
    <p:sldId id="671" r:id="rId30"/>
    <p:sldId id="683" r:id="rId31"/>
    <p:sldId id="309" r:id="rId32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8539"/>
    <a:srgbClr val="99CEB0"/>
    <a:srgbClr val="009900"/>
    <a:srgbClr val="2EA515"/>
    <a:srgbClr val="58BB2A"/>
    <a:srgbClr val="EE00A5"/>
    <a:srgbClr val="13CD00"/>
    <a:srgbClr val="EF3633"/>
    <a:srgbClr val="FFD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A43337-953E-46D1-94C1-C26BE95A473D}" v="13" dt="2025-03-26T12:12:25.7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54" autoAdjust="0"/>
    <p:restoredTop sz="91011" autoAdjust="0"/>
  </p:normalViewPr>
  <p:slideViewPr>
    <p:cSldViewPr snapToGrid="0" showGuides="1">
      <p:cViewPr varScale="1">
        <p:scale>
          <a:sx n="101" d="100"/>
          <a:sy n="101" d="100"/>
        </p:scale>
        <p:origin x="1740" y="72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ril Sitjas i Fuentes" userId="b66e3df8-7e84-4501-ad52-709c67e0b8e5" providerId="ADAL" clId="{B3A43337-953E-46D1-94C1-C26BE95A473D}"/>
    <pc:docChg chg="undo custSel delSld modSld">
      <pc:chgData name="Abril Sitjas i Fuentes" userId="b66e3df8-7e84-4501-ad52-709c67e0b8e5" providerId="ADAL" clId="{B3A43337-953E-46D1-94C1-C26BE95A473D}" dt="2025-03-26T12:12:28.705" v="24" actId="1076"/>
      <pc:docMkLst>
        <pc:docMk/>
      </pc:docMkLst>
      <pc:sldChg chg="addSp modSp mod modAnim">
        <pc:chgData name="Abril Sitjas i Fuentes" userId="b66e3df8-7e84-4501-ad52-709c67e0b8e5" providerId="ADAL" clId="{B3A43337-953E-46D1-94C1-C26BE95A473D}" dt="2025-03-26T12:11:25.835" v="16"/>
        <pc:sldMkLst>
          <pc:docMk/>
          <pc:sldMk cId="3402678355" sldId="334"/>
        </pc:sldMkLst>
        <pc:spChg chg="add mod">
          <ac:chgData name="Abril Sitjas i Fuentes" userId="b66e3df8-7e84-4501-ad52-709c67e0b8e5" providerId="ADAL" clId="{B3A43337-953E-46D1-94C1-C26BE95A473D}" dt="2025-03-26T12:11:21.258" v="14"/>
          <ac:spMkLst>
            <pc:docMk/>
            <pc:sldMk cId="3402678355" sldId="334"/>
            <ac:spMk id="4" creationId="{92FCD9D7-8280-A0CA-FCAC-568F31BE2415}"/>
          </ac:spMkLst>
        </pc:spChg>
        <pc:spChg chg="mod">
          <ac:chgData name="Abril Sitjas i Fuentes" userId="b66e3df8-7e84-4501-ad52-709c67e0b8e5" providerId="ADAL" clId="{B3A43337-953E-46D1-94C1-C26BE95A473D}" dt="2025-03-26T12:11:16.242" v="12" actId="1037"/>
          <ac:spMkLst>
            <pc:docMk/>
            <pc:sldMk cId="3402678355" sldId="334"/>
            <ac:spMk id="12" creationId="{B318E276-A260-4D2A-A4BE-01A0F628D7D3}"/>
          </ac:spMkLst>
        </pc:spChg>
        <pc:picChg chg="add mod">
          <ac:chgData name="Abril Sitjas i Fuentes" userId="b66e3df8-7e84-4501-ad52-709c67e0b8e5" providerId="ADAL" clId="{B3A43337-953E-46D1-94C1-C26BE95A473D}" dt="2025-03-26T12:11:25.835" v="16"/>
          <ac:picMkLst>
            <pc:docMk/>
            <pc:sldMk cId="3402678355" sldId="334"/>
            <ac:picMk id="5" creationId="{BAC6D37D-03EC-CBAA-BE31-989858316DCC}"/>
          </ac:picMkLst>
        </pc:picChg>
        <pc:picChg chg="mod">
          <ac:chgData name="Abril Sitjas i Fuentes" userId="b66e3df8-7e84-4501-ad52-709c67e0b8e5" providerId="ADAL" clId="{B3A43337-953E-46D1-94C1-C26BE95A473D}" dt="2025-03-26T12:11:08.535" v="9" actId="1076"/>
          <ac:picMkLst>
            <pc:docMk/>
            <pc:sldMk cId="3402678355" sldId="334"/>
            <ac:picMk id="13" creationId="{C0B9F656-836F-4F40-97C6-8F0EBEB3EF9E}"/>
          </ac:picMkLst>
        </pc:picChg>
      </pc:sldChg>
      <pc:sldChg chg="delSp del mod delAnim">
        <pc:chgData name="Abril Sitjas i Fuentes" userId="b66e3df8-7e84-4501-ad52-709c67e0b8e5" providerId="ADAL" clId="{B3A43337-953E-46D1-94C1-C26BE95A473D}" dt="2025-03-26T12:11:38.568" v="17" actId="2696"/>
        <pc:sldMkLst>
          <pc:docMk/>
          <pc:sldMk cId="495777049" sldId="335"/>
        </pc:sldMkLst>
        <pc:spChg chg="del">
          <ac:chgData name="Abril Sitjas i Fuentes" userId="b66e3df8-7e84-4501-ad52-709c67e0b8e5" providerId="ADAL" clId="{B3A43337-953E-46D1-94C1-C26BE95A473D}" dt="2025-03-26T12:11:19.669" v="13" actId="21"/>
          <ac:spMkLst>
            <pc:docMk/>
            <pc:sldMk cId="495777049" sldId="335"/>
            <ac:spMk id="4" creationId="{92FCD9D7-8280-A0CA-FCAC-568F31BE2415}"/>
          </ac:spMkLst>
        </pc:spChg>
        <pc:picChg chg="del">
          <ac:chgData name="Abril Sitjas i Fuentes" userId="b66e3df8-7e84-4501-ad52-709c67e0b8e5" providerId="ADAL" clId="{B3A43337-953E-46D1-94C1-C26BE95A473D}" dt="2025-03-26T12:11:24.452" v="15" actId="21"/>
          <ac:picMkLst>
            <pc:docMk/>
            <pc:sldMk cId="495777049" sldId="335"/>
            <ac:picMk id="5" creationId="{BAC6D37D-03EC-CBAA-BE31-989858316DCC}"/>
          </ac:picMkLst>
        </pc:picChg>
      </pc:sldChg>
      <pc:sldChg chg="del">
        <pc:chgData name="Abril Sitjas i Fuentes" userId="b66e3df8-7e84-4501-ad52-709c67e0b8e5" providerId="ADAL" clId="{B3A43337-953E-46D1-94C1-C26BE95A473D}" dt="2025-03-26T12:11:41.089" v="18" actId="2696"/>
        <pc:sldMkLst>
          <pc:docMk/>
          <pc:sldMk cId="1696540987" sldId="336"/>
        </pc:sldMkLst>
      </pc:sldChg>
      <pc:sldChg chg="addSp delSp modSp mod delAnim modAnim">
        <pc:chgData name="Abril Sitjas i Fuentes" userId="b66e3df8-7e84-4501-ad52-709c67e0b8e5" providerId="ADAL" clId="{B3A43337-953E-46D1-94C1-C26BE95A473D}" dt="2025-03-26T12:12:28.705" v="24" actId="1076"/>
        <pc:sldMkLst>
          <pc:docMk/>
          <pc:sldMk cId="4213686103" sldId="682"/>
        </pc:sldMkLst>
        <pc:spChg chg="mod">
          <ac:chgData name="Abril Sitjas i Fuentes" userId="b66e3df8-7e84-4501-ad52-709c67e0b8e5" providerId="ADAL" clId="{B3A43337-953E-46D1-94C1-C26BE95A473D}" dt="2025-03-26T12:11:50.975" v="19" actId="207"/>
          <ac:spMkLst>
            <pc:docMk/>
            <pc:sldMk cId="4213686103" sldId="682"/>
            <ac:spMk id="10" creationId="{00000000-0000-0000-0000-000000000000}"/>
          </ac:spMkLst>
        </pc:spChg>
        <pc:picChg chg="add mod">
          <ac:chgData name="Abril Sitjas i Fuentes" userId="b66e3df8-7e84-4501-ad52-709c67e0b8e5" providerId="ADAL" clId="{B3A43337-953E-46D1-94C1-C26BE95A473D}" dt="2025-03-26T12:12:28.705" v="24" actId="1076"/>
          <ac:picMkLst>
            <pc:docMk/>
            <pc:sldMk cId="4213686103" sldId="682"/>
            <ac:picMk id="3" creationId="{EAFDFFF2-FB4A-E243-7C97-02C3F777B9C5}"/>
          </ac:picMkLst>
        </pc:picChg>
        <pc:picChg chg="del mod">
          <ac:chgData name="Abril Sitjas i Fuentes" userId="b66e3df8-7e84-4501-ad52-709c67e0b8e5" providerId="ADAL" clId="{B3A43337-953E-46D1-94C1-C26BE95A473D}" dt="2025-03-26T12:12:19.356" v="22" actId="478"/>
          <ac:picMkLst>
            <pc:docMk/>
            <pc:sldMk cId="4213686103" sldId="682"/>
            <ac:picMk id="8" creationId="{F405AAF7-FF9D-4689-B29F-A2AAFB506D86}"/>
          </ac:picMkLst>
        </pc:picChg>
      </pc:sldChg>
    </pc:docChg>
  </pc:docChgLst>
  <pc:docChgLst>
    <pc:chgData name="Montse Meneses Benitez" userId="76de91a0-72a7-4881-999d-a4a423c552f5" providerId="ADAL" clId="{65A38CC4-B3CA-9C40-B46A-1FFEA0008558}"/>
    <pc:docChg chg="custSel addSld modSld">
      <pc:chgData name="Montse Meneses Benitez" userId="76de91a0-72a7-4881-999d-a4a423c552f5" providerId="ADAL" clId="{65A38CC4-B3CA-9C40-B46A-1FFEA0008558}" dt="2025-02-04T15:31:48.881" v="147" actId="26606"/>
      <pc:docMkLst>
        <pc:docMk/>
      </pc:docMkLst>
      <pc:sldChg chg="modSp mod">
        <pc:chgData name="Montse Meneses Benitez" userId="76de91a0-72a7-4881-999d-a4a423c552f5" providerId="ADAL" clId="{65A38CC4-B3CA-9C40-B46A-1FFEA0008558}" dt="2025-02-04T15:26:56.172" v="62" actId="20577"/>
        <pc:sldMkLst>
          <pc:docMk/>
          <pc:sldMk cId="1036559427" sldId="339"/>
        </pc:sldMkLst>
        <pc:graphicFrameChg chg="modGraphic">
          <ac:chgData name="Montse Meneses Benitez" userId="76de91a0-72a7-4881-999d-a4a423c552f5" providerId="ADAL" clId="{65A38CC4-B3CA-9C40-B46A-1FFEA0008558}" dt="2025-02-04T15:26:56.172" v="62" actId="20577"/>
          <ac:graphicFrameMkLst>
            <pc:docMk/>
            <pc:sldMk cId="1036559427" sldId="339"/>
            <ac:graphicFrameMk id="7" creationId="{AB965EF1-3482-4C59-B9DD-E23A73B1D315}"/>
          </ac:graphicFrameMkLst>
        </pc:graphicFrameChg>
      </pc:sldChg>
      <pc:sldChg chg="addSp modSp mod">
        <pc:chgData name="Montse Meneses Benitez" userId="76de91a0-72a7-4881-999d-a4a423c552f5" providerId="ADAL" clId="{65A38CC4-B3CA-9C40-B46A-1FFEA0008558}" dt="2025-02-04T15:29:08.340" v="103" actId="1076"/>
        <pc:sldMkLst>
          <pc:docMk/>
          <pc:sldMk cId="1957627262" sldId="340"/>
        </pc:sldMkLst>
        <pc:spChg chg="mod">
          <ac:chgData name="Montse Meneses Benitez" userId="76de91a0-72a7-4881-999d-a4a423c552f5" providerId="ADAL" clId="{65A38CC4-B3CA-9C40-B46A-1FFEA0008558}" dt="2025-02-04T15:28:17.723" v="99" actId="20577"/>
          <ac:spMkLst>
            <pc:docMk/>
            <pc:sldMk cId="1957627262" sldId="340"/>
            <ac:spMk id="65" creationId="{69713A4E-5F8A-4926-A7AF-BDD91D8FEC3B}"/>
          </ac:spMkLst>
        </pc:spChg>
        <pc:picChg chg="add mod">
          <ac:chgData name="Montse Meneses Benitez" userId="76de91a0-72a7-4881-999d-a4a423c552f5" providerId="ADAL" clId="{65A38CC4-B3CA-9C40-B46A-1FFEA0008558}" dt="2025-02-04T15:29:08.340" v="103" actId="1076"/>
          <ac:picMkLst>
            <pc:docMk/>
            <pc:sldMk cId="1957627262" sldId="340"/>
            <ac:picMk id="5" creationId="{4926EF6E-46E1-6F5F-2525-1D202F8008FB}"/>
          </ac:picMkLst>
        </pc:picChg>
      </pc:sldChg>
      <pc:sldChg chg="addSp delSp modSp new mod setBg">
        <pc:chgData name="Montse Meneses Benitez" userId="76de91a0-72a7-4881-999d-a4a423c552f5" providerId="ADAL" clId="{65A38CC4-B3CA-9C40-B46A-1FFEA0008558}" dt="2025-02-04T15:31:48.881" v="147" actId="26606"/>
        <pc:sldMkLst>
          <pc:docMk/>
          <pc:sldMk cId="117067300" sldId="683"/>
        </pc:sldMkLst>
        <pc:spChg chg="mod">
          <ac:chgData name="Montse Meneses Benitez" userId="76de91a0-72a7-4881-999d-a4a423c552f5" providerId="ADAL" clId="{65A38CC4-B3CA-9C40-B46A-1FFEA0008558}" dt="2025-02-04T15:31:48.881" v="147" actId="26606"/>
          <ac:spMkLst>
            <pc:docMk/>
            <pc:sldMk cId="117067300" sldId="683"/>
            <ac:spMk id="2" creationId="{44516283-3BCA-82E1-4A12-AF0C4952ADC0}"/>
          </ac:spMkLst>
        </pc:spChg>
        <pc:spChg chg="add">
          <ac:chgData name="Montse Meneses Benitez" userId="76de91a0-72a7-4881-999d-a4a423c552f5" providerId="ADAL" clId="{65A38CC4-B3CA-9C40-B46A-1FFEA0008558}" dt="2025-02-04T15:31:48.881" v="147" actId="26606"/>
          <ac:spMkLst>
            <pc:docMk/>
            <pc:sldMk cId="117067300" sldId="683"/>
            <ac:spMk id="9" creationId="{5DCB5928-DC7D-4612-9922-441966E15627}"/>
          </ac:spMkLst>
        </pc:spChg>
        <pc:spChg chg="add">
          <ac:chgData name="Montse Meneses Benitez" userId="76de91a0-72a7-4881-999d-a4a423c552f5" providerId="ADAL" clId="{65A38CC4-B3CA-9C40-B46A-1FFEA0008558}" dt="2025-02-04T15:31:48.881" v="147" actId="26606"/>
          <ac:spMkLst>
            <pc:docMk/>
            <pc:sldMk cId="117067300" sldId="683"/>
            <ac:spMk id="11" creationId="{682C1161-1736-45EC-99B7-33F3CAE9D517}"/>
          </ac:spMkLst>
        </pc:spChg>
        <pc:spChg chg="add">
          <ac:chgData name="Montse Meneses Benitez" userId="76de91a0-72a7-4881-999d-a4a423c552f5" providerId="ADAL" clId="{65A38CC4-B3CA-9C40-B46A-1FFEA0008558}" dt="2025-02-04T15:31:48.881" v="147" actId="26606"/>
          <ac:spMkLst>
            <pc:docMk/>
            <pc:sldMk cId="117067300" sldId="683"/>
            <ac:spMk id="13" creationId="{84D4DDB8-B68F-45B0-9F62-C4279996F672}"/>
          </ac:spMkLst>
        </pc:spChg>
        <pc:spChg chg="add">
          <ac:chgData name="Montse Meneses Benitez" userId="76de91a0-72a7-4881-999d-a4a423c552f5" providerId="ADAL" clId="{65A38CC4-B3CA-9C40-B46A-1FFEA0008558}" dt="2025-02-04T15:31:48.881" v="147" actId="26606"/>
          <ac:spMkLst>
            <pc:docMk/>
            <pc:sldMk cId="117067300" sldId="683"/>
            <ac:spMk id="15" creationId="{AF2F604E-43BE-4DC3-B983-E071523364F8}"/>
          </ac:spMkLst>
        </pc:spChg>
        <pc:spChg chg="add">
          <ac:chgData name="Montse Meneses Benitez" userId="76de91a0-72a7-4881-999d-a4a423c552f5" providerId="ADAL" clId="{65A38CC4-B3CA-9C40-B46A-1FFEA0008558}" dt="2025-02-04T15:31:48.881" v="147" actId="26606"/>
          <ac:spMkLst>
            <pc:docMk/>
            <pc:sldMk cId="117067300" sldId="683"/>
            <ac:spMk id="17" creationId="{08C9B587-E65E-4B52-B37C-ABEBB6E87928}"/>
          </ac:spMkLst>
        </pc:spChg>
        <pc:picChg chg="add mod">
          <ac:chgData name="Montse Meneses Benitez" userId="76de91a0-72a7-4881-999d-a4a423c552f5" providerId="ADAL" clId="{65A38CC4-B3CA-9C40-B46A-1FFEA0008558}" dt="2025-02-04T15:31:48.881" v="147" actId="26606"/>
          <ac:picMkLst>
            <pc:docMk/>
            <pc:sldMk cId="117067300" sldId="683"/>
            <ac:picMk id="4" creationId="{1403B250-2B84-20A8-6E60-BD4DE242BBA5}"/>
          </ac:picMkLst>
        </pc:picChg>
      </pc:sldChg>
    </pc:docChg>
  </pc:docChgLst>
  <pc:docChgLst>
    <pc:chgData name="Rosa María Cabrera Corchos" userId="f1659fda-de31-4a64-8d16-4a5c28fbfcfc" providerId="ADAL" clId="{0AA8CB42-C889-4B71-B78A-35C8591F6BFB}"/>
    <pc:docChg chg="modSld">
      <pc:chgData name="Rosa María Cabrera Corchos" userId="f1659fda-de31-4a64-8d16-4a5c28fbfcfc" providerId="ADAL" clId="{0AA8CB42-C889-4B71-B78A-35C8591F6BFB}" dt="2025-02-05T12:02:02.208" v="1" actId="14826"/>
      <pc:docMkLst>
        <pc:docMk/>
      </pc:docMkLst>
      <pc:sldChg chg="modSp mod">
        <pc:chgData name="Rosa María Cabrera Corchos" userId="f1659fda-de31-4a64-8d16-4a5c28fbfcfc" providerId="ADAL" clId="{0AA8CB42-C889-4B71-B78A-35C8591F6BFB}" dt="2025-02-05T12:01:53.618" v="0" actId="14826"/>
        <pc:sldMkLst>
          <pc:docMk/>
          <pc:sldMk cId="3802093591" sldId="678"/>
        </pc:sldMkLst>
        <pc:picChg chg="mod">
          <ac:chgData name="Rosa María Cabrera Corchos" userId="f1659fda-de31-4a64-8d16-4a5c28fbfcfc" providerId="ADAL" clId="{0AA8CB42-C889-4B71-B78A-35C8591F6BFB}" dt="2025-02-05T12:01:53.618" v="0" actId="14826"/>
          <ac:picMkLst>
            <pc:docMk/>
            <pc:sldMk cId="3802093591" sldId="678"/>
            <ac:picMk id="15" creationId="{A4607B95-C45E-D522-517E-E3AB6CED8EEB}"/>
          </ac:picMkLst>
        </pc:picChg>
      </pc:sldChg>
      <pc:sldChg chg="modSp mod">
        <pc:chgData name="Rosa María Cabrera Corchos" userId="f1659fda-de31-4a64-8d16-4a5c28fbfcfc" providerId="ADAL" clId="{0AA8CB42-C889-4B71-B78A-35C8591F6BFB}" dt="2025-02-05T12:02:02.208" v="1" actId="14826"/>
        <pc:sldMkLst>
          <pc:docMk/>
          <pc:sldMk cId="3061045085" sldId="679"/>
        </pc:sldMkLst>
        <pc:picChg chg="mod">
          <ac:chgData name="Rosa María Cabrera Corchos" userId="f1659fda-de31-4a64-8d16-4a5c28fbfcfc" providerId="ADAL" clId="{0AA8CB42-C889-4B71-B78A-35C8591F6BFB}" dt="2025-02-05T12:02:02.208" v="1" actId="14826"/>
          <ac:picMkLst>
            <pc:docMk/>
            <pc:sldMk cId="3061045085" sldId="679"/>
            <ac:picMk id="15" creationId="{30C78D6C-598B-5F8D-C1EE-B9C304623B1D}"/>
          </ac:picMkLst>
        </pc:picChg>
      </pc:sldChg>
    </pc:docChg>
  </pc:docChgLst>
  <pc:docChgLst>
    <pc:chgData name="Belén Bermejo Gálvez" userId="f1808d04-3c45-42c6-8782-2112856f2a66" providerId="ADAL" clId="{A13665B8-72A7-428F-BD5F-DC8A2E1E56EF}"/>
    <pc:docChg chg="modSld">
      <pc:chgData name="Belén Bermejo Gálvez" userId="f1808d04-3c45-42c6-8782-2112856f2a66" providerId="ADAL" clId="{A13665B8-72A7-428F-BD5F-DC8A2E1E56EF}" dt="2025-02-11T10:42:09.486" v="2" actId="20577"/>
      <pc:docMkLst>
        <pc:docMk/>
      </pc:docMkLst>
      <pc:sldChg chg="modSp mod">
        <pc:chgData name="Belén Bermejo Gálvez" userId="f1808d04-3c45-42c6-8782-2112856f2a66" providerId="ADAL" clId="{A13665B8-72A7-428F-BD5F-DC8A2E1E56EF}" dt="2025-02-11T10:42:09.486" v="2" actId="20577"/>
        <pc:sldMkLst>
          <pc:docMk/>
          <pc:sldMk cId="2643353128" sldId="672"/>
        </pc:sldMkLst>
        <pc:spChg chg="mod">
          <ac:chgData name="Belén Bermejo Gálvez" userId="f1808d04-3c45-42c6-8782-2112856f2a66" providerId="ADAL" clId="{A13665B8-72A7-428F-BD5F-DC8A2E1E56EF}" dt="2025-02-11T10:42:09.486" v="2" actId="20577"/>
          <ac:spMkLst>
            <pc:docMk/>
            <pc:sldMk cId="2643353128" sldId="672"/>
            <ac:spMk id="3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83409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03180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96522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37 </a:t>
            </a:r>
            <a:r>
              <a:rPr lang="ca-ES" dirty="0" err="1"/>
              <a:t>Pext</a:t>
            </a:r>
            <a:r>
              <a:rPr lang="ca-ES" dirty="0"/>
              <a:t> = 9 ajuntaments, 13 institucions, 15 empreses (serveis i consultoria, fonamentalment)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16552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Informació general, </a:t>
            </a:r>
            <a:r>
              <a:rPr lang="ca-ES" sz="1200" i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Accés, </a:t>
            </a:r>
            <a:r>
              <a:rPr lang="ca-ES" sz="1200" i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Pla d’estudis, </a:t>
            </a:r>
            <a:r>
              <a:rPr lang="ca-ES" sz="1200" i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Matrícula, </a:t>
            </a:r>
            <a:r>
              <a:rPr lang="ca-ES" sz="1200" i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Qualitat, </a:t>
            </a:r>
            <a:r>
              <a:rPr lang="ca-ES" sz="1200" i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71670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L’ús</a:t>
            </a:r>
            <a:r>
              <a:rPr lang="es-ES" dirty="0"/>
              <a:t> de la </a:t>
            </a:r>
            <a:r>
              <a:rPr lang="es-ES" dirty="0" err="1"/>
              <a:t>informació</a:t>
            </a:r>
            <a:r>
              <a:rPr lang="es-ES" dirty="0"/>
              <a:t> </a:t>
            </a:r>
            <a:r>
              <a:rPr lang="es-ES" dirty="0" err="1"/>
              <a:t>extreta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les TIC </a:t>
            </a:r>
            <a:r>
              <a:rPr lang="es-ES" dirty="0" err="1"/>
              <a:t>permet</a:t>
            </a:r>
            <a:r>
              <a:rPr lang="es-ES" dirty="0"/>
              <a:t> enfrontar-se al repte de la </a:t>
            </a:r>
            <a:r>
              <a:rPr lang="es-ES" dirty="0" err="1"/>
              <a:t>gestió</a:t>
            </a:r>
            <a:r>
              <a:rPr lang="es-ES" dirty="0"/>
              <a:t> de les </a:t>
            </a:r>
            <a:r>
              <a:rPr lang="es-ES" dirty="0" err="1"/>
              <a:t>àrees</a:t>
            </a:r>
            <a:r>
              <a:rPr lang="es-ES" dirty="0"/>
              <a:t> urbanes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1106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 </a:t>
            </a:r>
            <a:r>
              <a:rPr lang="es-ES" dirty="0" err="1"/>
              <a:t>més</a:t>
            </a:r>
            <a:r>
              <a:rPr lang="es-ES" dirty="0"/>
              <a:t>, </a:t>
            </a:r>
            <a:r>
              <a:rPr lang="es-ES" dirty="0" err="1"/>
              <a:t>és</a:t>
            </a:r>
            <a:r>
              <a:rPr lang="es-ES" dirty="0"/>
              <a:t> una </a:t>
            </a:r>
            <a:r>
              <a:rPr lang="es-ES" dirty="0" err="1"/>
              <a:t>font</a:t>
            </a:r>
            <a:r>
              <a:rPr lang="es-ES" dirty="0"/>
              <a:t> de noves </a:t>
            </a:r>
            <a:r>
              <a:rPr lang="es-ES" dirty="0" err="1"/>
              <a:t>oportunitats</a:t>
            </a:r>
            <a:r>
              <a:rPr lang="es-ES" dirty="0"/>
              <a:t> de </a:t>
            </a:r>
            <a:r>
              <a:rPr lang="es-ES" dirty="0" err="1"/>
              <a:t>negoci</a:t>
            </a:r>
            <a:r>
              <a:rPr lang="es-ES" dirty="0"/>
              <a:t>, </a:t>
            </a:r>
            <a:r>
              <a:rPr lang="es-ES" dirty="0" err="1"/>
              <a:t>oci</a:t>
            </a:r>
            <a:r>
              <a:rPr lang="es-ES" dirty="0"/>
              <a:t> i </a:t>
            </a:r>
            <a:r>
              <a:rPr lang="es-ES" dirty="0" err="1"/>
              <a:t>millora</a:t>
            </a:r>
            <a:r>
              <a:rPr lang="es-ES" dirty="0"/>
              <a:t> de la </a:t>
            </a:r>
            <a:r>
              <a:rPr lang="es-ES" dirty="0" err="1"/>
              <a:t>qualitat</a:t>
            </a:r>
            <a:r>
              <a:rPr lang="es-ES" dirty="0"/>
              <a:t> de vida en </a:t>
            </a:r>
            <a:r>
              <a:rPr lang="es-ES" dirty="0" err="1"/>
              <a:t>tots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sentits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19170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Idea: Les TIC són necessàries per la captació de les dades, l’extracció d’informació i la presa de decisions.</a:t>
            </a:r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83316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Els graduats hauran de poder desenvolupar aquests treballs tècnics i, sobretot, treballar amb gent que hi treballi i saber incorporar la tecnologia a la gestió de les àrees urbanes.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27253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gestio-de-ciutats-intel-ligents-i-sostenibles-1216708253769.html?param1=1345879340825" TargetMode="External"/><Relationship Id="rId9" Type="http://schemas.openxmlformats.org/officeDocument/2006/relationships/hyperlink" Target="https://universitats.gencat.cat/es/preinscripcions/sobre-preinscripcio/ponderacion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gestio-de-ciutats-intel-ligents-i-sostenibles-1216708251447.html?param1=1345879340825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acces/gestio-de-ciutats-intel-ligents-i-sostenibles-1216708253769.html?param1=1345879340825" TargetMode="External"/><Relationship Id="rId7" Type="http://schemas.openxmlformats.org/officeDocument/2006/relationships/image" Target="../media/image5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5.png"/><Relationship Id="rId7" Type="http://schemas.openxmlformats.org/officeDocument/2006/relationships/hyperlink" Target="https://www.uab.cat/web/estudiar/grau/oferta-de-graus/cursos-propedeutics-1345661752704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estudis/graus/horaris-1345737392845.html" TargetMode="External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www.uab.cat/web/estudiar/llistat-de-graus/pla-d-estudis/pla-d-estudis-i-horaris/gestio-de-ciutats-intel-ligents-i-sostenibles-1345467811493.html?param1=1345879340825" TargetMode="External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pla-d-estudis/guies-docents/gestio-de-ciutats-intel-ligents-i-sostenibles-1345467811508.html?param1=1345879340825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-/-resultats-d-aprenentatge/gestio-de-ciutats-intel-ligents-i-sostenibles-1345467819221.html?param1=1345879340825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2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gestio-de-ciutats-intel-ligents-i-sostenibles-1216708251447.html?param1=1345879340825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2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gestio-de-ciutats-intel-ligents-i-sostenibles-1216708251447.html?param1=1345879340825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2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gestio-de-ciutats-intel-ligents-i-sostenibles-1216708251447.html?param1=1345879340825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74.png"/><Relationship Id="rId18" Type="http://schemas.openxmlformats.org/officeDocument/2006/relationships/image" Target="../media/image6.png"/><Relationship Id="rId3" Type="http://schemas.openxmlformats.org/officeDocument/2006/relationships/image" Target="../media/image67.jpeg"/><Relationship Id="rId7" Type="http://schemas.openxmlformats.org/officeDocument/2006/relationships/image" Target="../media/image4.png"/><Relationship Id="rId12" Type="http://schemas.openxmlformats.org/officeDocument/2006/relationships/image" Target="../media/image73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3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microsoft.com/office/2007/relationships/hdphoto" Target="../media/hdphoto3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77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5.jpeg"/><Relationship Id="rId3" Type="http://schemas.openxmlformats.org/officeDocument/2006/relationships/image" Target="../media/image79.png"/><Relationship Id="rId7" Type="http://schemas.openxmlformats.org/officeDocument/2006/relationships/image" Target="../media/image81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84.png"/><Relationship Id="rId4" Type="http://schemas.microsoft.com/office/2007/relationships/hdphoto" Target="../media/hdphoto5.wdp"/><Relationship Id="rId9" Type="http://schemas.openxmlformats.org/officeDocument/2006/relationships/image" Target="../media/image83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86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88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87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91.jpeg"/><Relationship Id="rId7" Type="http://schemas.openxmlformats.org/officeDocument/2006/relationships/image" Target="../media/image93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6.wdp"/><Relationship Id="rId10" Type="http://schemas.openxmlformats.org/officeDocument/2006/relationships/image" Target="../media/image5.svg"/><Relationship Id="rId4" Type="http://schemas.openxmlformats.org/officeDocument/2006/relationships/image" Target="../media/image92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Grau en Gestió de Ciutats Intel·ligents i Sostenibles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01613" y="5422688"/>
            <a:ext cx="8096884" cy="1128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Gestió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Ciutats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s-ES" sz="3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Intel·ligents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 Sostenibles</a:t>
            </a: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873"/>
            <a:ext cx="9153053" cy="12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969207" y="75982"/>
            <a:ext cx="8081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Tecnologies de la Informació i de les Comunicacions (TIC): de què parlem?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7" name="Imatge 2">
            <a:extLst>
              <a:ext uri="{FF2B5EF4-FFF2-40B4-BE49-F238E27FC236}">
                <a16:creationId xmlns:a16="http://schemas.microsoft.com/office/drawing/2014/main" id="{7FD06535-4FCE-4669-AB0F-027B4289B5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" y="1299741"/>
            <a:ext cx="9139909" cy="5558259"/>
          </a:xfrm>
          <a:prstGeom prst="rect">
            <a:avLst/>
          </a:prstGeom>
        </p:spPr>
      </p:pic>
      <p:sp>
        <p:nvSpPr>
          <p:cNvPr id="12" name="Contenidor de contingut 2">
            <a:extLst>
              <a:ext uri="{FF2B5EF4-FFF2-40B4-BE49-F238E27FC236}">
                <a16:creationId xmlns:a16="http://schemas.microsoft.com/office/drawing/2014/main" id="{5A108A3F-47DC-449C-A0E0-94803A730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843" y="1725268"/>
            <a:ext cx="7508313" cy="4413700"/>
          </a:xfrm>
          <a:solidFill>
            <a:schemeClr val="tx2">
              <a:lumMod val="75000"/>
              <a:alpha val="7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a-ES" dirty="0">
                <a:solidFill>
                  <a:srgbClr val="FFFF00"/>
                </a:solidFill>
              </a:rPr>
              <a:t>TIC: Conjunt de tecnologies utilitzades per a processar, transmetre i emmagatzemar informació en format digital (TERMCAT). Exemples:</a:t>
            </a:r>
          </a:p>
          <a:p>
            <a:pPr>
              <a:lnSpc>
                <a:spcPct val="120000"/>
              </a:lnSpc>
            </a:pPr>
            <a:r>
              <a:rPr lang="ca-ES" dirty="0">
                <a:solidFill>
                  <a:srgbClr val="FFFF00"/>
                </a:solidFill>
              </a:rPr>
              <a:t>Sensors</a:t>
            </a:r>
          </a:p>
          <a:p>
            <a:pPr lvl="1">
              <a:lnSpc>
                <a:spcPct val="120000"/>
              </a:lnSpc>
            </a:pPr>
            <a:r>
              <a:rPr lang="ca-ES" dirty="0">
                <a:solidFill>
                  <a:srgbClr val="FFFF00"/>
                </a:solidFill>
              </a:rPr>
              <a:t>Contaminació, trànsit, ...</a:t>
            </a:r>
          </a:p>
          <a:p>
            <a:pPr>
              <a:lnSpc>
                <a:spcPct val="120000"/>
              </a:lnSpc>
            </a:pPr>
            <a:r>
              <a:rPr lang="ca-ES" dirty="0">
                <a:solidFill>
                  <a:srgbClr val="FFFF00"/>
                </a:solidFill>
              </a:rPr>
              <a:t>“Coses”</a:t>
            </a:r>
          </a:p>
          <a:p>
            <a:pPr lvl="1">
              <a:lnSpc>
                <a:spcPct val="120000"/>
              </a:lnSpc>
            </a:pPr>
            <a:r>
              <a:rPr lang="ca-ES" dirty="0">
                <a:solidFill>
                  <a:srgbClr val="FFFF00"/>
                </a:solidFill>
              </a:rPr>
              <a:t>Semàfors, senyalització, vehicles, infraestructures, ...</a:t>
            </a:r>
          </a:p>
          <a:p>
            <a:pPr>
              <a:lnSpc>
                <a:spcPct val="120000"/>
              </a:lnSpc>
            </a:pPr>
            <a:r>
              <a:rPr lang="ca-ES" dirty="0">
                <a:solidFill>
                  <a:srgbClr val="FFFF00"/>
                </a:solidFill>
              </a:rPr>
              <a:t>Mòbils</a:t>
            </a:r>
          </a:p>
          <a:p>
            <a:pPr>
              <a:lnSpc>
                <a:spcPct val="120000"/>
              </a:lnSpc>
            </a:pPr>
            <a:r>
              <a:rPr lang="ca-ES" dirty="0">
                <a:solidFill>
                  <a:srgbClr val="FFFF00"/>
                </a:solidFill>
              </a:rPr>
              <a:t>Internet</a:t>
            </a:r>
          </a:p>
          <a:p>
            <a:pPr>
              <a:lnSpc>
                <a:spcPct val="120000"/>
              </a:lnSpc>
            </a:pPr>
            <a:r>
              <a:rPr lang="ca-ES" b="1" dirty="0">
                <a:solidFill>
                  <a:schemeClr val="bg1"/>
                </a:solidFill>
              </a:rPr>
              <a:t>Dades</a:t>
            </a:r>
            <a:r>
              <a:rPr lang="ca-ES" dirty="0">
                <a:solidFill>
                  <a:srgbClr val="FFFF00"/>
                </a:solidFill>
              </a:rPr>
              <a:t>, la matèria primera de la informació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3A2E5E2C-0343-4B08-9549-8D4E8E6CA9F1}"/>
              </a:ext>
            </a:extLst>
          </p:cNvPr>
          <p:cNvSpPr/>
          <p:nvPr/>
        </p:nvSpPr>
        <p:spPr>
          <a:xfrm>
            <a:off x="1249680" y="6613342"/>
            <a:ext cx="776160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a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https://media.licdn.com/mpr/mpr/AAEAAQAAAAAAAArsAAAAJGNjYzRhZmRkLTljMjctNGJjNi1hNzA0LTQ5Y2U3MThlNTRjZQ.jpg</a:t>
            </a:r>
          </a:p>
        </p:txBody>
      </p:sp>
    </p:spTree>
    <p:extLst>
      <p:ext uri="{BB962C8B-B14F-4D97-AF65-F5344CB8AC3E}">
        <p14:creationId xmlns:p14="http://schemas.microsoft.com/office/powerpoint/2010/main" val="2839363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>
            <a:extLst>
              <a:ext uri="{FF2B5EF4-FFF2-40B4-BE49-F238E27FC236}">
                <a16:creationId xmlns:a16="http://schemas.microsoft.com/office/drawing/2014/main" id="{FD8074C0-30AD-7DDF-CBC1-F81ECD8B7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268" y="1299741"/>
            <a:ext cx="9344779" cy="5676094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0" y="873"/>
            <a:ext cx="9153053" cy="12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930072" y="411780"/>
            <a:ext cx="80812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haurà de saber fer qui es graduï?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4" name="Contenidor de contingut 2">
            <a:extLst>
              <a:ext uri="{FF2B5EF4-FFF2-40B4-BE49-F238E27FC236}">
                <a16:creationId xmlns:a16="http://schemas.microsoft.com/office/drawing/2014/main" id="{245D057D-F569-4FD4-8B99-90412DBD2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826" y="1228308"/>
            <a:ext cx="7645187" cy="5217912"/>
          </a:xfrm>
          <a:noFill/>
        </p:spPr>
        <p:txBody>
          <a:bodyPr anchor="ctr">
            <a:noAutofit/>
          </a:bodyPr>
          <a:lstStyle/>
          <a:p>
            <a:pPr>
              <a:lnSpc>
                <a:spcPts val="2500"/>
              </a:lnSpc>
              <a:spcBef>
                <a:spcPts val="0"/>
              </a:spcBef>
            </a:pPr>
            <a:r>
              <a:rPr lang="ca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Coneixements i habilitats</a:t>
            </a:r>
          </a:p>
          <a:p>
            <a:pPr lvl="1">
              <a:lnSpc>
                <a:spcPts val="2500"/>
              </a:lnSpc>
              <a:spcBef>
                <a:spcPts val="0"/>
              </a:spcBef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Aplicar solucions TIC en la gestió urbana</a:t>
            </a:r>
          </a:p>
          <a:p>
            <a:pPr lvl="1">
              <a:lnSpc>
                <a:spcPts val="2500"/>
              </a:lnSpc>
              <a:spcBef>
                <a:spcPts val="0"/>
              </a:spcBef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Comprendre la </a:t>
            </a:r>
            <a:r>
              <a:rPr lang="ca-ES" sz="1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mecànica urbana</a:t>
            </a:r>
            <a:b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totes les seves dimensions (social, econòmica, ...)</a:t>
            </a:r>
          </a:p>
          <a:p>
            <a:pPr lvl="1">
              <a:lnSpc>
                <a:spcPts val="2500"/>
              </a:lnSpc>
              <a:spcBef>
                <a:spcPts val="0"/>
              </a:spcBef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Dissenyar i desenvolupar solucions innovadores</a:t>
            </a:r>
            <a:endParaRPr lang="ca-ES" sz="16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ts val="2500"/>
              </a:lnSpc>
              <a:spcBef>
                <a:spcPts val="0"/>
              </a:spcBef>
              <a:buNone/>
            </a:pPr>
            <a:r>
              <a:rPr lang="ca-ES" sz="16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[http://www.techrepublic.com/article /</a:t>
            </a:r>
            <a:br>
              <a:rPr lang="ca-ES" sz="16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6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16-tech-jobs-that-will-be-needed-for-the-future-of-smart-cities]</a:t>
            </a:r>
          </a:p>
          <a:p>
            <a:pPr>
              <a:lnSpc>
                <a:spcPts val="2500"/>
              </a:lnSpc>
              <a:spcBef>
                <a:spcPts val="1200"/>
              </a:spcBef>
            </a:pPr>
            <a:r>
              <a:rPr lang="ca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Competències professionals</a:t>
            </a:r>
          </a:p>
          <a:p>
            <a:pPr lvl="1">
              <a:lnSpc>
                <a:spcPts val="2500"/>
              </a:lnSpc>
              <a:spcBef>
                <a:spcPts val="0"/>
              </a:spcBef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Analitzar i elaborar projectes de gestió</a:t>
            </a:r>
          </a:p>
          <a:p>
            <a:pPr lvl="1">
              <a:lnSpc>
                <a:spcPts val="2500"/>
              </a:lnSpc>
              <a:spcBef>
                <a:spcPts val="0"/>
              </a:spcBef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Gestionar l’execució de projectes en l’àmbit urbà,</a:t>
            </a:r>
            <a:b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inclosos els d’explotació de productes i serveis</a:t>
            </a:r>
          </a:p>
          <a:p>
            <a:pPr lvl="1">
              <a:lnSpc>
                <a:spcPts val="2500"/>
              </a:lnSpc>
              <a:spcBef>
                <a:spcPts val="0"/>
              </a:spcBef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Desenvolupar aplicacions</a:t>
            </a:r>
          </a:p>
          <a:p>
            <a:pPr lvl="1">
              <a:lnSpc>
                <a:spcPts val="2500"/>
              </a:lnSpc>
              <a:spcBef>
                <a:spcPts val="0"/>
              </a:spcBef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 de consultor per a gestors, institucions públiques i</a:t>
            </a:r>
            <a:b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empreses de serveis</a:t>
            </a:r>
          </a:p>
        </p:txBody>
      </p:sp>
    </p:spTree>
    <p:extLst>
      <p:ext uri="{BB962C8B-B14F-4D97-AF65-F5344CB8AC3E}">
        <p14:creationId xmlns:p14="http://schemas.microsoft.com/office/powerpoint/2010/main" val="62458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837601"/>
              </p:ext>
            </p:extLst>
          </p:nvPr>
        </p:nvGraphicFramePr>
        <p:xfrm>
          <a:off x="1075643" y="184319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Gestió de Ciutats</a:t>
                      </a:r>
                      <a:r>
                        <a:rPr lang="ca-ES" sz="14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Intel·ligents i Sostenibles</a:t>
                      </a: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6,798</a:t>
                      </a:r>
                      <a:endParaRPr lang="ca-ES" noProof="0" dirty="0"/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Gestió de Ciutats</a:t>
                      </a:r>
                      <a:r>
                        <a:rPr lang="ca-ES" sz="14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Intel·ligents i Sostenibles</a:t>
                      </a: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423"/>
            <a:ext cx="9153053" cy="12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12" name="CuadroTexto 11">
            <a:hlinkClick r:id="rId4"/>
            <a:extLst>
              <a:ext uri="{FF2B5EF4-FFF2-40B4-BE49-F238E27FC236}">
                <a16:creationId xmlns:a16="http://schemas.microsoft.com/office/drawing/2014/main" id="{B318E276-A260-4D2A-A4BE-01A0F628D7D3}"/>
              </a:ext>
            </a:extLst>
          </p:cNvPr>
          <p:cNvSpPr txBox="1"/>
          <p:nvPr/>
        </p:nvSpPr>
        <p:spPr>
          <a:xfrm>
            <a:off x="1366004" y="3928991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dirty="0">
                <a:latin typeface="Arial"/>
                <a:cs typeface="Arial"/>
              </a:rPr>
              <a:t>Veure 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0B9F656-836F-4F40-97C6-8F0EBEB3E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75643" y="3896437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B2AB554D-508E-3F67-652E-7F3431D760E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4" name="CuadroTexto 13">
            <a:hlinkClick r:id="rId9"/>
            <a:extLst>
              <a:ext uri="{FF2B5EF4-FFF2-40B4-BE49-F238E27FC236}">
                <a16:creationId xmlns:a16="http://schemas.microsoft.com/office/drawing/2014/main" id="{92FCD9D7-8280-A0CA-FCAC-568F31BE2415}"/>
              </a:ext>
            </a:extLst>
          </p:cNvPr>
          <p:cNvSpPr txBox="1"/>
          <p:nvPr/>
        </p:nvSpPr>
        <p:spPr>
          <a:xfrm>
            <a:off x="3977974" y="6175676"/>
            <a:ext cx="4646079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noProof="0">
                <a:solidFill>
                  <a:prstClr val="black"/>
                </a:solidFill>
                <a:latin typeface="Arial"/>
                <a:cs typeface="Arial"/>
              </a:rPr>
              <a:t>Totes les ponderacions al Canal Universitats</a:t>
            </a:r>
            <a:endParaRPr kumimoji="0" lang="ca-E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Imagen 14">
            <a:extLst>
              <a:ext uri="{FF2B5EF4-FFF2-40B4-BE49-F238E27FC236}">
                <a16:creationId xmlns:a16="http://schemas.microsoft.com/office/drawing/2014/main" id="{BAC6D37D-03EC-CBAA-BE31-989858316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652668" y="6143472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78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4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4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/>
      <p:bldP spid="21" grpId="0"/>
      <p:bldP spid="12" grpId="0"/>
      <p:bldP spid="12" grpId="1"/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873"/>
            <a:ext cx="9153053" cy="12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969207" y="154773"/>
            <a:ext cx="7195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 spc="-100" dirty="0">
                <a:solidFill>
                  <a:schemeClr val="bg1"/>
                </a:solidFill>
                <a:latin typeface="Arial"/>
                <a:cs typeface="Arial"/>
              </a:rPr>
              <a:t>Gestió de Ciutats Intel·ligents i Sostenibles a la UAB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3" name="QuadreDeText 13"/>
          <p:cNvSpPr txBox="1"/>
          <p:nvPr/>
        </p:nvSpPr>
        <p:spPr>
          <a:xfrm>
            <a:off x="969206" y="1788266"/>
            <a:ext cx="7311193" cy="373716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Missió: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Donar resposta a les noves necessitats que planteja</a:t>
            </a:r>
            <a:b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el creixement de les ciutats perquè esdevinguin llocs que</a:t>
            </a:r>
            <a:b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garanteixin la qualitat de vida de les persones i la igualtat d’oportunitats.</a:t>
            </a:r>
            <a:endParaRPr lang="ca-E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endParaRPr lang="ca-ES" sz="1400" dirty="0">
              <a:latin typeface="Arial" pitchFamily="34" charset="0"/>
              <a:cs typeface="Arial" panose="020B0604020202020204" pitchFamily="34" charset="0"/>
            </a:endParaRPr>
          </a:p>
          <a:p>
            <a:pPr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Objectiu: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Formar professionals amb coneixements de les TIC i</a:t>
            </a:r>
            <a:b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amb capacitat per resoldre reptes relacionats amb la gestió</a:t>
            </a:r>
            <a:b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d’una ciutat que integra, d’una manera intel·ligent,</a:t>
            </a:r>
            <a:b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la població, l’economia, la mobilitat, el medi ambient i l’administració. </a:t>
            </a:r>
            <a:endParaRPr lang="ca-E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2D853705-6663-45B9-9ABB-72E48A8FE6C7}"/>
              </a:ext>
            </a:extLst>
          </p:cNvPr>
          <p:cNvSpPr txBox="1"/>
          <p:nvPr/>
        </p:nvSpPr>
        <p:spPr>
          <a:xfrm>
            <a:off x="7168016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Més </a:t>
            </a:r>
            <a:r>
              <a:rPr kumimoji="0" lang="ca-ES" sz="16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info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E5A3882-BD28-4E80-B422-2A4B961A0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842708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93B4453A-AC65-BBE8-AF03-B74CD4A57E6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44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873"/>
            <a:ext cx="9153053" cy="12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1553625"/>
            <a:ext cx="7123660" cy="422717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30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Interès per aplicar els </a:t>
            </a: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desenvolupaments tecnològics 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en la gestió i en la vida urbana.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Voler desenvolupar la teva activitat laboral en </a:t>
            </a: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empreses o administracions públiques en àmbits urbans, 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com ara la logística, el transport, les companyies de serveis públics (aigua, energia, residus...), el planejament urbà i territorial, els serveis socials, i altres camps afins.</a:t>
            </a:r>
          </a:p>
          <a:p>
            <a:pPr marL="319387" indent="-319387" defTabSz="910227" fontAlgn="base">
              <a:lnSpc>
                <a:spcPts val="30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Interès en </a:t>
            </a: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estudis de caràcter integrador i transversal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, que combinen elements </a:t>
            </a: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tecnològics, socials i urbans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, amb una mirada oberta, voluntat cooperativa i capacitat d’innovació.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BF7AC34C-F526-4D55-B6F5-7EEF657A715C}"/>
              </a:ext>
            </a:extLst>
          </p:cNvPr>
          <p:cNvSpPr txBox="1"/>
          <p:nvPr/>
        </p:nvSpPr>
        <p:spPr>
          <a:xfrm>
            <a:off x="5819147" y="6212710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32F5B1FD-6339-FDBF-66EF-309460F5B12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pic>
        <p:nvPicPr>
          <p:cNvPr id="3" name="Imagen 7">
            <a:extLst>
              <a:ext uri="{FF2B5EF4-FFF2-40B4-BE49-F238E27FC236}">
                <a16:creationId xmlns:a16="http://schemas.microsoft.com/office/drawing/2014/main" id="{EAFDFFF2-FB4A-E243-7C97-02C3F777B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519261" y="6196837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86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1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1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1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873"/>
            <a:ext cx="9153053" cy="12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B965EF1-3482-4C59-B9DD-E23A73B1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64512"/>
              </p:ext>
            </p:extLst>
          </p:nvPr>
        </p:nvGraphicFramePr>
        <p:xfrm>
          <a:off x="1075643" y="1748563"/>
          <a:ext cx="6898460" cy="3809838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</a:t>
                      </a: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torns de matí (1r </a:t>
                      </a:r>
                      <a:r>
                        <a:rPr lang="ca-ES" sz="18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curs) i de tarda (resta de cursos)</a:t>
                      </a:r>
                      <a:endParaRPr lang="ca-E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Idioma:</a:t>
                      </a:r>
                      <a:r>
                        <a:rPr lang="ca-E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a-ES" sz="18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Català, castellà i anglès</a:t>
                      </a:r>
                      <a:endParaRPr lang="ca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Cursos propedèutics; cursos de reforç abans d’iniciar el curs (al setembre):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Introducció a la programació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Taller de matemàtiques per a enginyers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Taller d’electricitat i electrònica per a enginyers 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CuadroTexto 9">
            <a:hlinkClick r:id="rId4"/>
            <a:extLst>
              <a:ext uri="{FF2B5EF4-FFF2-40B4-BE49-F238E27FC236}">
                <a16:creationId xmlns:a16="http://schemas.microsoft.com/office/drawing/2014/main" id="{115A6AEF-644B-4F4D-A134-DC6FCCA3F68E}"/>
              </a:ext>
            </a:extLst>
          </p:cNvPr>
          <p:cNvSpPr txBox="1"/>
          <p:nvPr/>
        </p:nvSpPr>
        <p:spPr>
          <a:xfrm>
            <a:off x="5655280" y="5689301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 </a:t>
            </a:r>
            <a:r>
              <a:rPr lang="ca-ES" sz="1600" b="1" dirty="0" err="1">
                <a:latin typeface="Arial"/>
                <a:cs typeface="Arial"/>
              </a:rPr>
              <a:t>info</a:t>
            </a:r>
            <a:r>
              <a:rPr lang="ca-ES" sz="1600" b="1" dirty="0">
                <a:latin typeface="Arial"/>
                <a:cs typeface="Arial"/>
              </a:rPr>
              <a:t>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E2F4826-5F7C-45C1-9EED-4CF2099AB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29972" y="5657097"/>
            <a:ext cx="299886" cy="309258"/>
          </a:xfrm>
          <a:prstGeom prst="rect">
            <a:avLst/>
          </a:prstGeom>
        </p:spPr>
      </p:pic>
      <p:sp>
        <p:nvSpPr>
          <p:cNvPr id="13" name="CuadroTexto 12">
            <a:hlinkClick r:id="rId7"/>
            <a:extLst>
              <a:ext uri="{FF2B5EF4-FFF2-40B4-BE49-F238E27FC236}">
                <a16:creationId xmlns:a16="http://schemas.microsoft.com/office/drawing/2014/main" id="{D900EFF6-C4F8-422A-8AE8-6C391638CEDE}"/>
              </a:ext>
            </a:extLst>
          </p:cNvPr>
          <p:cNvSpPr txBox="1"/>
          <p:nvPr/>
        </p:nvSpPr>
        <p:spPr>
          <a:xfrm>
            <a:off x="5655280" y="6165610"/>
            <a:ext cx="339514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cursos propedèutics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9388993-B00E-4F1A-BCA1-07F6CB80D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29972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B8B4A845-D38D-2C4F-E6DC-EEB9DD34FC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59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1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1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1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0" grpId="0"/>
      <p:bldP spid="10" grpId="1"/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873"/>
            <a:ext cx="9153053" cy="12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66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les branques de coneixement de la titulació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120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893462"/>
            <a:ext cx="7058668" cy="524208"/>
            <a:chOff x="1075642" y="3893462"/>
            <a:chExt cx="7058668" cy="524208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42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Permeten aprofundir en alguns temes</a:t>
              </a:r>
            </a:p>
          </p:txBody>
        </p:sp>
      </p:grpSp>
      <p:sp>
        <p:nvSpPr>
          <p:cNvPr id="38" name="CuadroTexto 37">
            <a:hlinkClick r:id="rId3"/>
            <a:extLst>
              <a:ext uri="{FF2B5EF4-FFF2-40B4-BE49-F238E27FC236}">
                <a16:creationId xmlns:a16="http://schemas.microsoft.com/office/drawing/2014/main" id="{694BB932-0B4B-44EC-B267-7A6383116E7C}"/>
              </a:ext>
            </a:extLst>
          </p:cNvPr>
          <p:cNvSpPr txBox="1"/>
          <p:nvPr/>
        </p:nvSpPr>
        <p:spPr>
          <a:xfrm>
            <a:off x="6005198" y="5713257"/>
            <a:ext cx="304522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 </a:t>
            </a:r>
            <a:r>
              <a:rPr lang="ca-ES" sz="1600" b="1" dirty="0" err="1">
                <a:latin typeface="Arial"/>
                <a:cs typeface="Arial"/>
              </a:rPr>
              <a:t>info</a:t>
            </a:r>
            <a:r>
              <a:rPr lang="ca-ES" sz="1600" b="1" dirty="0">
                <a:latin typeface="Arial"/>
                <a:cs typeface="Arial"/>
              </a:rPr>
              <a:t>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E904C9AC-9011-4C4A-A83C-B6C16C2C6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00626" y="5678213"/>
            <a:ext cx="299886" cy="309258"/>
          </a:xfrm>
          <a:prstGeom prst="rect">
            <a:avLst/>
          </a:prstGeom>
        </p:spPr>
      </p:pic>
      <p:sp>
        <p:nvSpPr>
          <p:cNvPr id="41" name="CuadroTexto 40">
            <a:hlinkClick r:id="rId6"/>
            <a:extLst>
              <a:ext uri="{FF2B5EF4-FFF2-40B4-BE49-F238E27FC236}">
                <a16:creationId xmlns:a16="http://schemas.microsoft.com/office/drawing/2014/main" id="{24FB7DE4-21DB-4C86-92AA-9A79F9AA822B}"/>
              </a:ext>
            </a:extLst>
          </p:cNvPr>
          <p:cNvSpPr txBox="1"/>
          <p:nvPr/>
        </p:nvSpPr>
        <p:spPr>
          <a:xfrm>
            <a:off x="6025934" y="6131637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FAA357DE-02DD-451B-84FD-49261E797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00626" y="6099433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99C39099-FA37-D387-E12B-3B59C4FB4A2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926EF6E-46E1-6F5F-2525-1D202F8008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7774" y="5517877"/>
            <a:ext cx="3496359" cy="32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7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6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6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6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4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8" grpId="0"/>
      <p:bldP spid="38" grpId="1"/>
      <p:bldP spid="41" grpId="0"/>
      <p:bldP spid="4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1"/>
            <a:ext cx="9144000" cy="129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hi aprendràs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057477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27BB54AC-147D-77C2-E385-F2FFA0417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49752"/>
            <a:ext cx="4647253" cy="764104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BD782C8A-77D8-77FD-51D2-12CA85A4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66" y="1809854"/>
            <a:ext cx="8732754" cy="4183129"/>
          </a:xfrm>
          <a:prstGeom prst="rect">
            <a:avLst/>
          </a:prstGeom>
        </p:spPr>
      </p:pic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E6143A20-2904-92C4-9265-DD7DBBF6BEE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29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652F092D-EA39-2E5F-2CAE-EA9941598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0" y="1386267"/>
            <a:ext cx="8248433" cy="5383565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1"/>
            <a:ext cx="9144000" cy="129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Què hi aprendràs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057477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3" name="CuadroTexto 72">
            <a:hlinkClick r:id="rId4"/>
            <a:extLst>
              <a:ext uri="{FF2B5EF4-FFF2-40B4-BE49-F238E27FC236}">
                <a16:creationId xmlns:a16="http://schemas.microsoft.com/office/drawing/2014/main" id="{3FA52A0F-5FE0-40D6-8AF1-E4CD40FB5CE0}"/>
              </a:ext>
            </a:extLst>
          </p:cNvPr>
          <p:cNvSpPr txBox="1"/>
          <p:nvPr/>
        </p:nvSpPr>
        <p:spPr>
          <a:xfrm>
            <a:off x="7846464" y="6468604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dirty="0">
                <a:latin typeface="Arial"/>
                <a:cs typeface="Arial"/>
              </a:rPr>
              <a:t>Més </a:t>
            </a:r>
            <a:r>
              <a:rPr lang="ca-ES" sz="1600" b="1" dirty="0" err="1">
                <a:latin typeface="Arial"/>
                <a:cs typeface="Arial"/>
              </a:rPr>
              <a:t>info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4" name="Imagen 73">
            <a:extLst>
              <a:ext uri="{FF2B5EF4-FFF2-40B4-BE49-F238E27FC236}">
                <a16:creationId xmlns:a16="http://schemas.microsoft.com/office/drawing/2014/main" id="{242E471B-E8E3-42D8-A7DF-8EC02653F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521156" y="6436400"/>
            <a:ext cx="299886" cy="309258"/>
          </a:xfrm>
          <a:prstGeom prst="rect">
            <a:avLst/>
          </a:prstGeom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54E57E35-C3DB-6CE1-3D1B-C6B4DE964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749752"/>
            <a:ext cx="4647253" cy="7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10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73" grpId="0"/>
      <p:bldP spid="7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A7070-3546-09AC-F8A4-968D09024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B64B0635-0161-7597-DDD4-DA0D490AA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341"/>
            <a:ext cx="9144000" cy="53214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5864EE86-758C-B261-CE22-ACD02DD38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1"/>
            <a:ext cx="9144000" cy="129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8118441-E0F0-F315-1E69-A8B6193AA379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pc="-100">
                <a:solidFill>
                  <a:schemeClr val="bg1"/>
                </a:solidFill>
                <a:latin typeface="Arial"/>
                <a:cs typeface="Arial"/>
              </a:rPr>
              <a:t>Sortides professionals 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EFA77B2-BE2B-5E82-AA02-E9571DF6D0CF}"/>
              </a:ext>
            </a:extLst>
          </p:cNvPr>
          <p:cNvSpPr/>
          <p:nvPr/>
        </p:nvSpPr>
        <p:spPr>
          <a:xfrm>
            <a:off x="1057477" y="1219682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8" name="QuadreDeText 13">
            <a:extLst>
              <a:ext uri="{FF2B5EF4-FFF2-40B4-BE49-F238E27FC236}">
                <a16:creationId xmlns:a16="http://schemas.microsoft.com/office/drawing/2014/main" id="{489DF4E9-2BE9-9F72-8C0B-5FC09C12679C}"/>
              </a:ext>
            </a:extLst>
          </p:cNvPr>
          <p:cNvSpPr txBox="1"/>
          <p:nvPr/>
        </p:nvSpPr>
        <p:spPr>
          <a:xfrm>
            <a:off x="982579" y="1409734"/>
            <a:ext cx="7303582" cy="403853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3500"/>
              </a:lnSpc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publica i consultories de mobilitat, transport i logística</a:t>
            </a:r>
          </a:p>
          <a:p>
            <a:pPr marL="285750" indent="-285750" defTabSz="910227" fontAlgn="base">
              <a:lnSpc>
                <a:spcPts val="3500"/>
              </a:lnSpc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de subministraments urbans (aigua, gas, energia)</a:t>
            </a:r>
          </a:p>
          <a:p>
            <a:pPr marL="285750" indent="-285750" defTabSz="910227" fontAlgn="base">
              <a:lnSpc>
                <a:spcPts val="3500"/>
              </a:lnSpc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ambiental (contaminació aire, gestió de residus...)</a:t>
            </a:r>
          </a:p>
          <a:p>
            <a:pPr marL="285750" indent="-285750" defTabSz="910227" fontAlgn="base">
              <a:lnSpc>
                <a:spcPts val="3500"/>
              </a:lnSpc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de </a:t>
            </a:r>
            <a:r>
              <a:rPr lang="ca-ES" sz="16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(enllumenat, neteja, manteniment...)</a:t>
            </a:r>
          </a:p>
          <a:p>
            <a:pPr marL="285750" indent="-285750" defTabSz="910227" fontAlgn="base">
              <a:lnSpc>
                <a:spcPts val="3500"/>
              </a:lnSpc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de serveis i equipaments públics</a:t>
            </a:r>
          </a:p>
          <a:p>
            <a:pPr marL="285750" indent="-285750" defTabSz="910227" fontAlgn="base">
              <a:lnSpc>
                <a:spcPts val="3500"/>
              </a:lnSpc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Serveis cartogràfics i d’informació geogràfica</a:t>
            </a:r>
          </a:p>
          <a:p>
            <a:pPr marL="285750" indent="-285750" defTabSz="910227" fontAlgn="base">
              <a:lnSpc>
                <a:spcPts val="3500"/>
              </a:lnSpc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Desenvolupament i anàlisi d’aplicacions </a:t>
            </a:r>
            <a:r>
              <a:rPr lang="ca-E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geoespacials</a:t>
            </a:r>
            <a:endParaRPr lang="ca-E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0227" fontAlgn="base">
              <a:lnSpc>
                <a:spcPts val="3500"/>
              </a:lnSpc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Urbanisme, planejament, espais públics</a:t>
            </a:r>
          </a:p>
          <a:p>
            <a:pPr marL="285750" indent="-285750" defTabSz="910227" fontAlgn="base">
              <a:lnSpc>
                <a:spcPts val="3500"/>
              </a:lnSpc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Domòtica</a:t>
            </a:r>
          </a:p>
        </p:txBody>
      </p:sp>
      <p:sp>
        <p:nvSpPr>
          <p:cNvPr id="14" name="CuadroTexto 13">
            <a:hlinkClick r:id="rId4"/>
            <a:extLst>
              <a:ext uri="{FF2B5EF4-FFF2-40B4-BE49-F238E27FC236}">
                <a16:creationId xmlns:a16="http://schemas.microsoft.com/office/drawing/2014/main" id="{1FA68C38-DBC7-5B92-5BEA-D1659A1AA93F}"/>
              </a:ext>
            </a:extLst>
          </p:cNvPr>
          <p:cNvSpPr txBox="1"/>
          <p:nvPr/>
        </p:nvSpPr>
        <p:spPr>
          <a:xfrm>
            <a:off x="7168016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Més </a:t>
            </a:r>
            <a:r>
              <a:rPr kumimoji="0" lang="ca-ES" sz="16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info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4607B95-C45E-D522-517E-E3AB6CED8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42708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6A192F1C-5932-83FA-5EEB-BDBD8BF2CD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93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8" grpId="0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485475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DC7C0-B228-2235-DAC0-69325E51B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5557D681-A327-D428-3D55-D919D5E95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341"/>
            <a:ext cx="9144000" cy="53214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B9C2C761-E061-BFF7-E6FF-81B1650DE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1"/>
            <a:ext cx="9144000" cy="129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15F4620-2370-C05B-E6EE-CB0DA7DB4927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pc="-100">
                <a:solidFill>
                  <a:schemeClr val="bg1"/>
                </a:solidFill>
                <a:latin typeface="Arial"/>
                <a:cs typeface="Arial"/>
              </a:rPr>
              <a:t>Sortides professionals 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EC57982-52B6-4F6B-CED7-2A4A6C554DE5}"/>
              </a:ext>
            </a:extLst>
          </p:cNvPr>
          <p:cNvSpPr/>
          <p:nvPr/>
        </p:nvSpPr>
        <p:spPr>
          <a:xfrm>
            <a:off x="1057477" y="1219682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8" name="QuadreDeText 13">
            <a:extLst>
              <a:ext uri="{FF2B5EF4-FFF2-40B4-BE49-F238E27FC236}">
                <a16:creationId xmlns:a16="http://schemas.microsoft.com/office/drawing/2014/main" id="{BC812A65-8040-E05D-8A5B-2C51A31CF65D}"/>
              </a:ext>
            </a:extLst>
          </p:cNvPr>
          <p:cNvSpPr txBox="1"/>
          <p:nvPr/>
        </p:nvSpPr>
        <p:spPr>
          <a:xfrm>
            <a:off x="982579" y="1439389"/>
            <a:ext cx="6185437" cy="421806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Dispositius i tecnologies per a xarxes urbanes</a:t>
            </a:r>
          </a:p>
          <a:p>
            <a:pPr marL="285750" indent="-285750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Desenvolupament d’aplicacions mòbils intel·ligents</a:t>
            </a:r>
          </a:p>
          <a:p>
            <a:pPr marL="285750" indent="-285750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integrada de dades i xarxes urbanes</a:t>
            </a:r>
          </a:p>
          <a:p>
            <a:pPr marL="285750" indent="-285750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Polítiques de democràcia digital i participació ciutadana</a:t>
            </a:r>
          </a:p>
          <a:p>
            <a:pPr marL="285750" indent="-285750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i economia social, ONG ciutadanes</a:t>
            </a:r>
          </a:p>
          <a:p>
            <a:pPr marL="285750" indent="-285750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cultural</a:t>
            </a:r>
          </a:p>
          <a:p>
            <a:pPr marL="285750" indent="-285750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Ciència ciutadana</a:t>
            </a:r>
          </a:p>
          <a:p>
            <a:pPr marL="285750" indent="-285750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d’estratègies TIC per a la sostenibilitat a les empreses</a:t>
            </a:r>
          </a:p>
          <a:p>
            <a:pPr marL="285750" indent="-285750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de les TIC a les empreses en general...</a:t>
            </a:r>
          </a:p>
        </p:txBody>
      </p:sp>
      <p:sp>
        <p:nvSpPr>
          <p:cNvPr id="14" name="CuadroTexto 13">
            <a:hlinkClick r:id="rId4"/>
            <a:extLst>
              <a:ext uri="{FF2B5EF4-FFF2-40B4-BE49-F238E27FC236}">
                <a16:creationId xmlns:a16="http://schemas.microsoft.com/office/drawing/2014/main" id="{AD7AF657-85F4-19B4-B497-E96A8B0747F9}"/>
              </a:ext>
            </a:extLst>
          </p:cNvPr>
          <p:cNvSpPr txBox="1"/>
          <p:nvPr/>
        </p:nvSpPr>
        <p:spPr>
          <a:xfrm>
            <a:off x="7168016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Més </a:t>
            </a:r>
            <a:r>
              <a:rPr kumimoji="0" lang="ca-ES" sz="16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info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0C78D6C-598B-5F8D-C1EE-B9C304623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42708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1CAAE7A3-7607-6AB0-D6EB-1EC764C5BC9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45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8" grpId="0"/>
      <p:bldP spid="14" grpId="0"/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1"/>
            <a:ext cx="9144000" cy="129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pc="-100">
                <a:solidFill>
                  <a:schemeClr val="bg1"/>
                </a:solidFill>
                <a:latin typeface="Arial"/>
                <a:cs typeface="Arial"/>
              </a:rPr>
              <a:t>Sortides professionals 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057477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3" name="QuadreDeText 13">
            <a:extLst>
              <a:ext uri="{FF2B5EF4-FFF2-40B4-BE49-F238E27FC236}">
                <a16:creationId xmlns:a16="http://schemas.microsoft.com/office/drawing/2014/main" id="{0E8340C0-EFAB-4B57-B50E-EA557348A50F}"/>
              </a:ext>
            </a:extLst>
          </p:cNvPr>
          <p:cNvSpPr txBox="1"/>
          <p:nvPr/>
        </p:nvSpPr>
        <p:spPr>
          <a:xfrm>
            <a:off x="969207" y="1657874"/>
            <a:ext cx="7676953" cy="226881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Pràctiques professionals 23/24</a:t>
            </a:r>
          </a:p>
          <a:p>
            <a:pPr marL="742950" lvl="1" indent="-285750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Ajuntaments 25%</a:t>
            </a:r>
          </a:p>
          <a:p>
            <a:pPr marL="742950" lvl="1" indent="-285750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Altres institucions 35%</a:t>
            </a:r>
            <a:b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ATM, centres de recerca, consorcis de gestió de residus, ...</a:t>
            </a:r>
          </a:p>
          <a:p>
            <a:pPr marL="742950" lvl="1" indent="-285750"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Empreses 40%</a:t>
            </a:r>
            <a:b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Serveis, consultores, ...</a:t>
            </a:r>
          </a:p>
        </p:txBody>
      </p:sp>
      <p:sp>
        <p:nvSpPr>
          <p:cNvPr id="14" name="CuadroTexto 13">
            <a:hlinkClick r:id="rId4"/>
            <a:extLst>
              <a:ext uri="{FF2B5EF4-FFF2-40B4-BE49-F238E27FC236}">
                <a16:creationId xmlns:a16="http://schemas.microsoft.com/office/drawing/2014/main" id="{DAECC8FA-C18D-448F-83CA-18E6CC2A321E}"/>
              </a:ext>
            </a:extLst>
          </p:cNvPr>
          <p:cNvSpPr txBox="1"/>
          <p:nvPr/>
        </p:nvSpPr>
        <p:spPr>
          <a:xfrm>
            <a:off x="7168016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dirty="0">
                <a:latin typeface="Arial"/>
                <a:cs typeface="Arial"/>
              </a:rPr>
              <a:t>M</a:t>
            </a: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és </a:t>
            </a:r>
            <a:r>
              <a:rPr kumimoji="0" lang="ca-ES" sz="16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info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6334559-A069-4136-B160-61E00548B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42708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97DBD95C-255A-C58B-093D-3BF500E85DF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16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  <p:bldP spid="14" grpId="0"/>
      <p:bldP spid="1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1</a:t>
              </a:r>
              <a:r>
                <a:rPr lang="ca-ES" sz="2000" dirty="0"/>
                <a:t>0</a:t>
              </a:r>
              <a:r>
                <a:rPr lang="ca-ES" sz="2000"/>
                <a:t> </a:t>
              </a:r>
              <a:r>
                <a:rPr lang="ca-ES" sz="2000" dirty="0"/>
                <a:t>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57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08646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9285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1665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516283-3BCA-82E1-4A12-AF0C4952A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Enquesta de satisfacció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403B250-2B84-20A8-6E60-BD4DE242B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767" y="950060"/>
            <a:ext cx="4806627" cy="480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7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69208" y="264125"/>
            <a:ext cx="7601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Arial"/>
                <a:cs typeface="Arial"/>
              </a:rPr>
              <a:t>Gestió de Ciutats                  Intel·ligents i Sostenibles 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6" name="Picture 3" descr="\\nebula-dfs.uab.cat\disc\Espais\promocio\documentLibrary\1-publicacions\grau\18-19\cataleg-nous-graus\fotos-triades\iStock-62135809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3"/>
          <a:stretch/>
        </p:blipFill>
        <p:spPr bwMode="auto">
          <a:xfrm>
            <a:off x="0" y="1730067"/>
            <a:ext cx="9156259" cy="403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5DFE5706-064F-EB87-F113-FDF932DAC33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4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nebula-dfs.uab.cat\disc\Espais\promocio\documentLibrary\1-publicacions\grau\18-19\cataleg-nous-graus\fotos-triades\iStock-621358098.jpg">
            <a:extLst>
              <a:ext uri="{FF2B5EF4-FFF2-40B4-BE49-F238E27FC236}">
                <a16:creationId xmlns:a16="http://schemas.microsoft.com/office/drawing/2014/main" id="{5D97F0EC-A8D7-5B75-865F-013227672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1"/>
            <a:ext cx="9153053" cy="129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7C17D5-3B3E-99EF-16F9-6567750F525D}"/>
              </a:ext>
            </a:extLst>
          </p:cNvPr>
          <p:cNvSpPr/>
          <p:nvPr/>
        </p:nvSpPr>
        <p:spPr>
          <a:xfrm>
            <a:off x="2045" y="1299711"/>
            <a:ext cx="9139908" cy="5557838"/>
          </a:xfrm>
          <a:prstGeom prst="rect">
            <a:avLst/>
          </a:prstGeom>
          <a:gradFill>
            <a:gsLst>
              <a:gs pos="0">
                <a:srgbClr val="003300"/>
              </a:gs>
              <a:gs pos="100000">
                <a:srgbClr val="008000">
                  <a:alpha val="55000"/>
                </a:srgb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265" dirty="0"/>
          </a:p>
        </p:txBody>
      </p:sp>
      <p:sp>
        <p:nvSpPr>
          <p:cNvPr id="4" name="Contenidor de contingut 2">
            <a:extLst>
              <a:ext uri="{FF2B5EF4-FFF2-40B4-BE49-F238E27FC236}">
                <a16:creationId xmlns:a16="http://schemas.microsoft.com/office/drawing/2014/main" id="{34A725DC-5B0D-0A65-1860-56163484BC3B}"/>
              </a:ext>
            </a:extLst>
          </p:cNvPr>
          <p:cNvSpPr txBox="1">
            <a:spLocks/>
          </p:cNvSpPr>
          <p:nvPr/>
        </p:nvSpPr>
        <p:spPr>
          <a:xfrm>
            <a:off x="240382" y="1471162"/>
            <a:ext cx="8663233" cy="467099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  <a:spcBef>
                <a:spcPts val="1200"/>
              </a:spcBef>
              <a:spcAft>
                <a:spcPts val="1200"/>
              </a:spcAft>
            </a:pPr>
            <a:r>
              <a:rPr lang="ca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Actualment un 57% de la població mundial viu en ciutats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ca-E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2050: població mundial, 9.700 milions, 7 de cada 10 en ciutats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ca-E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2030: 43 </a:t>
            </a:r>
            <a:r>
              <a:rPr lang="ca-ES" sz="1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megaciutats</a:t>
            </a:r>
            <a:r>
              <a:rPr lang="ca-E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més de 10 milions: Guangzhou 65M, Tokio 40M...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ca-E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Nombroses ciutats petites i mitjanes, en ràpid augment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ca-E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països avançats, tothom està connectat...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ca-E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urbanització intel·ligent i sostenible és imprescindible per al futur del planeta</a:t>
            </a:r>
          </a:p>
        </p:txBody>
      </p:sp>
      <p:sp>
        <p:nvSpPr>
          <p:cNvPr id="5" name="CuadroTexto 8">
            <a:extLst>
              <a:ext uri="{FF2B5EF4-FFF2-40B4-BE49-F238E27FC236}">
                <a16:creationId xmlns:a16="http://schemas.microsoft.com/office/drawing/2014/main" id="{83711C21-7D0E-AACD-26D6-8EB5221239A7}"/>
              </a:ext>
            </a:extLst>
          </p:cNvPr>
          <p:cNvSpPr txBox="1"/>
          <p:nvPr/>
        </p:nvSpPr>
        <p:spPr>
          <a:xfrm>
            <a:off x="960811" y="697566"/>
            <a:ext cx="6884175" cy="33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spcBef>
                <a:spcPts val="600"/>
              </a:spcBef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La gent vivim en ciutats</a:t>
            </a:r>
          </a:p>
        </p:txBody>
      </p:sp>
    </p:spTree>
    <p:extLst>
      <p:ext uri="{BB962C8B-B14F-4D97-AF65-F5344CB8AC3E}">
        <p14:creationId xmlns:p14="http://schemas.microsoft.com/office/powerpoint/2010/main" val="28312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873"/>
            <a:ext cx="9153053" cy="12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és una </a:t>
            </a:r>
            <a:r>
              <a:rPr lang="ca-ES" sz="3200" b="1" i="1" spc="-100" dirty="0" err="1">
                <a:solidFill>
                  <a:schemeClr val="bg1"/>
                </a:solidFill>
                <a:latin typeface="Arial"/>
                <a:cs typeface="Arial"/>
              </a:rPr>
              <a:t>smart</a:t>
            </a: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a-ES" sz="3200" b="1" i="1" spc="-100" dirty="0">
                <a:solidFill>
                  <a:schemeClr val="bg1"/>
                </a:solidFill>
                <a:latin typeface="Arial"/>
                <a:cs typeface="Arial"/>
              </a:rPr>
              <a:t>(and </a:t>
            </a:r>
            <a:r>
              <a:rPr lang="ca-ES" sz="3200" b="1" i="1" spc="-100" dirty="0" err="1">
                <a:solidFill>
                  <a:schemeClr val="bg1"/>
                </a:solidFill>
                <a:latin typeface="Arial"/>
                <a:cs typeface="Arial"/>
              </a:rPr>
              <a:t>sustainable</a:t>
            </a:r>
            <a:r>
              <a:rPr lang="ca-ES" sz="3200" b="1" i="1" spc="-100" dirty="0">
                <a:solidFill>
                  <a:schemeClr val="bg1"/>
                </a:solidFill>
                <a:latin typeface="Arial"/>
                <a:cs typeface="Arial"/>
              </a:rPr>
              <a:t>) </a:t>
            </a:r>
            <a:r>
              <a:rPr lang="ca-ES" sz="3200" b="1" i="1" spc="-100" dirty="0" err="1">
                <a:solidFill>
                  <a:schemeClr val="bg1"/>
                </a:solidFill>
                <a:latin typeface="Arial"/>
                <a:cs typeface="Arial"/>
              </a:rPr>
              <a:t>city</a:t>
            </a: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?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13" name="Imatge 4">
            <a:extLst>
              <a:ext uri="{FF2B5EF4-FFF2-40B4-BE49-F238E27FC236}">
                <a16:creationId xmlns:a16="http://schemas.microsoft.com/office/drawing/2014/main" id="{A43ACC95-914C-4ED0-81D1-001841218A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26308"/>
            <a:ext cx="9153053" cy="251754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6CE4CE6-B330-4A74-8281-9492864475CF}"/>
              </a:ext>
            </a:extLst>
          </p:cNvPr>
          <p:cNvSpPr/>
          <p:nvPr/>
        </p:nvSpPr>
        <p:spPr>
          <a:xfrm>
            <a:off x="3789680" y="6613342"/>
            <a:ext cx="547560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https://www.usgbcflorida.org/resources/Pictures/Misc%20Artwork/Sustainable%20Cities.jpg</a:t>
            </a: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A5D6E3C7-1B92-3489-5141-DFA6E38C79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DAD2F371-922D-EFE5-3DC6-FDE2EB423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51" y="1299741"/>
            <a:ext cx="7206097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64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BDA3ACA-A2D6-44A7-AE45-DE3D7C206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00163"/>
            <a:ext cx="9144000" cy="5557386"/>
          </a:xfrm>
          <a:prstGeom prst="rect">
            <a:avLst/>
          </a:prstGeom>
        </p:spPr>
      </p:pic>
      <p:pic>
        <p:nvPicPr>
          <p:cNvPr id="11" name="Picture 3" descr="\\nebula-dfs.uab.cat\disc\Espais\promocio\documentLibrary\1-publicacions\grau\18-19\cataleg-nous-graus\fotos-triades\iStock-621358098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1"/>
            <a:ext cx="9153053" cy="129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979665" y="650307"/>
            <a:ext cx="6884175" cy="33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spcBef>
                <a:spcPts val="600"/>
              </a:spcBef>
            </a:pPr>
            <a:r>
              <a:rPr lang="es-ES_tradnl" sz="3200" b="1" i="1" spc="-100" dirty="0">
                <a:solidFill>
                  <a:schemeClr val="bg1"/>
                </a:solidFill>
                <a:latin typeface="Arial"/>
                <a:cs typeface="Arial"/>
              </a:rPr>
              <a:t>Reptes i </a:t>
            </a:r>
            <a:r>
              <a:rPr lang="es-ES_tradnl" sz="3200" b="1" i="1" spc="-100" dirty="0" err="1">
                <a:solidFill>
                  <a:schemeClr val="bg1"/>
                </a:solidFill>
                <a:latin typeface="Arial"/>
                <a:cs typeface="Arial"/>
              </a:rPr>
              <a:t>oportunitats</a:t>
            </a:r>
            <a:endParaRPr lang="es-ES_tradnl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ECEF5F-4F11-4FF4-BD51-A70F53348EF4}"/>
              </a:ext>
            </a:extLst>
          </p:cNvPr>
          <p:cNvSpPr/>
          <p:nvPr/>
        </p:nvSpPr>
        <p:spPr>
          <a:xfrm>
            <a:off x="0" y="1299711"/>
            <a:ext cx="9153053" cy="5557838"/>
          </a:xfrm>
          <a:prstGeom prst="rect">
            <a:avLst/>
          </a:prstGeom>
          <a:gradFill>
            <a:gsLst>
              <a:gs pos="0">
                <a:srgbClr val="003300"/>
              </a:gs>
              <a:gs pos="100000">
                <a:srgbClr val="008000">
                  <a:alpha val="55000"/>
                </a:srgb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65" dirty="0"/>
          </a:p>
        </p:txBody>
      </p:sp>
      <p:sp>
        <p:nvSpPr>
          <p:cNvPr id="13" name="Contenidor de contingut 2">
            <a:extLst>
              <a:ext uri="{FF2B5EF4-FFF2-40B4-BE49-F238E27FC236}">
                <a16:creationId xmlns:a16="http://schemas.microsoft.com/office/drawing/2014/main" id="{C3C10E8C-EAAC-4AEE-8259-79B56778D090}"/>
              </a:ext>
            </a:extLst>
          </p:cNvPr>
          <p:cNvSpPr txBox="1">
            <a:spLocks/>
          </p:cNvSpPr>
          <p:nvPr/>
        </p:nvSpPr>
        <p:spPr>
          <a:xfrm>
            <a:off x="405944" y="1950019"/>
            <a:ext cx="8031616" cy="4010399"/>
          </a:xfrm>
          <a:prstGeom prst="rect">
            <a:avLst/>
          </a:prstGeom>
          <a:noFill/>
        </p:spPr>
        <p:txBody>
          <a:bodyPr vert="horz" lIns="91268" tIns="45633" rIns="91268" bIns="45633" rtlCol="0">
            <a:normAutofit/>
          </a:bodyPr>
          <a:lstStyle>
            <a:lvl1pPr marL="486929" indent="-486929" algn="l" defTabSz="649239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5008" indent="-405775" algn="l" defTabSz="649239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3089" indent="-324620" algn="l" defTabSz="649239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2325" indent="-324620" algn="l" defTabSz="64923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1561" indent="-324620" algn="l" defTabSz="649239" rtl="0" eaLnBrk="1" latinLnBrk="0" hangingPunct="1">
              <a:spcBef>
                <a:spcPct val="20000"/>
              </a:spcBef>
              <a:buFont typeface="Arial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0795" indent="-324620" algn="l" defTabSz="649239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0034" indent="-324620" algn="l" defTabSz="649239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69268" indent="-324620" algn="l" defTabSz="649239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18504" indent="-324620" algn="l" defTabSz="649239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33" dirty="0">
                <a:solidFill>
                  <a:schemeClr val="bg1"/>
                </a:solidFill>
              </a:rPr>
              <a:t>"</a:t>
            </a:r>
            <a:r>
              <a:rPr lang="en-US" sz="3233" dirty="0">
                <a:solidFill>
                  <a:srgbClr val="FFFF00"/>
                </a:solidFill>
              </a:rPr>
              <a:t>Managing urban growth </a:t>
            </a:r>
            <a:r>
              <a:rPr lang="en-US" sz="3233" dirty="0">
                <a:solidFill>
                  <a:schemeClr val="bg1"/>
                </a:solidFill>
              </a:rPr>
              <a:t>to ensure that it is </a:t>
            </a:r>
            <a:r>
              <a:rPr lang="en-US" sz="3233" dirty="0">
                <a:solidFill>
                  <a:srgbClr val="FFFF00"/>
                </a:solidFill>
              </a:rPr>
              <a:t>sustainable</a:t>
            </a:r>
            <a:r>
              <a:rPr lang="en-US" sz="3233" dirty="0">
                <a:solidFill>
                  <a:schemeClr val="bg1"/>
                </a:solidFill>
              </a:rPr>
              <a:t> has become one of the most important development challenges of the current century."</a:t>
            </a:r>
          </a:p>
          <a:p>
            <a:pPr lvl="1"/>
            <a:r>
              <a:rPr lang="en-US" sz="2812" dirty="0">
                <a:solidFill>
                  <a:schemeClr val="bg1"/>
                </a:solidFill>
              </a:rPr>
              <a:t>John Wilmoth</a:t>
            </a:r>
            <a:br>
              <a:rPr lang="en-US" sz="2812" dirty="0">
                <a:solidFill>
                  <a:schemeClr val="bg1"/>
                </a:solidFill>
              </a:rPr>
            </a:br>
            <a:r>
              <a:rPr lang="en-US" sz="2812" dirty="0">
                <a:solidFill>
                  <a:schemeClr val="bg1"/>
                </a:solidFill>
              </a:rPr>
              <a:t>Director of UN DESA’s Population Division</a:t>
            </a:r>
          </a:p>
          <a:p>
            <a:pPr marL="457079" lvl="1" indent="0">
              <a:buNone/>
            </a:pPr>
            <a:endParaRPr lang="en-US" sz="2812" dirty="0">
              <a:solidFill>
                <a:schemeClr val="bg1"/>
              </a:solidFill>
            </a:endParaRPr>
          </a:p>
          <a:p>
            <a:pPr marL="457079" lvl="1" indent="0">
              <a:buNone/>
            </a:pPr>
            <a:endParaRPr lang="en-US" sz="2812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071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BDA3ACA-A2D6-44A7-AE45-DE3D7C206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00163"/>
            <a:ext cx="9144000" cy="5557386"/>
          </a:xfrm>
          <a:prstGeom prst="rect">
            <a:avLst/>
          </a:prstGeom>
        </p:spPr>
      </p:pic>
      <p:pic>
        <p:nvPicPr>
          <p:cNvPr id="11" name="Picture 3" descr="\\nebula-dfs.uab.cat\disc\Espais\promocio\documentLibrary\1-publicacions\grau\18-19\cataleg-nous-graus\fotos-triades\iStock-621358098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1"/>
            <a:ext cx="9153053" cy="129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979665" y="650307"/>
            <a:ext cx="6884175" cy="33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spcBef>
                <a:spcPts val="600"/>
              </a:spcBef>
            </a:pPr>
            <a:r>
              <a:rPr lang="es-ES_tradnl" sz="3200" b="1" i="1" spc="-100" dirty="0">
                <a:solidFill>
                  <a:schemeClr val="bg1"/>
                </a:solidFill>
                <a:latin typeface="Arial"/>
                <a:cs typeface="Arial"/>
              </a:rPr>
              <a:t>Reptes i </a:t>
            </a:r>
            <a:r>
              <a:rPr lang="es-ES_tradnl" sz="3200" b="1" i="1" spc="-100" dirty="0" err="1">
                <a:solidFill>
                  <a:schemeClr val="bg1"/>
                </a:solidFill>
                <a:latin typeface="Arial"/>
                <a:cs typeface="Arial"/>
              </a:rPr>
              <a:t>oportunitats</a:t>
            </a:r>
            <a:endParaRPr lang="es-ES_tradnl" sz="3200" b="1" i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ECEF5F-4F11-4FF4-BD51-A70F53348EF4}"/>
              </a:ext>
            </a:extLst>
          </p:cNvPr>
          <p:cNvSpPr/>
          <p:nvPr/>
        </p:nvSpPr>
        <p:spPr>
          <a:xfrm>
            <a:off x="-4527" y="1300162"/>
            <a:ext cx="9153053" cy="5557838"/>
          </a:xfrm>
          <a:prstGeom prst="rect">
            <a:avLst/>
          </a:prstGeom>
          <a:gradFill>
            <a:gsLst>
              <a:gs pos="0">
                <a:srgbClr val="003300"/>
              </a:gs>
              <a:gs pos="100000">
                <a:srgbClr val="008000">
                  <a:alpha val="55000"/>
                </a:srgb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65" dirty="0"/>
          </a:p>
        </p:txBody>
      </p:sp>
      <p:sp>
        <p:nvSpPr>
          <p:cNvPr id="14" name="Contenidor de contingut 2">
            <a:extLst>
              <a:ext uri="{FF2B5EF4-FFF2-40B4-BE49-F238E27FC236}">
                <a16:creationId xmlns:a16="http://schemas.microsoft.com/office/drawing/2014/main" id="{024DEEC8-BFD1-4F10-B36D-724916C5C6FD}"/>
              </a:ext>
            </a:extLst>
          </p:cNvPr>
          <p:cNvSpPr txBox="1">
            <a:spLocks/>
          </p:cNvSpPr>
          <p:nvPr/>
        </p:nvSpPr>
        <p:spPr>
          <a:xfrm>
            <a:off x="431296" y="1780650"/>
            <a:ext cx="7774524" cy="4260946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486929" indent="-486929" algn="l" defTabSz="649239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5008" indent="-405775" algn="l" defTabSz="649239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3089" indent="-324620" algn="l" defTabSz="649239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2325" indent="-324620" algn="l" defTabSz="64923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1561" indent="-324620" algn="l" defTabSz="649239" rtl="0" eaLnBrk="1" latinLnBrk="0" hangingPunct="1">
              <a:spcBef>
                <a:spcPct val="20000"/>
              </a:spcBef>
              <a:buFont typeface="Arial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0795" indent="-324620" algn="l" defTabSz="649239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0034" indent="-324620" algn="l" defTabSz="649239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69268" indent="-324620" algn="l" defTabSz="649239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18504" indent="-324620" algn="l" defTabSz="649239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33" dirty="0">
                <a:solidFill>
                  <a:schemeClr val="bg1"/>
                </a:solidFill>
              </a:rPr>
              <a:t>“The agenda of cities is to attract the best companies and the best talent. Innovation, the ability to drive </a:t>
            </a:r>
            <a:r>
              <a:rPr lang="en-US" sz="3233" b="1" dirty="0">
                <a:solidFill>
                  <a:srgbClr val="FFFF00"/>
                </a:solidFill>
              </a:rPr>
              <a:t>new business</a:t>
            </a:r>
            <a:r>
              <a:rPr lang="en-US" sz="3233" dirty="0">
                <a:solidFill>
                  <a:schemeClr val="bg1"/>
                </a:solidFill>
              </a:rPr>
              <a:t>, the ability to drive </a:t>
            </a:r>
            <a:r>
              <a:rPr lang="en-US" sz="3233" b="1" dirty="0">
                <a:solidFill>
                  <a:srgbClr val="FFFF00"/>
                </a:solidFill>
              </a:rPr>
              <a:t>new ways to bridge public and private sectors</a:t>
            </a:r>
            <a:r>
              <a:rPr lang="en-US" sz="3233" dirty="0">
                <a:solidFill>
                  <a:schemeClr val="bg1"/>
                </a:solidFill>
              </a:rPr>
              <a:t>... this is all part of the master plan for generating new </a:t>
            </a:r>
            <a:r>
              <a:rPr lang="en-US" sz="3233" dirty="0">
                <a:solidFill>
                  <a:srgbClr val="FFFF00"/>
                </a:solidFill>
              </a:rPr>
              <a:t>smart cities</a:t>
            </a:r>
            <a:r>
              <a:rPr lang="en-US" sz="3233" dirty="0">
                <a:solidFill>
                  <a:schemeClr val="bg1"/>
                </a:solidFill>
              </a:rPr>
              <a:t>”</a:t>
            </a:r>
            <a:br>
              <a:rPr lang="en-US" sz="3233" dirty="0">
                <a:solidFill>
                  <a:schemeClr val="bg1"/>
                </a:solidFill>
              </a:rPr>
            </a:br>
            <a:endParaRPr lang="en-US" sz="3233" dirty="0">
              <a:solidFill>
                <a:schemeClr val="bg1"/>
              </a:solidFill>
            </a:endParaRPr>
          </a:p>
          <a:p>
            <a:pPr lvl="1"/>
            <a:r>
              <a:rPr lang="en-US" sz="2812" dirty="0">
                <a:solidFill>
                  <a:schemeClr val="bg1"/>
                </a:solidFill>
              </a:rPr>
              <a:t>Jeanne Beliveau-Dunn</a:t>
            </a:r>
            <a:br>
              <a:rPr lang="en-US" sz="2812" dirty="0">
                <a:solidFill>
                  <a:schemeClr val="bg1"/>
                </a:solidFill>
              </a:rPr>
            </a:br>
            <a:r>
              <a:rPr lang="en-US" sz="2812" dirty="0">
                <a:solidFill>
                  <a:schemeClr val="bg1"/>
                </a:solidFill>
              </a:rPr>
              <a:t>Vice president and general manager of services and chief knowledge officer for Cisco Systems</a:t>
            </a:r>
          </a:p>
          <a:p>
            <a:pPr marL="457079" lvl="1" indent="0">
              <a:buNone/>
            </a:pPr>
            <a:endParaRPr lang="en-US" sz="2812" dirty="0">
              <a:solidFill>
                <a:schemeClr val="bg1"/>
              </a:solidFill>
            </a:endParaRPr>
          </a:p>
          <a:p>
            <a:pPr marL="457079" lvl="1" indent="0">
              <a:buNone/>
            </a:pPr>
            <a:endParaRPr lang="en-US" sz="2812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23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9" ma:contentTypeDescription="Crea un document nou" ma:contentTypeScope="" ma:versionID="0dc6011760fe4457df9f75a7c0abee9a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a0dab97c6da69b14b3d5c344698ff89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Props1.xml><?xml version="1.0" encoding="utf-8"?>
<ds:datastoreItem xmlns:ds="http://schemas.openxmlformats.org/officeDocument/2006/customXml" ds:itemID="{EB23659E-7FC2-40CF-ABA6-89C965BF6C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B35397-0B1F-4453-BD55-965EB7556550}"/>
</file>

<file path=customXml/itemProps3.xml><?xml version="1.0" encoding="utf-8"?>
<ds:datastoreItem xmlns:ds="http://schemas.openxmlformats.org/officeDocument/2006/customXml" ds:itemID="{6DCE4052-AE0C-40FC-8F74-754C0002B66F}">
  <ds:schemaRefs>
    <ds:schemaRef ds:uri="http://purl.org/dc/terms/"/>
    <ds:schemaRef ds:uri="http://purl.org/dc/dcmitype/"/>
    <ds:schemaRef ds:uri="http://schemas.microsoft.com/office/2006/documentManagement/types"/>
    <ds:schemaRef ds:uri="ccf361f3-7d9d-47e4-9d86-af699410c5d4"/>
    <ds:schemaRef ds:uri="http://schemas.microsoft.com/office/2006/metadata/properties"/>
    <ds:schemaRef ds:uri="http://purl.org/dc/elements/1.1/"/>
    <ds:schemaRef ds:uri="4323b3df-8132-45da-9814-5f12b4f3bf2e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15172</TotalTime>
  <Words>1671</Words>
  <Application>Microsoft Office PowerPoint</Application>
  <PresentationFormat>Presentación en pantalla (4:3)</PresentationFormat>
  <Paragraphs>221</Paragraphs>
  <Slides>28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Calibri</vt:lpstr>
      <vt:lpstr>Arial</vt:lpstr>
      <vt:lpstr>Arial Black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Enquesta de satisfacció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Abril Sitjas i Fuentes</cp:lastModifiedBy>
  <cp:revision>475</cp:revision>
  <dcterms:created xsi:type="dcterms:W3CDTF">2019-11-11T08:24:52Z</dcterms:created>
  <dcterms:modified xsi:type="dcterms:W3CDTF">2025-03-26T12:12:29Z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