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60" r:id="rId5"/>
  </p:sldMasterIdLst>
  <p:notesMasterIdLst>
    <p:notesMasterId r:id="rId59"/>
  </p:notesMasterIdLst>
  <p:sldIdLst>
    <p:sldId id="256" r:id="rId6"/>
    <p:sldId id="782" r:id="rId7"/>
    <p:sldId id="666" r:id="rId8"/>
    <p:sldId id="667" r:id="rId9"/>
    <p:sldId id="661" r:id="rId10"/>
    <p:sldId id="689" r:id="rId11"/>
    <p:sldId id="663" r:id="rId12"/>
    <p:sldId id="662" r:id="rId13"/>
    <p:sldId id="272" r:id="rId14"/>
    <p:sldId id="742" r:id="rId15"/>
    <p:sldId id="743" r:id="rId16"/>
    <p:sldId id="744" r:id="rId17"/>
    <p:sldId id="745" r:id="rId18"/>
    <p:sldId id="746" r:id="rId19"/>
    <p:sldId id="258" r:id="rId20"/>
    <p:sldId id="271" r:id="rId21"/>
    <p:sldId id="665" r:id="rId22"/>
    <p:sldId id="751" r:id="rId23"/>
    <p:sldId id="762" r:id="rId24"/>
    <p:sldId id="612" r:id="rId25"/>
    <p:sldId id="613" r:id="rId26"/>
    <p:sldId id="614" r:id="rId27"/>
    <p:sldId id="615" r:id="rId28"/>
    <p:sldId id="616" r:id="rId29"/>
    <p:sldId id="639" r:id="rId30"/>
    <p:sldId id="618" r:id="rId31"/>
    <p:sldId id="643" r:id="rId32"/>
    <p:sldId id="644" r:id="rId33"/>
    <p:sldId id="619" r:id="rId34"/>
    <p:sldId id="591" r:id="rId35"/>
    <p:sldId id="756" r:id="rId36"/>
    <p:sldId id="338" r:id="rId37"/>
    <p:sldId id="621" r:id="rId38"/>
    <p:sldId id="622" r:id="rId39"/>
    <p:sldId id="737" r:id="rId40"/>
    <p:sldId id="780" r:id="rId41"/>
    <p:sldId id="781" r:id="rId42"/>
    <p:sldId id="623" r:id="rId43"/>
    <p:sldId id="624" r:id="rId44"/>
    <p:sldId id="625" r:id="rId45"/>
    <p:sldId id="626" r:id="rId46"/>
    <p:sldId id="627" r:id="rId47"/>
    <p:sldId id="628" r:id="rId48"/>
    <p:sldId id="629" r:id="rId49"/>
    <p:sldId id="641" r:id="rId50"/>
    <p:sldId id="291" r:id="rId51"/>
    <p:sldId id="631" r:id="rId52"/>
    <p:sldId id="783" r:id="rId53"/>
    <p:sldId id="671" r:id="rId54"/>
    <p:sldId id="607" r:id="rId55"/>
    <p:sldId id="611" r:id="rId56"/>
    <p:sldId id="779" r:id="rId57"/>
    <p:sldId id="309" r:id="rId58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60"/>
    </p:embeddedFont>
    <p:embeddedFont>
      <p:font typeface="Verdana" panose="020B0604030504040204" pitchFamily="34" charset="0"/>
      <p:regular r:id="rId61"/>
      <p:bold r:id="rId62"/>
      <p:italic r:id="rId63"/>
      <p:boldItalic r:id="rId64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906" userDrawn="1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58" userDrawn="1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17" userDrawn="1">
          <p15:clr>
            <a:srgbClr val="A4A3A4"/>
          </p15:clr>
        </p15:guide>
        <p15:guide id="12" pos="4014" userDrawn="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  <p15:guide id="15" orient="horz" pos="1743">
          <p15:clr>
            <a:srgbClr val="A4A3A4"/>
          </p15:clr>
        </p15:guide>
        <p15:guide id="16" orient="horz" pos="13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BCDEBF"/>
    <a:srgbClr val="13CD00"/>
    <a:srgbClr val="00B15F"/>
    <a:srgbClr val="00B348"/>
    <a:srgbClr val="7BC37B"/>
    <a:srgbClr val="2EA515"/>
    <a:srgbClr val="58BB2A"/>
    <a:srgbClr val="EE00A5"/>
    <a:srgbClr val="EF3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EABA4F-93F1-4EDC-9196-1C721A8EF086}" v="16" dt="2025-03-26T11:01:38.6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6374" autoAdjust="0"/>
  </p:normalViewPr>
  <p:slideViewPr>
    <p:cSldViewPr snapToGrid="0" showGuides="1">
      <p:cViewPr varScale="1">
        <p:scale>
          <a:sx n="106" d="100"/>
          <a:sy n="106" d="100"/>
        </p:scale>
        <p:origin x="1806" y="114"/>
      </p:cViewPr>
      <p:guideLst>
        <p:guide orient="horz" pos="4072"/>
        <p:guide orient="horz" pos="3906"/>
        <p:guide orient="horz" pos="2941"/>
        <p:guide orient="horz" pos="2159"/>
        <p:guide orient="horz" pos="3782"/>
        <p:guide orient="horz" pos="1841"/>
        <p:guide orient="horz" pos="3158"/>
        <p:guide orient="horz" pos="3692"/>
        <p:guide orient="horz" pos="3690"/>
        <p:guide orient="horz" pos="1430"/>
        <p:guide pos="4717"/>
        <p:guide pos="4014"/>
        <p:guide pos="2883"/>
        <p:guide pos="5759"/>
        <p:guide orient="horz" pos="1743"/>
        <p:guide orient="horz" pos="13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3828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4.fntdata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2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font" Target="fonts/font5.fntdata"/><Relationship Id="rId69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notesMaster" Target="notesMasters/notesMaster1.xml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font" Target="fonts/font3.fntdata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1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ril Sitjas i Fuentes" userId="b66e3df8-7e84-4501-ad52-709c67e0b8e5" providerId="ADAL" clId="{12EABA4F-93F1-4EDC-9196-1C721A8EF086}"/>
    <pc:docChg chg="modSld">
      <pc:chgData name="Abril Sitjas i Fuentes" userId="b66e3df8-7e84-4501-ad52-709c67e0b8e5" providerId="ADAL" clId="{12EABA4F-93F1-4EDC-9196-1C721A8EF086}" dt="2025-03-26T11:01:38.663" v="15" actId="20577"/>
      <pc:docMkLst>
        <pc:docMk/>
      </pc:docMkLst>
      <pc:sldChg chg="addSp modSp modAnim">
        <pc:chgData name="Abril Sitjas i Fuentes" userId="b66e3df8-7e84-4501-ad52-709c67e0b8e5" providerId="ADAL" clId="{12EABA4F-93F1-4EDC-9196-1C721A8EF086}" dt="2025-03-26T11:01:38.663" v="15" actId="20577"/>
        <pc:sldMkLst>
          <pc:docMk/>
          <pc:sldMk cId="713615798" sldId="256"/>
        </pc:sldMkLst>
        <pc:spChg chg="add mod">
          <ac:chgData name="Abril Sitjas i Fuentes" userId="b66e3df8-7e84-4501-ad52-709c67e0b8e5" providerId="ADAL" clId="{12EABA4F-93F1-4EDC-9196-1C721A8EF086}" dt="2025-03-26T11:01:38.663" v="15" actId="20577"/>
          <ac:spMkLst>
            <pc:docMk/>
            <pc:sldMk cId="713615798" sldId="256"/>
            <ac:spMk id="2" creationId="{1918455C-2135-93D6-AC70-3E2366BB39DA}"/>
          </ac:spMkLst>
        </pc:spChg>
      </pc:sldChg>
    </pc:docChg>
  </pc:docChgLst>
  <pc:docChgLst>
    <pc:chgData name="Rosa María Cabrera Corchos" userId="f1659fda-de31-4a64-8d16-4a5c28fbfcfc" providerId="ADAL" clId="{456B5264-7D5D-40E4-A572-7A325DC301C4}"/>
    <pc:docChg chg="delSld modSld">
      <pc:chgData name="Rosa María Cabrera Corchos" userId="f1659fda-de31-4a64-8d16-4a5c28fbfcfc" providerId="ADAL" clId="{456B5264-7D5D-40E4-A572-7A325DC301C4}" dt="2025-03-18T11:07:31.389" v="25" actId="47"/>
      <pc:docMkLst>
        <pc:docMk/>
      </pc:docMkLst>
      <pc:sldChg chg="modSp mod">
        <pc:chgData name="Rosa María Cabrera Corchos" userId="f1659fda-de31-4a64-8d16-4a5c28fbfcfc" providerId="ADAL" clId="{456B5264-7D5D-40E4-A572-7A325DC301C4}" dt="2025-03-18T10:57:16.799" v="9" actId="207"/>
        <pc:sldMkLst>
          <pc:docMk/>
          <pc:sldMk cId="556384190" sldId="338"/>
        </pc:sldMkLst>
        <pc:spChg chg="mod">
          <ac:chgData name="Rosa María Cabrera Corchos" userId="f1659fda-de31-4a64-8d16-4a5c28fbfcfc" providerId="ADAL" clId="{456B5264-7D5D-40E4-A572-7A325DC301C4}" dt="2025-03-18T10:57:16.799" v="9" actId="207"/>
          <ac:spMkLst>
            <pc:docMk/>
            <pc:sldMk cId="556384190" sldId="338"/>
            <ac:spMk id="4" creationId="{6A8F20CE-308E-4436-B360-9FB7CE798753}"/>
          </ac:spMkLst>
        </pc:spChg>
        <pc:spChg chg="mod">
          <ac:chgData name="Rosa María Cabrera Corchos" userId="f1659fda-de31-4a64-8d16-4a5c28fbfcfc" providerId="ADAL" clId="{456B5264-7D5D-40E4-A572-7A325DC301C4}" dt="2025-03-18T10:56:59.773" v="7" actId="207"/>
          <ac:spMkLst>
            <pc:docMk/>
            <pc:sldMk cId="556384190" sldId="338"/>
            <ac:spMk id="50" creationId="{49FF6B60-8E7B-4ADC-9FD8-F861FB82DE09}"/>
          </ac:spMkLst>
        </pc:spChg>
        <pc:spChg chg="mod">
          <ac:chgData name="Rosa María Cabrera Corchos" userId="f1659fda-de31-4a64-8d16-4a5c28fbfcfc" providerId="ADAL" clId="{456B5264-7D5D-40E4-A572-7A325DC301C4}" dt="2025-03-18T10:56:49.702" v="6" actId="207"/>
          <ac:spMkLst>
            <pc:docMk/>
            <pc:sldMk cId="556384190" sldId="338"/>
            <ac:spMk id="51" creationId="{2D7205D7-F613-4119-8155-93E02F833DA1}"/>
          </ac:spMkLst>
        </pc:spChg>
        <pc:spChg chg="mod">
          <ac:chgData name="Rosa María Cabrera Corchos" userId="f1659fda-de31-4a64-8d16-4a5c28fbfcfc" providerId="ADAL" clId="{456B5264-7D5D-40E4-A572-7A325DC301C4}" dt="2025-03-18T10:57:05.064" v="8" actId="207"/>
          <ac:spMkLst>
            <pc:docMk/>
            <pc:sldMk cId="556384190" sldId="338"/>
            <ac:spMk id="53" creationId="{4295DEBC-4AA1-4747-A7E0-7E8217F71E29}"/>
          </ac:spMkLst>
        </pc:spChg>
        <pc:spChg chg="mod">
          <ac:chgData name="Rosa María Cabrera Corchos" userId="f1659fda-de31-4a64-8d16-4a5c28fbfcfc" providerId="ADAL" clId="{456B5264-7D5D-40E4-A572-7A325DC301C4}" dt="2025-03-18T10:56:45.056" v="5" actId="207"/>
          <ac:spMkLst>
            <pc:docMk/>
            <pc:sldMk cId="556384190" sldId="338"/>
            <ac:spMk id="54" creationId="{67103580-7AFF-4804-9D0D-638A26E1694B}"/>
          </ac:spMkLst>
        </pc:spChg>
        <pc:picChg chg="mod">
          <ac:chgData name="Rosa María Cabrera Corchos" userId="f1659fda-de31-4a64-8d16-4a5c28fbfcfc" providerId="ADAL" clId="{456B5264-7D5D-40E4-A572-7A325DC301C4}" dt="2025-03-18T10:56:24.020" v="4" actId="14826"/>
          <ac:picMkLst>
            <pc:docMk/>
            <pc:sldMk cId="556384190" sldId="338"/>
            <ac:picMk id="39" creationId="{E997EA94-AE4B-466D-8EFA-8B75FC1686AD}"/>
          </ac:picMkLst>
        </pc:picChg>
      </pc:sldChg>
      <pc:sldChg chg="modSp mod">
        <pc:chgData name="Rosa María Cabrera Corchos" userId="f1659fda-de31-4a64-8d16-4a5c28fbfcfc" providerId="ADAL" clId="{456B5264-7D5D-40E4-A572-7A325DC301C4}" dt="2025-03-18T10:56:11.285" v="3" actId="14826"/>
        <pc:sldMkLst>
          <pc:docMk/>
          <pc:sldMk cId="1485271109" sldId="591"/>
        </pc:sldMkLst>
        <pc:picChg chg="mod">
          <ac:chgData name="Rosa María Cabrera Corchos" userId="f1659fda-de31-4a64-8d16-4a5c28fbfcfc" providerId="ADAL" clId="{456B5264-7D5D-40E4-A572-7A325DC301C4}" dt="2025-03-18T10:56:11.285" v="3" actId="14826"/>
          <ac:picMkLst>
            <pc:docMk/>
            <pc:sldMk cId="1485271109" sldId="591"/>
            <ac:picMk id="14" creationId="{1D2CC281-0FBE-4C1A-8927-07B0C39721D0}"/>
          </ac:picMkLst>
        </pc:picChg>
      </pc:sldChg>
      <pc:sldChg chg="del">
        <pc:chgData name="Rosa María Cabrera Corchos" userId="f1659fda-de31-4a64-8d16-4a5c28fbfcfc" providerId="ADAL" clId="{456B5264-7D5D-40E4-A572-7A325DC301C4}" dt="2025-03-18T11:05:46.965" v="20" actId="47"/>
        <pc:sldMkLst>
          <pc:docMk/>
          <pc:sldMk cId="3679213256" sldId="617"/>
        </pc:sldMkLst>
      </pc:sldChg>
      <pc:sldChg chg="modSp mod">
        <pc:chgData name="Rosa María Cabrera Corchos" userId="f1659fda-de31-4a64-8d16-4a5c28fbfcfc" providerId="ADAL" clId="{456B5264-7D5D-40E4-A572-7A325DC301C4}" dt="2025-03-18T10:56:00.998" v="2" actId="14826"/>
        <pc:sldMkLst>
          <pc:docMk/>
          <pc:sldMk cId="259694996" sldId="619"/>
        </pc:sldMkLst>
        <pc:picChg chg="mod">
          <ac:chgData name="Rosa María Cabrera Corchos" userId="f1659fda-de31-4a64-8d16-4a5c28fbfcfc" providerId="ADAL" clId="{456B5264-7D5D-40E4-A572-7A325DC301C4}" dt="2025-03-18T10:56:00.998" v="2" actId="14826"/>
          <ac:picMkLst>
            <pc:docMk/>
            <pc:sldMk cId="259694996" sldId="619"/>
            <ac:picMk id="13" creationId="{B35B8A03-C86B-4D77-9F8C-93E09D42C60D}"/>
          </ac:picMkLst>
        </pc:picChg>
      </pc:sldChg>
      <pc:sldChg chg="modSp mod">
        <pc:chgData name="Rosa María Cabrera Corchos" userId="f1659fda-de31-4a64-8d16-4a5c28fbfcfc" providerId="ADAL" clId="{456B5264-7D5D-40E4-A572-7A325DC301C4}" dt="2025-03-18T10:57:27.693" v="10" actId="14826"/>
        <pc:sldMkLst>
          <pc:docMk/>
          <pc:sldMk cId="910441727" sldId="621"/>
        </pc:sldMkLst>
        <pc:picChg chg="mod">
          <ac:chgData name="Rosa María Cabrera Corchos" userId="f1659fda-de31-4a64-8d16-4a5c28fbfcfc" providerId="ADAL" clId="{456B5264-7D5D-40E4-A572-7A325DC301C4}" dt="2025-03-18T10:57:27.693" v="10" actId="14826"/>
          <ac:picMkLst>
            <pc:docMk/>
            <pc:sldMk cId="910441727" sldId="621"/>
            <ac:picMk id="13" creationId="{810BF33C-ED85-4645-9D15-77C452C6CEF0}"/>
          </ac:picMkLst>
        </pc:picChg>
      </pc:sldChg>
      <pc:sldChg chg="modSp mod">
        <pc:chgData name="Rosa María Cabrera Corchos" userId="f1659fda-de31-4a64-8d16-4a5c28fbfcfc" providerId="ADAL" clId="{456B5264-7D5D-40E4-A572-7A325DC301C4}" dt="2025-03-18T10:57:50.367" v="11" actId="14826"/>
        <pc:sldMkLst>
          <pc:docMk/>
          <pc:sldMk cId="2224467419" sldId="622"/>
        </pc:sldMkLst>
        <pc:picChg chg="mod">
          <ac:chgData name="Rosa María Cabrera Corchos" userId="f1659fda-de31-4a64-8d16-4a5c28fbfcfc" providerId="ADAL" clId="{456B5264-7D5D-40E4-A572-7A325DC301C4}" dt="2025-03-18T10:57:50.367" v="11" actId="14826"/>
          <ac:picMkLst>
            <pc:docMk/>
            <pc:sldMk cId="2224467419" sldId="622"/>
            <ac:picMk id="13" creationId="{8D6B0AB0-20FD-4B18-B171-4E53D07939E0}"/>
          </ac:picMkLst>
        </pc:picChg>
      </pc:sldChg>
      <pc:sldChg chg="modSp mod">
        <pc:chgData name="Rosa María Cabrera Corchos" userId="f1659fda-de31-4a64-8d16-4a5c28fbfcfc" providerId="ADAL" clId="{456B5264-7D5D-40E4-A572-7A325DC301C4}" dt="2025-03-18T10:58:10.463" v="12" actId="14826"/>
        <pc:sldMkLst>
          <pc:docMk/>
          <pc:sldMk cId="3480793295" sldId="623"/>
        </pc:sldMkLst>
        <pc:picChg chg="mod">
          <ac:chgData name="Rosa María Cabrera Corchos" userId="f1659fda-de31-4a64-8d16-4a5c28fbfcfc" providerId="ADAL" clId="{456B5264-7D5D-40E4-A572-7A325DC301C4}" dt="2025-03-18T10:58:10.463" v="12" actId="14826"/>
          <ac:picMkLst>
            <pc:docMk/>
            <pc:sldMk cId="3480793295" sldId="623"/>
            <ac:picMk id="14" creationId="{F5F85B42-80E8-4DE5-B9F9-009E188975A5}"/>
          </ac:picMkLst>
        </pc:picChg>
      </pc:sldChg>
      <pc:sldChg chg="modSp mod">
        <pc:chgData name="Rosa María Cabrera Corchos" userId="f1659fda-de31-4a64-8d16-4a5c28fbfcfc" providerId="ADAL" clId="{456B5264-7D5D-40E4-A572-7A325DC301C4}" dt="2025-03-18T10:58:19.487" v="13" actId="14826"/>
        <pc:sldMkLst>
          <pc:docMk/>
          <pc:sldMk cId="3069248288" sldId="624"/>
        </pc:sldMkLst>
        <pc:picChg chg="mod">
          <ac:chgData name="Rosa María Cabrera Corchos" userId="f1659fda-de31-4a64-8d16-4a5c28fbfcfc" providerId="ADAL" clId="{456B5264-7D5D-40E4-A572-7A325DC301C4}" dt="2025-03-18T10:58:19.487" v="13" actId="14826"/>
          <ac:picMkLst>
            <pc:docMk/>
            <pc:sldMk cId="3069248288" sldId="624"/>
            <ac:picMk id="13" creationId="{A579EB51-D3CA-4890-A109-8B5534DA6F3B}"/>
          </ac:picMkLst>
        </pc:picChg>
      </pc:sldChg>
      <pc:sldChg chg="modSp mod">
        <pc:chgData name="Rosa María Cabrera Corchos" userId="f1659fda-de31-4a64-8d16-4a5c28fbfcfc" providerId="ADAL" clId="{456B5264-7D5D-40E4-A572-7A325DC301C4}" dt="2025-03-18T10:58:29.002" v="14" actId="14826"/>
        <pc:sldMkLst>
          <pc:docMk/>
          <pc:sldMk cId="1132767031" sldId="625"/>
        </pc:sldMkLst>
        <pc:picChg chg="mod">
          <ac:chgData name="Rosa María Cabrera Corchos" userId="f1659fda-de31-4a64-8d16-4a5c28fbfcfc" providerId="ADAL" clId="{456B5264-7D5D-40E4-A572-7A325DC301C4}" dt="2025-03-18T10:58:29.002" v="14" actId="14826"/>
          <ac:picMkLst>
            <pc:docMk/>
            <pc:sldMk cId="1132767031" sldId="625"/>
            <ac:picMk id="13" creationId="{9A99A19D-E352-464C-B7E7-D2C340F5BED1}"/>
          </ac:picMkLst>
        </pc:picChg>
      </pc:sldChg>
      <pc:sldChg chg="modSp mod">
        <pc:chgData name="Rosa María Cabrera Corchos" userId="f1659fda-de31-4a64-8d16-4a5c28fbfcfc" providerId="ADAL" clId="{456B5264-7D5D-40E4-A572-7A325DC301C4}" dt="2025-03-18T10:58:35.814" v="15" actId="14826"/>
        <pc:sldMkLst>
          <pc:docMk/>
          <pc:sldMk cId="1103046081" sldId="626"/>
        </pc:sldMkLst>
        <pc:picChg chg="mod">
          <ac:chgData name="Rosa María Cabrera Corchos" userId="f1659fda-de31-4a64-8d16-4a5c28fbfcfc" providerId="ADAL" clId="{456B5264-7D5D-40E4-A572-7A325DC301C4}" dt="2025-03-18T10:58:35.814" v="15" actId="14826"/>
          <ac:picMkLst>
            <pc:docMk/>
            <pc:sldMk cId="1103046081" sldId="626"/>
            <ac:picMk id="14" creationId="{CEA3E7C8-1D67-4D0C-A8A2-D6A91910F343}"/>
          </ac:picMkLst>
        </pc:picChg>
      </pc:sldChg>
      <pc:sldChg chg="del">
        <pc:chgData name="Rosa María Cabrera Corchos" userId="f1659fda-de31-4a64-8d16-4a5c28fbfcfc" providerId="ADAL" clId="{456B5264-7D5D-40E4-A572-7A325DC301C4}" dt="2025-03-18T10:47:43.379" v="0" actId="47"/>
        <pc:sldMkLst>
          <pc:docMk/>
          <pc:sldMk cId="1061994640" sldId="649"/>
        </pc:sldMkLst>
      </pc:sldChg>
      <pc:sldChg chg="del">
        <pc:chgData name="Rosa María Cabrera Corchos" userId="f1659fda-de31-4a64-8d16-4a5c28fbfcfc" providerId="ADAL" clId="{456B5264-7D5D-40E4-A572-7A325DC301C4}" dt="2025-03-18T10:48:14.936" v="1" actId="47"/>
        <pc:sldMkLst>
          <pc:docMk/>
          <pc:sldMk cId="3722861252" sldId="651"/>
        </pc:sldMkLst>
      </pc:sldChg>
      <pc:sldChg chg="del">
        <pc:chgData name="Rosa María Cabrera Corchos" userId="f1659fda-de31-4a64-8d16-4a5c28fbfcfc" providerId="ADAL" clId="{456B5264-7D5D-40E4-A572-7A325DC301C4}" dt="2025-03-18T11:07:31.389" v="25" actId="47"/>
        <pc:sldMkLst>
          <pc:docMk/>
          <pc:sldMk cId="4163575214" sldId="655"/>
        </pc:sldMkLst>
      </pc:sldChg>
      <pc:sldChg chg="del">
        <pc:chgData name="Rosa María Cabrera Corchos" userId="f1659fda-de31-4a64-8d16-4a5c28fbfcfc" providerId="ADAL" clId="{456B5264-7D5D-40E4-A572-7A325DC301C4}" dt="2025-03-18T10:59:21.975" v="16" actId="47"/>
        <pc:sldMkLst>
          <pc:docMk/>
          <pc:sldMk cId="385276344" sldId="656"/>
        </pc:sldMkLst>
      </pc:sldChg>
      <pc:sldChg chg="modSp del mod">
        <pc:chgData name="Rosa María Cabrera Corchos" userId="f1659fda-de31-4a64-8d16-4a5c28fbfcfc" providerId="ADAL" clId="{456B5264-7D5D-40E4-A572-7A325DC301C4}" dt="2025-03-18T11:06:50.271" v="24" actId="47"/>
        <pc:sldMkLst>
          <pc:docMk/>
          <pc:sldMk cId="2062243759" sldId="763"/>
        </pc:sldMkLst>
      </pc:sldChg>
      <pc:sldChg chg="modSp mod">
        <pc:chgData name="Rosa María Cabrera Corchos" userId="f1659fda-de31-4a64-8d16-4a5c28fbfcfc" providerId="ADAL" clId="{456B5264-7D5D-40E4-A572-7A325DC301C4}" dt="2025-03-18T11:05:38.861" v="19" actId="14100"/>
        <pc:sldMkLst>
          <pc:docMk/>
          <pc:sldMk cId="3904518186" sldId="783"/>
        </pc:sldMkLst>
        <pc:spChg chg="mod">
          <ac:chgData name="Rosa María Cabrera Corchos" userId="f1659fda-de31-4a64-8d16-4a5c28fbfcfc" providerId="ADAL" clId="{456B5264-7D5D-40E4-A572-7A325DC301C4}" dt="2025-03-18T11:05:38.861" v="19" actId="14100"/>
          <ac:spMkLst>
            <pc:docMk/>
            <pc:sldMk cId="3904518186" sldId="783"/>
            <ac:spMk id="3" creationId="{00000000-0000-0000-0000-000000000000}"/>
          </ac:spMkLst>
        </pc:spChg>
        <pc:spChg chg="mod">
          <ac:chgData name="Rosa María Cabrera Corchos" userId="f1659fda-de31-4a64-8d16-4a5c28fbfcfc" providerId="ADAL" clId="{456B5264-7D5D-40E4-A572-7A325DC301C4}" dt="2025-03-18T11:05:26.989" v="18"/>
          <ac:spMkLst>
            <pc:docMk/>
            <pc:sldMk cId="3904518186" sldId="783"/>
            <ac:spMk id="9" creationId="{A891E592-EA0D-C6BA-E343-2E8F528A846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1E5CE-FE04-5C4C-BFB9-3A97E9BBF7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10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S’ha afegit aquesta diapositiva per si us fan preguntes sobre com accedir a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Inclou l’</a:t>
            </a:r>
            <a:r>
              <a:rPr lang="ca-ES" sz="1200" b="1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enllaç al Canal Universitats</a:t>
            </a:r>
            <a:r>
              <a:rPr lang="ca-ES" sz="12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es troba la informació més detallada.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a-ES" sz="1100" b="1">
                <a:solidFill>
                  <a:schemeClr val="accent6">
                    <a:lumMod val="75000"/>
                  </a:schemeClr>
                </a:solidFill>
              </a:rPr>
              <a:t>Escola d’Enginyeria de la UAB, </a:t>
            </a:r>
          </a:p>
          <a:p>
            <a:pPr marL="171450" marR="0" indent="-17145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a-ES" sz="1100" b="1">
                <a:solidFill>
                  <a:schemeClr val="accent6">
                    <a:lumMod val="75000"/>
                  </a:schemeClr>
                </a:solidFill>
              </a:rPr>
              <a:t>Ubicació</a:t>
            </a:r>
          </a:p>
          <a:p>
            <a:pPr marL="171450" marR="0" indent="-17145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a-ES" sz="1100" b="1">
                <a:solidFill>
                  <a:schemeClr val="accent6">
                    <a:lumMod val="75000"/>
                  </a:schemeClr>
                </a:solidFill>
              </a:rPr>
              <a:t>Un dels 13 centres de la UAB, junt amb altres 12 facultats</a:t>
            </a:r>
          </a:p>
          <a:p>
            <a:pPr marL="171450" marR="0" indent="-17145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a-ES" sz="1100" b="1">
                <a:solidFill>
                  <a:schemeClr val="accent6">
                    <a:lumMod val="75000"/>
                  </a:schemeClr>
                </a:solidFill>
              </a:rPr>
              <a:t>Actualment contem amb uns 2500 estudiants </a:t>
            </a:r>
          </a:p>
          <a:p>
            <a:pPr marL="171450" marR="0" indent="-17145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a-ES" sz="1100" b="1">
              <a:solidFill>
                <a:schemeClr val="accent6">
                  <a:lumMod val="75000"/>
                </a:schemeClr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ca-ES" sz="1200" i="1">
              <a:solidFill>
                <a:srgbClr val="C00000"/>
              </a:solidFill>
            </a:endParaRP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40495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796382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23466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2245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31343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20036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658674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197845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09211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391243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>
                <a:ea typeface="Calibri"/>
                <a:cs typeface="Calibri"/>
              </a:rPr>
              <a:t>Àcid oxàlic amb aplicacions a la industria farmacèutica (formulació medicament), agrícola (control de certes plagues), construcció (</a:t>
            </a:r>
            <a:r>
              <a:rPr lang="ca-ES" dirty="0" err="1">
                <a:ea typeface="Calibri"/>
                <a:cs typeface="Calibri"/>
              </a:rPr>
              <a:t>pulir</a:t>
            </a:r>
            <a:r>
              <a:rPr lang="ca-ES" dirty="0">
                <a:ea typeface="Calibri"/>
                <a:cs typeface="Calibri"/>
              </a:rPr>
              <a:t> marbre) i altres.</a:t>
            </a:r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724973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570740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127434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088188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AA695-25B9-483E-E6CB-7280CC5FD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09CCBA6-748F-1A9B-8F58-80D13A7429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6881295-FE9F-7782-97F2-4337F3F436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B38E8B-FDA4-C06F-89EC-F355C4C9BD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88980-06ED-5F45-BC66-4D07F267F9B6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47541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353324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340731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192843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22454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5 raons principals per triar la UAB. </a:t>
            </a:r>
            <a:br>
              <a:rPr lang="ca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ca-E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Cadascuna de les raons s'explicarà una per una en els apartats següents. </a:t>
            </a:r>
            <a:endParaRPr lang="ca-ES" sz="1200" i="1"/>
          </a:p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16989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680887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271901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40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639328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41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471156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42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760856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43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006299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44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109307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>
                <a:ea typeface="Calibri"/>
                <a:cs typeface="Calibri"/>
              </a:rPr>
              <a:t>Un estudi més recent confirma la idea, no esmenta els </a:t>
            </a:r>
            <a:r>
              <a:rPr lang="ca-ES" dirty="0" err="1">
                <a:ea typeface="Calibri"/>
                <a:cs typeface="Calibri"/>
              </a:rPr>
              <a:t>eng</a:t>
            </a:r>
            <a:r>
              <a:rPr lang="ca-ES" dirty="0">
                <a:ea typeface="Calibri"/>
                <a:cs typeface="Calibri"/>
              </a:rPr>
              <a:t>. Químics específicament però si enginyeries en general </a:t>
            </a:r>
            <a:r>
              <a:rPr lang="ca-ES" dirty="0"/>
              <a:t>https://koreascience.kr/article/JAKO202130760027672.pdf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45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625955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A cadascuna de les fitxes de grau disposen de tota la informació detallada sobre l’estudi: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Informació general, </a:t>
            </a:r>
            <a:r>
              <a:rPr lang="ca-ES" sz="1200" i="0" dirty="0"/>
              <a:t>amb la nota de tall, preu, sortides professionals,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Accés, </a:t>
            </a:r>
            <a:r>
              <a:rPr lang="ca-ES" sz="1200" i="0" dirty="0"/>
              <a:t>amb nota de tall per via d’accés, codi de preinscripció, taules d’adaptació,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Pla d’estudis, </a:t>
            </a:r>
            <a:r>
              <a:rPr lang="ca-ES" sz="1200" i="0" dirty="0"/>
              <a:t>amb horaris, guies docents, competències,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Professorat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Matrícula, </a:t>
            </a:r>
            <a:r>
              <a:rPr lang="ca-ES" sz="1200" i="0" dirty="0"/>
              <a:t>amb procediment de matrícula.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Qualitat, </a:t>
            </a:r>
            <a:r>
              <a:rPr lang="ca-ES" sz="1200" i="0" dirty="0"/>
              <a:t>amb informació sobre el Sistema de Garantia Interna de Qualitat de centres, dades estadístiques de l’estudi, ...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Els estudiants tenen l’opció de fer consultes via web.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47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007724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49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921466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454179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 dirty="0"/>
              <a:t>Els estudiants poden descarregar-se </a:t>
            </a:r>
            <a:r>
              <a:rPr lang="ca-ES" sz="1200" b="1" i="0" dirty="0"/>
              <a:t>aquesta presentació </a:t>
            </a:r>
            <a:r>
              <a:rPr lang="ca-ES" sz="1200" b="0" i="0" dirty="0"/>
              <a:t>i els </a:t>
            </a:r>
            <a:r>
              <a:rPr lang="ca-ES" sz="1200" b="1" i="0" dirty="0"/>
              <a:t>plans d’estudi </a:t>
            </a:r>
            <a:r>
              <a:rPr lang="ca-ES" sz="1200" b="0" i="0" dirty="0"/>
              <a:t>en PDF a l’adreça de la diapositiva. Aquesta adreça apareix igualment a la bola verda dels </a:t>
            </a:r>
            <a:r>
              <a:rPr lang="ca-ES" sz="1200" b="0" i="0" dirty="0" err="1"/>
              <a:t>flyers</a:t>
            </a:r>
            <a:r>
              <a:rPr lang="ca-ES" sz="1200" b="0" i="0" dirty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 dirty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28556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56045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90750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73180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88980-06ED-5F45-BC66-4D07F267F9B6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7829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47386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97848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4682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00348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34522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3931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548799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8018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a-ES"/>
              <a:t>Feu clic a la icona per afegir una imatge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28531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79334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7564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FBA69-1D41-4BA2-95F9-CCD2542BB36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4929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3.jpeg"/><Relationship Id="rId7" Type="http://schemas.openxmlformats.org/officeDocument/2006/relationships/hyperlink" Target="http://universitats.gencat.cat/ca/inici/index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6.png"/><Relationship Id="rId5" Type="http://schemas.microsoft.com/office/2007/relationships/hdphoto" Target="../media/hdphoto4.wdp"/><Relationship Id="rId10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64.png"/><Relationship Id="rId9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hyperlink" Target="https://www.uab.cat/web/mobilitat-i-transports-1345743863531.html??utm_source=presen-visita&amp;utm_medium=link&amp;utm_campaign=presenvisita" TargetMode="External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hyperlink" Target="https://www.uab.cat/web/universitat-autonoma-de-barcelona-1345467950436.html" TargetMode="Externa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hyperlink" Target="https://www.uab.cat/web/universitat-autonoma-de-barcelona-1345467950436.html" TargetMode="Externa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71.emf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70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70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microsoft.com/office/2007/relationships/hdphoto" Target="../media/hdphoto5.wdp"/><Relationship Id="rId9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70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70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informacio-general/enginyeria-quimica-1216708251447.html?param1=1232003397968&amp;utm_source=presen-visita&amp;utm_medium=other&amp;utm_campaign=presenvisita" TargetMode="External"/><Relationship Id="rId4" Type="http://schemas.microsoft.com/office/2007/relationships/hdphoto" Target="../media/hdphoto5.wdp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70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grau/oferta-de-graus/cursos-propedeutics-1345661752704.html" TargetMode="External"/><Relationship Id="rId4" Type="http://schemas.microsoft.com/office/2007/relationships/hdphoto" Target="../media/hdphoto5.wdp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s://www.uab.cat/web/universitat-autonoma-de-barcelona-1345467950436.html" TargetMode="External"/><Relationship Id="rId4" Type="http://schemas.microsoft.com/office/2007/relationships/hdphoto" Target="../media/hdphoto6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70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pla-d-estudis/pla-d-estudis-i-horaris/enginyeria-quimica-1345467811493.html?param1=1232003397968&amp;utm_source=presen-visita&amp;utm_medium=link&amp;utm_campaign=presenvisita" TargetMode="External"/><Relationship Id="rId4" Type="http://schemas.microsoft.com/office/2007/relationships/hdphoto" Target="../media/hdphoto5.wdp"/><Relationship Id="rId9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70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pla-d-estudis/guies-docents/enginyeria-quimica-1345467811508.html?param1=1232003397968&amp;utm_source=presen-visita&amp;utm_medium=other&amp;utm_campaign=presenvisita" TargetMode="External"/><Relationship Id="rId4" Type="http://schemas.microsoft.com/office/2007/relationships/hdphoto" Target="../media/hdphoto5.wdp"/><Relationship Id="rId9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70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pla-d-estudis/guies-docents/enginyeria-quimica-1345467811508.html?param1=1232003397968&amp;utm_source=presen-visita&amp;utm_medium=other&amp;utm_campaign=presenvisita" TargetMode="External"/><Relationship Id="rId4" Type="http://schemas.microsoft.com/office/2007/relationships/hdphoto" Target="../media/hdphoto5.wdp"/><Relationship Id="rId9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hyperlink" Target="https://www.uab.cat/web/universitat-autonoma-de-barcelona-1345467950436.html" TargetMode="External"/><Relationship Id="rId4" Type="http://schemas.microsoft.com/office/2007/relationships/hdphoto" Target="../media/hdphoto5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70.png"/><Relationship Id="rId7" Type="http://schemas.openxmlformats.org/officeDocument/2006/relationships/hyperlink" Target="http://www.google.es/url?sa=i&amp;rct=j&amp;q=&amp;esrc=s&amp;source=images&amp;cd=&amp;cad=rja&amp;uact=8&amp;ved=0ahUKEwi03Jnf3tbKAhVJnBoKHVjvCRkQjRwIBw&amp;url=http://old.usm.cl/admision/carreras/concepcion/tecnico-universitario-en-quimica-mencion-quimica-industrial.html&amp;psig=AFQjCNH4-DCuuaIvkgxyTXK_YmRNbR3n5Q&amp;ust=1454422086397372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hyperlink" Target="https://www.uab.cat/web/universitat-autonoma-de-barcelona-1345467950436.html" TargetMode="External"/><Relationship Id="rId4" Type="http://schemas.microsoft.com/office/2007/relationships/hdphoto" Target="../media/hdphoto5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70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uab.cat/masters-i-postgraus/" TargetMode="External"/><Relationship Id="rId4" Type="http://schemas.microsoft.com/office/2007/relationships/hdphoto" Target="../media/hdphoto5.wdp"/><Relationship Id="rId9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70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acces/enginyeria-quimica-1216708253769.html?param1=1232003397968&amp;utm_source=presen-visita&amp;utm_medium=other&amp;utm_campaign=presenvisita" TargetMode="External"/><Relationship Id="rId4" Type="http://schemas.microsoft.com/office/2007/relationships/hdphoto" Target="../media/hdphoto5.wdp"/><Relationship Id="rId9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39.png"/><Relationship Id="rId21" Type="http://schemas.openxmlformats.org/officeDocument/2006/relationships/image" Target="../media/image26.png"/><Relationship Id="rId34" Type="http://schemas.openxmlformats.org/officeDocument/2006/relationships/image" Target="../media/image34.png"/><Relationship Id="rId42" Type="http://schemas.openxmlformats.org/officeDocument/2006/relationships/image" Target="../media/image42.png"/><Relationship Id="rId47" Type="http://schemas.openxmlformats.org/officeDocument/2006/relationships/image" Target="../media/image43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49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0.png"/><Relationship Id="rId11" Type="http://schemas.openxmlformats.org/officeDocument/2006/relationships/image" Target="../media/image21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40" Type="http://schemas.openxmlformats.org/officeDocument/2006/relationships/image" Target="../media/image40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29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5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4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19.png"/><Relationship Id="rId51" Type="http://schemas.openxmlformats.org/officeDocument/2006/relationships/image" Target="../media/image46.png"/><Relationship Id="rId3" Type="http://schemas.openxmlformats.org/officeDocument/2006/relationships/image" Target="../media/image16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4.png"/><Relationship Id="rId25" Type="http://schemas.openxmlformats.org/officeDocument/2006/relationships/image" Target="../media/image28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1.png"/><Relationship Id="rId54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5" Type="http://schemas.openxmlformats.org/officeDocument/2006/relationships/image" Target="../media/image23.png"/><Relationship Id="rId23" Type="http://schemas.openxmlformats.org/officeDocument/2006/relationships/image" Target="../media/image27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6.png"/><Relationship Id="rId49" Type="http://schemas.openxmlformats.org/officeDocument/2006/relationships/image" Target="../media/image45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1.png"/><Relationship Id="rId44" Type="http://schemas.openxmlformats.org/officeDocument/2006/relationships/image" Target="../media/image4.png"/><Relationship Id="rId52" Type="http://schemas.openxmlformats.org/officeDocument/2006/relationships/image" Target="../media/image4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70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informacio-general/enginyeria-quimica-1216708251447.html?param1=1232003397968&amp;utm_source=presen-visita&amp;utm_medium=other&amp;utm_campaign=presenvisita" TargetMode="External"/><Relationship Id="rId4" Type="http://schemas.microsoft.com/office/2007/relationships/hdphoto" Target="../media/hdphoto5.wdp"/><Relationship Id="rId9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70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informacio-general/enginyeria-quimica-1216708251447.html?param1=1232003397968&amp;utm_source=presen-visita&amp;utm_medium=other&amp;utm_campaign=presenvisita" TargetMode="External"/><Relationship Id="rId4" Type="http://schemas.microsoft.com/office/2007/relationships/hdphoto" Target="../media/hdphoto5.wdp"/><Relationship Id="rId9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70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microsoft.com/office/2007/relationships/hdphoto" Target="../media/hdphoto5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88.jpeg"/><Relationship Id="rId4" Type="http://schemas.microsoft.com/office/2007/relationships/hdphoto" Target="../media/hdphoto5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70.pn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10" Type="http://schemas.openxmlformats.org/officeDocument/2006/relationships/image" Target="../media/image53.png"/><Relationship Id="rId4" Type="http://schemas.microsoft.com/office/2007/relationships/hdphoto" Target="../media/hdphoto5.wdp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93.png"/><Relationship Id="rId4" Type="http://schemas.microsoft.com/office/2007/relationships/hdphoto" Target="../media/hdphoto5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0.png"/><Relationship Id="rId18" Type="http://schemas.openxmlformats.org/officeDocument/2006/relationships/image" Target="../media/image6.png"/><Relationship Id="rId3" Type="http://schemas.openxmlformats.org/officeDocument/2006/relationships/image" Target="../media/image94.jpeg"/><Relationship Id="rId7" Type="http://schemas.openxmlformats.org/officeDocument/2006/relationships/image" Target="../media/image4.png"/><Relationship Id="rId12" Type="http://schemas.openxmlformats.org/officeDocument/2006/relationships/image" Target="../media/image99.pn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9.xml"/><Relationship Id="rId16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98.png"/><Relationship Id="rId5" Type="http://schemas.microsoft.com/office/2007/relationships/hdphoto" Target="../media/hdphoto7.wdp"/><Relationship Id="rId15" Type="http://schemas.openxmlformats.org/officeDocument/2006/relationships/hyperlink" Target="https://www.uab.cat/web/estudiar/grau/oferta-de-graus/tots-els-graus-1345661751752.html" TargetMode="External"/><Relationship Id="rId10" Type="http://schemas.openxmlformats.org/officeDocument/2006/relationships/image" Target="../media/image97.png"/><Relationship Id="rId4" Type="http://schemas.openxmlformats.org/officeDocument/2006/relationships/image" Target="../media/image95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gif"/><Relationship Id="rId13" Type="http://schemas.openxmlformats.org/officeDocument/2006/relationships/image" Target="../media/image53.pn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hyperlink" Target="https://www.facebook.com/EscolaEnginyeriaUab" TargetMode="External"/><Relationship Id="rId5" Type="http://schemas.openxmlformats.org/officeDocument/2006/relationships/image" Target="../media/image104.jpeg"/><Relationship Id="rId10" Type="http://schemas.openxmlformats.org/officeDocument/2006/relationships/image" Target="../media/image108.gif"/><Relationship Id="rId4" Type="http://schemas.openxmlformats.org/officeDocument/2006/relationships/image" Target="../media/image103.jpeg"/><Relationship Id="rId9" Type="http://schemas.openxmlformats.org/officeDocument/2006/relationships/hyperlink" Target="https://twitter.com/Enginyeria_UAB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109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mailto:cristina.fernandez@uab.cat" TargetMode="External"/><Relationship Id="rId5" Type="http://schemas.openxmlformats.org/officeDocument/2006/relationships/image" Target="../media/image111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110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112.jpeg"/><Relationship Id="rId7" Type="http://schemas.openxmlformats.org/officeDocument/2006/relationships/image" Target="../media/image114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8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113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1.jpeg"/><Relationship Id="rId3" Type="http://schemas.openxmlformats.org/officeDocument/2006/relationships/image" Target="../media/image115.png"/><Relationship Id="rId7" Type="http://schemas.openxmlformats.org/officeDocument/2006/relationships/image" Target="../media/image117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53.png"/><Relationship Id="rId10" Type="http://schemas.openxmlformats.org/officeDocument/2006/relationships/image" Target="../media/image120.png"/><Relationship Id="rId4" Type="http://schemas.microsoft.com/office/2007/relationships/hdphoto" Target="../media/hdphoto9.wdp"/><Relationship Id="rId9" Type="http://schemas.openxmlformats.org/officeDocument/2006/relationships/image" Target="../media/image119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hyperlink" Target="https://www.uab.cat/" TargetMode="External"/><Relationship Id="rId4" Type="http://schemas.openxmlformats.org/officeDocument/2006/relationships/hyperlink" Target="https://www.uab.cat/doc/guia-estudiant.pdf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126.jpeg"/><Relationship Id="rId7" Type="http://schemas.openxmlformats.org/officeDocument/2006/relationships/image" Target="../media/image128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10.wdp"/><Relationship Id="rId10" Type="http://schemas.openxmlformats.org/officeDocument/2006/relationships/image" Target="../media/image5.svg"/><Relationship Id="rId4" Type="http://schemas.openxmlformats.org/officeDocument/2006/relationships/image" Target="../media/image127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s://www.uab.cat/web/universitat-autonoma-de-barcelona-1345467950436.html" TargetMode="Externa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0921C06B-0395-EB15-7C4B-5802F56576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2" name="CuadroTexto 7" descr="Grau en Enginyeria de Dades">
            <a:extLst>
              <a:ext uri="{FF2B5EF4-FFF2-40B4-BE49-F238E27FC236}">
                <a16:creationId xmlns:a16="http://schemas.microsoft.com/office/drawing/2014/main" id="{1918455C-2135-93D6-AC70-3E2366BB39DA}"/>
              </a:ext>
            </a:extLst>
          </p:cNvPr>
          <p:cNvSpPr txBox="1"/>
          <p:nvPr/>
        </p:nvSpPr>
        <p:spPr>
          <a:xfrm>
            <a:off x="495868" y="6035748"/>
            <a:ext cx="5323041" cy="516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0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Enginyeria </a:t>
            </a:r>
            <a:r>
              <a:rPr lang="ca-ES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Química</a:t>
            </a:r>
            <a:endParaRPr kumimoji="0" lang="ca-ES" sz="40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61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AB2CEF8-7B82-1F8D-7850-829DEA17E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063" y="17145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23B6F55-64C5-EA6E-ECB2-35A9824321CF}"/>
              </a:ext>
            </a:extLst>
          </p:cNvPr>
          <p:cNvSpPr txBox="1"/>
          <p:nvPr/>
        </p:nvSpPr>
        <p:spPr>
          <a:xfrm>
            <a:off x="938605" y="1997839"/>
            <a:ext cx="3633395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a-ES" sz="2000"/>
              <a:t>No cal ser un geni de les matemàtiques, però sí tenir una </a:t>
            </a:r>
            <a:r>
              <a:rPr lang="ca-ES" sz="2000" b="1"/>
              <a:t>bona base</a:t>
            </a:r>
            <a:r>
              <a:rPr lang="ca-ES" sz="2000"/>
              <a:t> i, sobretot, </a:t>
            </a:r>
            <a:r>
              <a:rPr lang="ca-ES" sz="2000" b="1"/>
              <a:t>capacitat de raonament lògic</a:t>
            </a:r>
            <a:r>
              <a:rPr lang="ca-ES" sz="2000"/>
              <a:t> per resoldre problemes. </a:t>
            </a:r>
            <a:endParaRPr lang="ca-ES" sz="2000" dirty="0"/>
          </a:p>
          <a:p>
            <a:endParaRPr lang="ca-ES" sz="2000" dirty="0"/>
          </a:p>
          <a:p>
            <a:r>
              <a:rPr lang="ca-ES" sz="2000"/>
              <a:t>L’enginyeria és trobar solucions, no només fer càlculs!</a:t>
            </a:r>
            <a:endParaRPr lang="ca-ES" sz="2000" dirty="0"/>
          </a:p>
          <a:p>
            <a:endParaRPr lang="ca-ES" sz="2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8F049F9-E8D4-E3E7-A7C2-52E4666CF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latin typeface="Arial"/>
                <a:cs typeface="Arial"/>
              </a:rPr>
              <a:t>Molt més que mates!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70075A5-2ABB-F5BE-114A-F5B47AC39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7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74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6CA7A-F7CD-1251-011C-E36E67321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16090E8-9E07-5DBF-BF3C-DC3B9A904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063" y="17145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48FB1EE-1DD9-D7DC-BD90-2E992AFF05E1}"/>
              </a:ext>
            </a:extLst>
          </p:cNvPr>
          <p:cNvSpPr txBox="1"/>
          <p:nvPr/>
        </p:nvSpPr>
        <p:spPr>
          <a:xfrm>
            <a:off x="938605" y="1997839"/>
            <a:ext cx="3633395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a-ES" sz="2000"/>
              <a:t>No és només per llegir manuals o papers científics, sinó perquè la </a:t>
            </a:r>
            <a:r>
              <a:rPr lang="ca-ES" sz="2000" b="1"/>
              <a:t>tecnologia</a:t>
            </a:r>
            <a:r>
              <a:rPr lang="ca-ES" sz="2000"/>
              <a:t> i la </a:t>
            </a:r>
            <a:r>
              <a:rPr lang="ca-ES" sz="2000" b="1"/>
              <a:t>innovació</a:t>
            </a:r>
            <a:r>
              <a:rPr lang="ca-ES" sz="2000"/>
              <a:t> es mouen en un món global. </a:t>
            </a:r>
            <a:endParaRPr lang="ca-ES" sz="2000" dirty="0"/>
          </a:p>
          <a:p>
            <a:endParaRPr lang="ca-ES" sz="2000" dirty="0"/>
          </a:p>
          <a:p>
            <a:r>
              <a:rPr lang="ca-ES" sz="2000"/>
              <a:t>No cal ser nadiu, però sí tenir un bon nivell per moure’t amb confiança.</a:t>
            </a:r>
            <a:endParaRPr lang="ca-ES" sz="2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0C78B86-5A8C-FAED-368B-0B48137B2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latin typeface="Arial"/>
                <a:cs typeface="Arial"/>
              </a:rPr>
              <a:t>L’anglès serà el teu millor aliat!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79CCDC8-3C44-F2B2-6B09-8DFE0FCAE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7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A60C36E-C00C-D46C-B88A-0A03C2ACD2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914" b="7968"/>
          <a:stretch/>
        </p:blipFill>
        <p:spPr>
          <a:xfrm>
            <a:off x="5013063" y="1714500"/>
            <a:ext cx="351057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5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5F1EE-2690-5B94-0B6E-E9AD0B1FC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ABBFCA2-C11F-A31B-B65C-0B9E41D49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063" y="17145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71EA0F8-6802-6B6F-3F09-C8CFE32314DA}"/>
              </a:ext>
            </a:extLst>
          </p:cNvPr>
          <p:cNvSpPr txBox="1"/>
          <p:nvPr/>
        </p:nvSpPr>
        <p:spPr>
          <a:xfrm>
            <a:off x="938605" y="1997839"/>
            <a:ext cx="3633395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a-ES" sz="2000"/>
              <a:t>En una enginyeria </a:t>
            </a:r>
            <a:r>
              <a:rPr lang="ca-ES" sz="2000" b="1"/>
              <a:t>treballaràs en equip</a:t>
            </a:r>
            <a:r>
              <a:rPr lang="ca-ES" sz="2000"/>
              <a:t>, compartint idees i creant coses amb gent d’arreu del món.</a:t>
            </a:r>
            <a:endParaRPr lang="ca-ES" sz="2000" dirty="0"/>
          </a:p>
          <a:p>
            <a:endParaRPr lang="ca-ES" sz="2000" dirty="0"/>
          </a:p>
          <a:p>
            <a:r>
              <a:rPr lang="ca-ES" sz="2000"/>
              <a:t>Oblida’t de l’estereotip d'una persona  tancada en un laboratori. </a:t>
            </a:r>
            <a:endParaRPr lang="ca-ES" sz="2000" dirty="0"/>
          </a:p>
          <a:p>
            <a:endParaRPr lang="ca-ES" sz="2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21F081D-C46D-6BE7-EC9D-3E463DE77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latin typeface="Arial"/>
                <a:cs typeface="Arial"/>
              </a:rPr>
              <a:t>Aquí no es treballa sol!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2DB18F5-73BD-E3A4-0C02-2471E2B3F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7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5FDC4F6-CC3F-4DBE-D358-DFD6431E51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914" b="7968"/>
          <a:stretch/>
        </p:blipFill>
        <p:spPr>
          <a:xfrm>
            <a:off x="5013063" y="1714500"/>
            <a:ext cx="3510579" cy="3429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E9881EF-6B80-83EB-673B-91A164A763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264" r="17552"/>
          <a:stretch/>
        </p:blipFill>
        <p:spPr>
          <a:xfrm>
            <a:off x="5013063" y="1714500"/>
            <a:ext cx="351057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8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13A5A-AE77-1FE0-181A-72C97A204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4CE417E3-6F5E-5E8C-7340-2AD4A93C94FF}"/>
              </a:ext>
            </a:extLst>
          </p:cNvPr>
          <p:cNvSpPr txBox="1"/>
          <p:nvPr/>
        </p:nvSpPr>
        <p:spPr>
          <a:xfrm>
            <a:off x="938605" y="1997839"/>
            <a:ext cx="3633395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a-ES" sz="2000"/>
              <a:t>No només es tracta de saber números, sinó de </a:t>
            </a:r>
            <a:r>
              <a:rPr lang="ca-ES" sz="2000" b="1"/>
              <a:t>pensar diferent</a:t>
            </a:r>
            <a:r>
              <a:rPr lang="ca-ES" sz="2000"/>
              <a:t>, trobar solucions originals i tenir la curiositat de preguntar-te el “</a:t>
            </a:r>
            <a:r>
              <a:rPr lang="ca-ES" sz="2000" b="1"/>
              <a:t>per què</a:t>
            </a:r>
            <a:r>
              <a:rPr lang="ca-ES" sz="2000"/>
              <a:t>” de les coses.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B0C229C-9D49-126E-7487-93AFD830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latin typeface="Arial"/>
                <a:cs typeface="Arial"/>
              </a:rPr>
              <a:t>La teva creativitat és clau!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F432E2A-2D5C-0247-A838-9E35A30E0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7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59CC717-CC7B-54FF-6B16-F3EFAE26D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666" y="1685391"/>
            <a:ext cx="4604273" cy="350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8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E10F1-CF02-EA14-5A0F-1FA4650F5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F7DE924-CCE3-98F5-6DFD-BAF170F37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063" y="17145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3FDAF6B-5E9E-F8F5-2A13-6E3C7CF1BF65}"/>
              </a:ext>
            </a:extLst>
          </p:cNvPr>
          <p:cNvSpPr txBox="1"/>
          <p:nvPr/>
        </p:nvSpPr>
        <p:spPr>
          <a:xfrm>
            <a:off x="938605" y="1997839"/>
            <a:ext cx="3633395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a-ES" sz="2000"/>
              <a:t>No només necessites entendre-ho tu, sinó </a:t>
            </a:r>
            <a:r>
              <a:rPr lang="ca-ES" sz="2000" b="1"/>
              <a:t>saber-ho</a:t>
            </a:r>
            <a:r>
              <a:rPr lang="ca-ES" sz="2000"/>
              <a:t> </a:t>
            </a:r>
            <a:r>
              <a:rPr lang="ca-ES" sz="2000" b="1"/>
              <a:t>comunicar</a:t>
            </a:r>
            <a:r>
              <a:rPr lang="ca-ES" sz="2000"/>
              <a:t> als altres. </a:t>
            </a:r>
          </a:p>
          <a:p>
            <a:endParaRPr lang="ca-ES" sz="2000"/>
          </a:p>
          <a:p>
            <a:r>
              <a:rPr lang="ca-ES" sz="2000"/>
              <a:t>Un/a enginyer/a ha d’explicar projectes, convèncer clients, vendre idees i fins i tot liderar equips!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77A3C9D-F31D-CBE0-752B-AD113C7AE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916608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latin typeface="Arial"/>
                <a:cs typeface="Arial"/>
              </a:rPr>
              <a:t>Saber explicar les teves idees importa!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010AF86-9BDC-A761-5512-640E374F1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7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F2E8905-AB52-B29B-450E-C02D33D280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914" b="7968"/>
          <a:stretch/>
        </p:blipFill>
        <p:spPr>
          <a:xfrm>
            <a:off x="5013063" y="1714500"/>
            <a:ext cx="3510579" cy="3429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AA46468-7208-AA56-DE9F-84D44C3BB0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264" r="17552"/>
          <a:stretch/>
        </p:blipFill>
        <p:spPr>
          <a:xfrm>
            <a:off x="5013063" y="1714500"/>
            <a:ext cx="3510579" cy="3429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2C1616D-8EE5-2FAE-4847-34F1EF5C6D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493" r="29599"/>
          <a:stretch/>
        </p:blipFill>
        <p:spPr>
          <a:xfrm>
            <a:off x="4890246" y="1741571"/>
            <a:ext cx="3633395" cy="341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4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D:\Users\1001931\Dropbox\Fotografies Jordi Pareto\Baixa Resolució\_MG_9738.jpg">
            <a:extLst>
              <a:ext uri="{FF2B5EF4-FFF2-40B4-BE49-F238E27FC236}">
                <a16:creationId xmlns:a16="http://schemas.microsoft.com/office/drawing/2014/main" id="{CA33A862-CDD3-FD2F-ECD0-A838FC6E4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9000" contrast="-14000"/>
                    </a14:imgEffect>
                  </a14:imgLayer>
                </a14:imgProps>
              </a:ext>
            </a:extLst>
          </a:blip>
          <a:srcRect l="36824" r="1170" b="32378"/>
          <a:stretch/>
        </p:blipFill>
        <p:spPr bwMode="auto">
          <a:xfrm>
            <a:off x="0" y="0"/>
            <a:ext cx="9144000" cy="691212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898468" y="991769"/>
            <a:ext cx="7232316" cy="2314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_tradnl" sz="16500" b="1">
                <a:solidFill>
                  <a:schemeClr val="bg1"/>
                </a:solidFill>
                <a:latin typeface="Arial"/>
                <a:cs typeface="Arial"/>
              </a:rPr>
              <a:t>02</a:t>
            </a:r>
            <a:endParaRPr lang="ca-ES" sz="165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969208" y="3040705"/>
            <a:ext cx="7232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Els estudis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075643" y="848895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181090"/>
            <a:ext cx="2133600" cy="365125"/>
          </a:xfrm>
        </p:spPr>
        <p:txBody>
          <a:bodyPr/>
          <a:lstStyle/>
          <a:p>
            <a:fld id="{841C1E86-93E3-524B-8B78-F1FFA2ACD5CB}" type="slidenum">
              <a:rPr lang="es-ES" b="1" smtClean="0">
                <a:solidFill>
                  <a:schemeClr val="bg1"/>
                </a:solidFill>
                <a:latin typeface="Arial"/>
                <a:cs typeface="Arial"/>
              </a:rPr>
              <a:t>15</a:t>
            </a:fld>
            <a:endParaRPr lang="es-ES" b="1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DC77ED3D-DF0F-CEF7-1587-4382D65336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4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801"/>
            <a:ext cx="9144000" cy="7281807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801"/>
            <a:ext cx="9144000" cy="71658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/>
          <a:stretch/>
        </p:blipFill>
        <p:spPr>
          <a:xfrm>
            <a:off x="-322729" y="-387431"/>
            <a:ext cx="9843664" cy="4074464"/>
          </a:xfrm>
          <a:prstGeom prst="rect">
            <a:avLst/>
          </a:prstGeom>
        </p:spPr>
      </p:pic>
      <p:sp>
        <p:nvSpPr>
          <p:cNvPr id="34" name="CuadroTexto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6200000">
            <a:off x="-598040" y="1996089"/>
            <a:ext cx="2371340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600" b="1">
                <a:solidFill>
                  <a:schemeClr val="bg1"/>
                </a:solidFill>
                <a:latin typeface="Arial"/>
                <a:cs typeface="Arial"/>
              </a:rPr>
              <a:t>Batxillerat</a:t>
            </a:r>
          </a:p>
        </p:txBody>
      </p:sp>
      <p:sp>
        <p:nvSpPr>
          <p:cNvPr id="58" name="CuadroTexto 57" descr="Accedeix al Canal Universitat de la Generalitat de Catalunya">
            <a:hlinkClick r:id="rId7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97620" y="6188437"/>
            <a:ext cx="388308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més: Canal Universitats</a:t>
            </a: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972312" y="6156234"/>
            <a:ext cx="299886" cy="309258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Com s’accedeix als graus?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36" name="CuadroTexto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97130" y="2172902"/>
            <a:ext cx="86052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4000" b="1">
                <a:solidFill>
                  <a:schemeClr val="bg1"/>
                </a:solidFill>
                <a:latin typeface="Arial"/>
                <a:cs typeface="Arial"/>
              </a:rPr>
              <a:t>+</a:t>
            </a:r>
          </a:p>
        </p:txBody>
      </p:sp>
      <p:grpSp>
        <p:nvGrpSpPr>
          <p:cNvPr id="11" name="Agrupar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68887" y="1616603"/>
            <a:ext cx="1726152" cy="2043384"/>
            <a:chOff x="5015415" y="2575695"/>
            <a:chExt cx="1726152" cy="2043384"/>
          </a:xfrm>
        </p:grpSpPr>
        <p:sp>
          <p:nvSpPr>
            <p:cNvPr id="56" name="CuadroTexto 55"/>
            <p:cNvSpPr txBox="1"/>
            <p:nvPr/>
          </p:nvSpPr>
          <p:spPr>
            <a:xfrm>
              <a:off x="5015415" y="4324768"/>
              <a:ext cx="1726152" cy="294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500" b="1">
                  <a:solidFill>
                    <a:schemeClr val="bg1"/>
                  </a:solidFill>
                  <a:latin typeface="Arial"/>
                  <a:cs typeface="Arial"/>
                </a:rPr>
                <a:t>Optatiu</a:t>
              </a:r>
            </a:p>
          </p:txBody>
        </p:sp>
        <p:sp>
          <p:nvSpPr>
            <p:cNvPr id="60" name="Rectángulo 59"/>
            <p:cNvSpPr/>
            <p:nvPr/>
          </p:nvSpPr>
          <p:spPr>
            <a:xfrm>
              <a:off x="5096677" y="2575695"/>
              <a:ext cx="1239955" cy="1685074"/>
            </a:xfrm>
            <a:prstGeom prst="rect">
              <a:avLst/>
            </a:prstGeom>
            <a:solidFill>
              <a:srgbClr val="FFAD1F">
                <a:alpha val="8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5162799" y="3002192"/>
              <a:ext cx="1187074" cy="83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PAU 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Fase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específica</a:t>
              </a:r>
            </a:p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0-4</a:t>
              </a:r>
            </a:p>
          </p:txBody>
        </p:sp>
      </p:grpSp>
      <p:sp>
        <p:nvSpPr>
          <p:cNvPr id="7" name="Cheurón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50788" y="2358583"/>
            <a:ext cx="137887" cy="231643"/>
          </a:xfrm>
          <a:prstGeom prst="chevron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15" name="Agrupa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031790" y="1616603"/>
            <a:ext cx="1254958" cy="1685074"/>
            <a:chOff x="7031790" y="2575695"/>
            <a:chExt cx="1254958" cy="1685074"/>
          </a:xfrm>
        </p:grpSpPr>
        <p:sp>
          <p:nvSpPr>
            <p:cNvPr id="61" name="Rectángulo 60"/>
            <p:cNvSpPr/>
            <p:nvPr/>
          </p:nvSpPr>
          <p:spPr>
            <a:xfrm>
              <a:off x="7031790" y="2575695"/>
              <a:ext cx="1254958" cy="168507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62" name="CuadroTexto 61"/>
            <p:cNvSpPr txBox="1"/>
            <p:nvPr/>
          </p:nvSpPr>
          <p:spPr>
            <a:xfrm>
              <a:off x="7088048" y="3002192"/>
              <a:ext cx="1187074" cy="83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rgbClr val="000000"/>
                  </a:solidFill>
                  <a:latin typeface="Arial"/>
                  <a:cs typeface="Arial"/>
                </a:rPr>
                <a:t>Nota</a:t>
              </a:r>
              <a:br>
                <a:rPr lang="ca-ES" sz="1400" b="1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rgbClr val="000000"/>
                  </a:solidFill>
                  <a:latin typeface="Arial"/>
                  <a:cs typeface="Arial"/>
                </a:rPr>
                <a:t>d’admissió</a:t>
              </a:r>
              <a:br>
                <a:rPr lang="ca-ES" sz="1400" b="1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rgbClr val="000000"/>
                  </a:solidFill>
                  <a:latin typeface="Arial"/>
                  <a:cs typeface="Arial"/>
                </a:rPr>
                <a:t>al grau</a:t>
              </a:r>
            </a:p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rgbClr val="000000"/>
                  </a:solidFill>
                  <a:latin typeface="Arial"/>
                  <a:cs typeface="Arial"/>
                </a:rPr>
                <a:t>5-14</a:t>
              </a:r>
            </a:p>
          </p:txBody>
        </p:sp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05270" y="1616603"/>
            <a:ext cx="3473151" cy="2052264"/>
            <a:chOff x="1005270" y="2575695"/>
            <a:chExt cx="3473151" cy="2052264"/>
          </a:xfrm>
        </p:grpSpPr>
        <p:sp>
          <p:nvSpPr>
            <p:cNvPr id="45" name="CuadroTexto 44"/>
            <p:cNvSpPr txBox="1"/>
            <p:nvPr/>
          </p:nvSpPr>
          <p:spPr>
            <a:xfrm>
              <a:off x="2536615" y="2785410"/>
              <a:ext cx="738366" cy="412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2400" b="1">
                  <a:solidFill>
                    <a:srgbClr val="FFFFFF"/>
                  </a:solidFill>
                  <a:latin typeface="Arial"/>
                  <a:cs typeface="Arial"/>
                </a:rPr>
                <a:t>40</a:t>
              </a: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%</a:t>
              </a:r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1081776" y="2581078"/>
              <a:ext cx="1237645" cy="800205"/>
            </a:xfrm>
            <a:prstGeom prst="rect">
              <a:avLst/>
            </a:prstGeom>
            <a:solidFill>
              <a:srgbClr val="008539">
                <a:alpha val="67843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44" name="CuadroTexto 43"/>
            <p:cNvSpPr txBox="1"/>
            <p:nvPr/>
          </p:nvSpPr>
          <p:spPr>
            <a:xfrm>
              <a:off x="2550639" y="3657968"/>
              <a:ext cx="83148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2400" b="1">
                  <a:solidFill>
                    <a:srgbClr val="FFFFFF"/>
                  </a:solidFill>
                  <a:latin typeface="Arial"/>
                  <a:cs typeface="Arial"/>
                </a:rPr>
                <a:t>60</a:t>
              </a: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%</a:t>
              </a:r>
              <a:endParaRPr lang="ca-ES" sz="24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1152265" y="2663025"/>
              <a:ext cx="961912" cy="64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PAU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Fase 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general</a:t>
              </a:r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1083245" y="3460564"/>
              <a:ext cx="1236176" cy="800205"/>
            </a:xfrm>
            <a:prstGeom prst="rect">
              <a:avLst/>
            </a:prstGeom>
            <a:solidFill>
              <a:srgbClr val="008539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1136113" y="3553276"/>
              <a:ext cx="1146904" cy="64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Nota 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mitjana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Batxillerat</a:t>
              </a:r>
            </a:p>
          </p:txBody>
        </p:sp>
        <p:sp>
          <p:nvSpPr>
            <p:cNvPr id="31" name="Rectángulo 30"/>
            <p:cNvSpPr/>
            <p:nvPr/>
          </p:nvSpPr>
          <p:spPr>
            <a:xfrm>
              <a:off x="3250487" y="2575695"/>
              <a:ext cx="1227934" cy="1685074"/>
            </a:xfrm>
            <a:prstGeom prst="rect">
              <a:avLst/>
            </a:prstGeom>
            <a:solidFill>
              <a:srgbClr val="FFAD1F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3318038" y="3105450"/>
              <a:ext cx="1082410" cy="64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Nota</a:t>
              </a:r>
              <a:b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d’accés</a:t>
              </a:r>
            </a:p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5-10</a:t>
              </a:r>
            </a:p>
          </p:txBody>
        </p:sp>
        <p:sp>
          <p:nvSpPr>
            <p:cNvPr id="53" name="CuadroTexto 52"/>
            <p:cNvSpPr txBox="1"/>
            <p:nvPr/>
          </p:nvSpPr>
          <p:spPr>
            <a:xfrm>
              <a:off x="1005270" y="4333648"/>
              <a:ext cx="1995522" cy="294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500" b="1">
                  <a:solidFill>
                    <a:srgbClr val="FFFFFF"/>
                  </a:solidFill>
                  <a:latin typeface="Arial"/>
                  <a:cs typeface="Arial"/>
                </a:rPr>
                <a:t>Obligatori</a:t>
              </a:r>
            </a:p>
          </p:txBody>
        </p:sp>
        <p:sp>
          <p:nvSpPr>
            <p:cNvPr id="63" name="Cheurón 62"/>
            <p:cNvSpPr/>
            <p:nvPr/>
          </p:nvSpPr>
          <p:spPr>
            <a:xfrm>
              <a:off x="2430244" y="2856832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64" name="Cheurón 63"/>
            <p:cNvSpPr/>
            <p:nvPr/>
          </p:nvSpPr>
          <p:spPr>
            <a:xfrm>
              <a:off x="2430244" y="3739445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6" name="CuadroTexto 15"/>
          <p:cNvSpPr txBox="1"/>
          <p:nvPr/>
        </p:nvSpPr>
        <p:spPr>
          <a:xfrm>
            <a:off x="-2625651" y="103163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/>
              <a:cs typeface="Arial"/>
            </a:endParaRPr>
          </a:p>
        </p:txBody>
      </p:sp>
      <p:sp>
        <p:nvSpPr>
          <p:cNvPr id="37" name="CuadroTexto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6200000">
            <a:off x="-358551" y="4010771"/>
            <a:ext cx="1874606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600" b="1">
                <a:solidFill>
                  <a:schemeClr val="bg1"/>
                </a:solidFill>
                <a:latin typeface="Arial"/>
                <a:cs typeface="Arial"/>
              </a:rPr>
              <a:t>CFGS</a:t>
            </a:r>
          </a:p>
        </p:txBody>
      </p:sp>
      <p:sp>
        <p:nvSpPr>
          <p:cNvPr id="39" name="CuadroTexto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94525" y="4334713"/>
            <a:ext cx="86052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4000" b="1">
                <a:solidFill>
                  <a:schemeClr val="bg1"/>
                </a:solidFill>
                <a:latin typeface="Arial"/>
                <a:cs typeface="Arial"/>
              </a:rPr>
              <a:t>+</a:t>
            </a:r>
          </a:p>
        </p:txBody>
      </p:sp>
      <p:grpSp>
        <p:nvGrpSpPr>
          <p:cNvPr id="40" name="Agrupar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73941" y="3783511"/>
            <a:ext cx="1726152" cy="2052265"/>
            <a:chOff x="5015415" y="2575695"/>
            <a:chExt cx="1726152" cy="2052265"/>
          </a:xfrm>
        </p:grpSpPr>
        <p:sp>
          <p:nvSpPr>
            <p:cNvPr id="41" name="CuadroTexto 40"/>
            <p:cNvSpPr txBox="1"/>
            <p:nvPr/>
          </p:nvSpPr>
          <p:spPr>
            <a:xfrm>
              <a:off x="5015415" y="4333649"/>
              <a:ext cx="1726152" cy="294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500" b="1">
                  <a:solidFill>
                    <a:srgbClr val="FFFFFF"/>
                  </a:solidFill>
                  <a:latin typeface="Arial"/>
                  <a:cs typeface="Arial"/>
                </a:rPr>
                <a:t>Optatiu</a:t>
              </a:r>
            </a:p>
          </p:txBody>
        </p:sp>
        <p:sp>
          <p:nvSpPr>
            <p:cNvPr id="42" name="Rectángulo 41"/>
            <p:cNvSpPr/>
            <p:nvPr/>
          </p:nvSpPr>
          <p:spPr>
            <a:xfrm>
              <a:off x="5096677" y="2575695"/>
              <a:ext cx="1260007" cy="1685074"/>
            </a:xfrm>
            <a:prstGeom prst="rect">
              <a:avLst/>
            </a:prstGeom>
            <a:solidFill>
              <a:srgbClr val="FFAD1F">
                <a:alpha val="8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46" name="CuadroTexto 45"/>
            <p:cNvSpPr txBox="1"/>
            <p:nvPr/>
          </p:nvSpPr>
          <p:spPr>
            <a:xfrm>
              <a:off x="5162799" y="2995508"/>
              <a:ext cx="1187074" cy="83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PAU 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Fase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específica</a:t>
              </a:r>
            </a:p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0-4</a:t>
              </a:r>
            </a:p>
          </p:txBody>
        </p:sp>
      </p:grpSp>
      <p:sp>
        <p:nvSpPr>
          <p:cNvPr id="47" name="Cheurón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76982" y="4523110"/>
            <a:ext cx="143391" cy="240889"/>
          </a:xfrm>
          <a:prstGeom prst="chevron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48" name="Agrupar 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051842" y="3783511"/>
            <a:ext cx="1236649" cy="1685074"/>
            <a:chOff x="7051842" y="2575695"/>
            <a:chExt cx="1236649" cy="1685074"/>
          </a:xfrm>
        </p:grpSpPr>
        <p:sp>
          <p:nvSpPr>
            <p:cNvPr id="49" name="Rectángulo 48"/>
            <p:cNvSpPr/>
            <p:nvPr/>
          </p:nvSpPr>
          <p:spPr>
            <a:xfrm>
              <a:off x="7051842" y="2575695"/>
              <a:ext cx="1234906" cy="1685074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50" name="CuadroTexto 49"/>
            <p:cNvSpPr txBox="1"/>
            <p:nvPr/>
          </p:nvSpPr>
          <p:spPr>
            <a:xfrm>
              <a:off x="7101417" y="3002192"/>
              <a:ext cx="1187074" cy="83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latin typeface="Arial"/>
                  <a:cs typeface="Arial"/>
                </a:rPr>
                <a:t>Nota</a:t>
              </a:r>
              <a:br>
                <a:rPr lang="ca-ES" sz="1400" b="1">
                  <a:latin typeface="Arial"/>
                  <a:cs typeface="Arial"/>
                </a:rPr>
              </a:br>
              <a:r>
                <a:rPr lang="ca-ES" sz="1400" b="1">
                  <a:latin typeface="Arial"/>
                  <a:cs typeface="Arial"/>
                </a:rPr>
                <a:t>d’admissió</a:t>
              </a:r>
              <a:br>
                <a:rPr lang="ca-ES" sz="1400" b="1">
                  <a:latin typeface="Arial"/>
                  <a:cs typeface="Arial"/>
                </a:rPr>
              </a:br>
              <a:r>
                <a:rPr lang="ca-ES" sz="1400" b="1">
                  <a:latin typeface="Arial"/>
                  <a:cs typeface="Arial"/>
                </a:rPr>
                <a:t>al grau</a:t>
              </a:r>
            </a:p>
            <a:p>
              <a:pPr>
                <a:lnSpc>
                  <a:spcPct val="85000"/>
                </a:lnSpc>
              </a:pPr>
              <a:r>
                <a:rPr lang="ca-ES" sz="1400" b="1">
                  <a:latin typeface="Arial"/>
                  <a:cs typeface="Arial"/>
                </a:rPr>
                <a:t>5-14</a:t>
              </a:r>
            </a:p>
          </p:txBody>
        </p:sp>
      </p:grpSp>
      <p:grpSp>
        <p:nvGrpSpPr>
          <p:cNvPr id="51" name="Agrupar 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9745" y="3783511"/>
            <a:ext cx="3506230" cy="2052275"/>
            <a:chOff x="969745" y="2575695"/>
            <a:chExt cx="3506230" cy="2052275"/>
          </a:xfrm>
        </p:grpSpPr>
        <p:sp>
          <p:nvSpPr>
            <p:cNvPr id="52" name="CuadroTexto 51"/>
            <p:cNvSpPr txBox="1"/>
            <p:nvPr/>
          </p:nvSpPr>
          <p:spPr>
            <a:xfrm>
              <a:off x="2360911" y="3463309"/>
              <a:ext cx="91959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2400" b="1">
                  <a:solidFill>
                    <a:srgbClr val="FFFFFF"/>
                  </a:solidFill>
                  <a:latin typeface="Arial"/>
                  <a:cs typeface="Arial"/>
                </a:rPr>
                <a:t>100</a:t>
              </a: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%</a:t>
              </a:r>
            </a:p>
          </p:txBody>
        </p:sp>
        <p:sp>
          <p:nvSpPr>
            <p:cNvPr id="54" name="Rectángulo 53"/>
            <p:cNvSpPr/>
            <p:nvPr/>
          </p:nvSpPr>
          <p:spPr>
            <a:xfrm>
              <a:off x="1081777" y="2581078"/>
              <a:ext cx="1237644" cy="1676764"/>
            </a:xfrm>
            <a:prstGeom prst="rect">
              <a:avLst/>
            </a:prstGeom>
            <a:solidFill>
              <a:srgbClr val="008539">
                <a:alpha val="8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55" name="CuadroTexto 54"/>
            <p:cNvSpPr txBox="1"/>
            <p:nvPr/>
          </p:nvSpPr>
          <p:spPr>
            <a:xfrm>
              <a:off x="1152265" y="3105450"/>
              <a:ext cx="961912" cy="64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Nota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mitjana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CFGS</a:t>
              </a:r>
            </a:p>
          </p:txBody>
        </p:sp>
        <p:sp>
          <p:nvSpPr>
            <p:cNvPr id="57" name="Rectángulo 56"/>
            <p:cNvSpPr/>
            <p:nvPr/>
          </p:nvSpPr>
          <p:spPr>
            <a:xfrm>
              <a:off x="3262408" y="2575695"/>
              <a:ext cx="1213567" cy="1685074"/>
            </a:xfrm>
            <a:prstGeom prst="rect">
              <a:avLst/>
            </a:prstGeom>
            <a:solidFill>
              <a:srgbClr val="FFAD1F">
                <a:alpha val="8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66" name="CuadroTexto 65"/>
            <p:cNvSpPr txBox="1"/>
            <p:nvPr/>
          </p:nvSpPr>
          <p:spPr>
            <a:xfrm>
              <a:off x="3329960" y="3105450"/>
              <a:ext cx="1082410" cy="64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Nota</a:t>
              </a:r>
              <a:b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d’accés</a:t>
              </a:r>
            </a:p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5-10</a:t>
              </a:r>
            </a:p>
          </p:txBody>
        </p:sp>
        <p:sp>
          <p:nvSpPr>
            <p:cNvPr id="67" name="CuadroTexto 66"/>
            <p:cNvSpPr txBox="1"/>
            <p:nvPr/>
          </p:nvSpPr>
          <p:spPr>
            <a:xfrm>
              <a:off x="969745" y="4333659"/>
              <a:ext cx="1995522" cy="294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500" b="1">
                  <a:solidFill>
                    <a:srgbClr val="FFFFFF"/>
                  </a:solidFill>
                  <a:latin typeface="Arial"/>
                  <a:cs typeface="Arial"/>
                </a:rPr>
                <a:t>Obligatori</a:t>
              </a:r>
            </a:p>
          </p:txBody>
        </p:sp>
        <p:sp>
          <p:nvSpPr>
            <p:cNvPr id="68" name="Cheurón 67"/>
            <p:cNvSpPr/>
            <p:nvPr/>
          </p:nvSpPr>
          <p:spPr>
            <a:xfrm>
              <a:off x="2670130" y="3179510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3" name="Imagen 13">
            <a:hlinkClick r:id="rId10"/>
            <a:extLst>
              <a:ext uri="{FF2B5EF4-FFF2-40B4-BE49-F238E27FC236}">
                <a16:creationId xmlns:a16="http://schemas.microsoft.com/office/drawing/2014/main" id="{1055D327-8EFB-5E30-3C14-C4FE8AF1070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15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7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7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8" grpId="0"/>
      <p:bldP spid="58" grpId="1"/>
      <p:bldP spid="21" grpId="0"/>
      <p:bldP spid="22" grpId="0" animBg="1"/>
      <p:bldP spid="36" grpId="0"/>
      <p:bldP spid="7" grpId="0" animBg="1"/>
      <p:bldP spid="37" grpId="0"/>
      <p:bldP spid="39" grpId="0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 descr="Accedeix a la web de Mobilitat i transports de la UAB">
            <a:hlinkClick r:id="rId3"/>
          </p:cNvPr>
          <p:cNvSpPr txBox="1"/>
          <p:nvPr/>
        </p:nvSpPr>
        <p:spPr>
          <a:xfrm>
            <a:off x="7392228" y="6188437"/>
            <a:ext cx="1876885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234" y="6156234"/>
            <a:ext cx="309258" cy="309258"/>
          </a:xfrm>
          <a:prstGeom prst="rect">
            <a:avLst/>
          </a:prstGeom>
        </p:spPr>
      </p:pic>
      <p:pic>
        <p:nvPicPr>
          <p:cNvPr id="61" name="11 Imagen" descr="_JPM3226.jpg">
            <a:extLst>
              <a:ext uri="{FF2B5EF4-FFF2-40B4-BE49-F238E27FC236}">
                <a16:creationId xmlns:a16="http://schemas.microsoft.com/office/drawing/2014/main" id="{C60F53E9-B166-234C-B010-C6DB7C75D7D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497359" y="0"/>
            <a:ext cx="10308176" cy="6858000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06D2028-3247-3C64-7533-7840F7314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t="11630"/>
          <a:stretch/>
        </p:blipFill>
        <p:spPr>
          <a:xfrm flipV="1">
            <a:off x="-317393" y="2651441"/>
            <a:ext cx="9725982" cy="443733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17918B4-5C68-4887-E813-EA5035D74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" t="9286"/>
          <a:stretch/>
        </p:blipFill>
        <p:spPr>
          <a:xfrm>
            <a:off x="-221253" y="-11997"/>
            <a:ext cx="9586506" cy="5655560"/>
          </a:xfrm>
          <a:prstGeom prst="rect">
            <a:avLst/>
          </a:prstGeom>
        </p:spPr>
      </p:pic>
      <p:sp>
        <p:nvSpPr>
          <p:cNvPr id="63" name="Rectángulo 62">
            <a:extLst>
              <a:ext uri="{FF2B5EF4-FFF2-40B4-BE49-F238E27FC236}">
                <a16:creationId xmlns:a16="http://schemas.microsoft.com/office/drawing/2014/main" id="{1920E3FA-F54A-0943-9E42-118ACEA03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5881" y="1622429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DEF9B1B-D84A-7615-C507-0D38D16BF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62237"/>
            <a:ext cx="7601664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L’Escola d’Enginyeria UAB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Campus de Bellaterra</a:t>
            </a:r>
          </a:p>
        </p:txBody>
      </p:sp>
      <p:sp>
        <p:nvSpPr>
          <p:cNvPr id="12" name="CuadroText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492099" y="36315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/>
              <a:cs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BDC6FD7-5A83-243D-5898-55A598E6488B}"/>
              </a:ext>
            </a:extLst>
          </p:cNvPr>
          <p:cNvSpPr txBox="1"/>
          <p:nvPr/>
        </p:nvSpPr>
        <p:spPr>
          <a:xfrm>
            <a:off x="706758" y="1991661"/>
            <a:ext cx="8651289" cy="3828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20000"/>
              </a:lnSpc>
              <a:buFont typeface="Arial"/>
              <a:buChar char="•"/>
            </a:pPr>
            <a:r>
              <a:rPr lang="is-IS" b="1" dirty="0">
                <a:solidFill>
                  <a:schemeClr val="bg1"/>
                </a:solidFill>
                <a:latin typeface="Arial"/>
                <a:cs typeface="Arial"/>
              </a:rPr>
              <a:t>Enginyeria Informàtica (190 places)</a:t>
            </a:r>
          </a:p>
          <a:p>
            <a:pPr marL="180975" indent="-180975">
              <a:lnSpc>
                <a:spcPct val="120000"/>
              </a:lnSpc>
              <a:buFont typeface="Arial"/>
              <a:buChar char="•"/>
            </a:pPr>
            <a:r>
              <a:rPr lang="is-IS" b="1" dirty="0">
                <a:solidFill>
                  <a:schemeClr val="bg1"/>
                </a:solidFill>
                <a:latin typeface="Arial"/>
                <a:cs typeface="Arial"/>
              </a:rPr>
              <a:t>Enginyeria de Sistemes de Telecomunicació / </a:t>
            </a:r>
          </a:p>
          <a:p>
            <a:pPr>
              <a:lnSpc>
                <a:spcPct val="120000"/>
              </a:lnSpc>
            </a:pPr>
            <a:r>
              <a:rPr lang="is-IS" b="1" dirty="0">
                <a:solidFill>
                  <a:schemeClr val="bg1"/>
                </a:solidFill>
                <a:latin typeface="Arial"/>
                <a:cs typeface="Arial"/>
              </a:rPr>
              <a:t>   Enginyeria Electrònica de Telecomunicació (140 places)</a:t>
            </a:r>
          </a:p>
          <a:p>
            <a:pPr>
              <a:lnSpc>
                <a:spcPct val="120000"/>
              </a:lnSpc>
            </a:pPr>
            <a:endParaRPr lang="is-IS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180975" indent="-180975">
              <a:lnSpc>
                <a:spcPct val="120000"/>
              </a:lnSpc>
              <a:buFont typeface="Arial"/>
              <a:buChar char="•"/>
            </a:pPr>
            <a:r>
              <a:rPr lang="is-IS" sz="2400" b="1" dirty="0">
                <a:solidFill>
                  <a:srgbClr val="13CD00"/>
                </a:solidFill>
                <a:latin typeface="Arial"/>
                <a:cs typeface="Arial"/>
              </a:rPr>
              <a:t>Enginyeria Química (80 places)</a:t>
            </a:r>
          </a:p>
          <a:p>
            <a:pPr marL="180975" indent="-180975">
              <a:lnSpc>
                <a:spcPct val="120000"/>
              </a:lnSpc>
              <a:buFont typeface="Arial"/>
              <a:buChar char="•"/>
            </a:pPr>
            <a:r>
              <a:rPr lang="is-IS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marL="180975" indent="-180975">
              <a:lnSpc>
                <a:spcPct val="120000"/>
              </a:lnSpc>
              <a:buFont typeface="Arial"/>
              <a:buChar char="•"/>
            </a:pPr>
            <a:r>
              <a:rPr lang="is-IS" b="1" dirty="0">
                <a:solidFill>
                  <a:schemeClr val="bg1"/>
                </a:solidFill>
                <a:latin typeface="Arial"/>
                <a:cs typeface="Arial"/>
              </a:rPr>
              <a:t>Enginyeria de Dades (60 places) </a:t>
            </a:r>
          </a:p>
          <a:p>
            <a:pPr marL="180975" indent="-180975">
              <a:lnSpc>
                <a:spcPct val="120000"/>
              </a:lnSpc>
              <a:buFont typeface="Arial"/>
              <a:buChar char="•"/>
            </a:pPr>
            <a:r>
              <a:rPr lang="is-IS" b="1" dirty="0">
                <a:solidFill>
                  <a:schemeClr val="bg1"/>
                </a:solidFill>
                <a:latin typeface="Arial"/>
                <a:cs typeface="Arial"/>
              </a:rPr>
              <a:t>Gestió de Ciutats Intel·ligents i Sostenibles (60 places)</a:t>
            </a:r>
          </a:p>
          <a:p>
            <a:pPr marL="180975" indent="-180975">
              <a:lnSpc>
                <a:spcPct val="120000"/>
              </a:lnSpc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Artificial Intelligence</a:t>
            </a:r>
            <a:r>
              <a:rPr lang="is-IS" b="1" dirty="0">
                <a:solidFill>
                  <a:schemeClr val="bg1"/>
                </a:solidFill>
                <a:latin typeface="Arial"/>
                <a:cs typeface="Arial"/>
              </a:rPr>
              <a:t> (40 places) </a:t>
            </a:r>
          </a:p>
          <a:p>
            <a:pPr marL="180975" indent="-180975">
              <a:lnSpc>
                <a:spcPct val="120000"/>
              </a:lnSpc>
              <a:buFont typeface="Arial"/>
              <a:buChar char="•"/>
            </a:pPr>
            <a:r>
              <a:rPr lang="is-IS" b="1" dirty="0">
                <a:solidFill>
                  <a:schemeClr val="bg1"/>
                </a:solidFill>
                <a:latin typeface="Arial"/>
                <a:cs typeface="Arial"/>
              </a:rPr>
              <a:t>Doble Informàtica + Sistemes de Telecomunicació (20 places)</a:t>
            </a:r>
          </a:p>
          <a:p>
            <a:pPr marL="180975" indent="-180975">
              <a:lnSpc>
                <a:spcPct val="120000"/>
              </a:lnSpc>
              <a:buFont typeface="Arial"/>
              <a:buChar char="•"/>
            </a:pPr>
            <a:r>
              <a:rPr lang="is-IS" b="1" dirty="0">
                <a:solidFill>
                  <a:schemeClr val="bg1"/>
                </a:solidFill>
                <a:latin typeface="Arial"/>
                <a:cs typeface="Arial"/>
              </a:rPr>
              <a:t>Doble Informàtica + Electrònica de Telecomunicació (20 places)</a:t>
            </a:r>
          </a:p>
        </p:txBody>
      </p:sp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9E3F8DAB-6FE5-8A92-9098-698672BA6A3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6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BBBC6-4829-8822-85F3-48BFF35F1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C580CA1-98ED-25A3-D25E-CE49DF83B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063" y="17145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99E0987-0BAB-6C83-62C4-268D44EA6C6D}"/>
              </a:ext>
            </a:extLst>
          </p:cNvPr>
          <p:cNvSpPr txBox="1"/>
          <p:nvPr/>
        </p:nvSpPr>
        <p:spPr>
          <a:xfrm>
            <a:off x="938605" y="1997839"/>
            <a:ext cx="3870063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a-ES" sz="2000" noProof="0" dirty="0">
                <a:solidFill>
                  <a:srgbClr val="008539"/>
                </a:solidFill>
              </a:rPr>
              <a:t>Objectiu:</a:t>
            </a:r>
            <a:br>
              <a:rPr lang="ca-ES" sz="2000" noProof="0" dirty="0"/>
            </a:br>
            <a:r>
              <a:rPr lang="ca-ES" sz="2000" dirty="0"/>
              <a:t>formar</a:t>
            </a:r>
            <a:r>
              <a:rPr lang="ca-ES" sz="2000" noProof="0" dirty="0"/>
              <a:t> professionals capaços de </a:t>
            </a:r>
            <a:r>
              <a:rPr lang="ca-ES" sz="2000" b="1" noProof="0" dirty="0"/>
              <a:t>dissenyar, optimitzar i gestionar processos industrials</a:t>
            </a:r>
            <a:r>
              <a:rPr lang="ca-ES" sz="2000" noProof="0" dirty="0"/>
              <a:t> en sectors químic, farmacèutic, biotecnològic, alimentari i ambiental</a:t>
            </a:r>
            <a:r>
              <a:rPr lang="ca-ES" sz="2000" dirty="0"/>
              <a:t>;</a:t>
            </a:r>
            <a:r>
              <a:rPr lang="ca-ES" sz="2000" noProof="0" dirty="0"/>
              <a:t> integrant bioenginyeria i tecnologies ambientals per a una producció eficient i sostenible.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2214CA8-BB3D-9049-A781-B960B979C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916608" cy="5109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latin typeface="Arial"/>
                <a:cs typeface="Arial"/>
              </a:rPr>
              <a:t>Grau en Enginyeria Química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FBA67A1-7B71-2B98-B4A3-026292A06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7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0080305-C42C-CA10-F9E4-D4CC289600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6914" b="7968"/>
          <a:stretch/>
        </p:blipFill>
        <p:spPr>
          <a:xfrm>
            <a:off x="5013063" y="1714500"/>
            <a:ext cx="3510579" cy="3429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6C15640-4DD0-7D00-D2FA-9DA7E0E5A1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264" r="17552"/>
          <a:stretch/>
        </p:blipFill>
        <p:spPr>
          <a:xfrm>
            <a:off x="5013063" y="1714500"/>
            <a:ext cx="3510579" cy="3429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4B52338-79F0-3ADE-6872-B4221FA54B2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493" r="29599"/>
          <a:stretch/>
        </p:blipFill>
        <p:spPr>
          <a:xfrm>
            <a:off x="4890246" y="1741571"/>
            <a:ext cx="3633395" cy="341160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5B92938-916E-DB48-89DC-4B56E7627B7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0565"/>
          <a:stretch/>
        </p:blipFill>
        <p:spPr>
          <a:xfrm>
            <a:off x="4890245" y="1714500"/>
            <a:ext cx="3633395" cy="343867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ADC0992-8885-2B2F-7FF2-DD2B32FA2C46}"/>
              </a:ext>
            </a:extLst>
          </p:cNvPr>
          <p:cNvSpPr txBox="1"/>
          <p:nvPr/>
        </p:nvSpPr>
        <p:spPr>
          <a:xfrm>
            <a:off x="938605" y="5397874"/>
            <a:ext cx="827623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a-ES" sz="2000" dirty="0">
                <a:solidFill>
                  <a:srgbClr val="008539"/>
                </a:solidFill>
              </a:rPr>
              <a:t>Sortides</a:t>
            </a:r>
            <a:r>
              <a:rPr lang="ca-ES" sz="2000" noProof="0" dirty="0">
                <a:solidFill>
                  <a:srgbClr val="008539"/>
                </a:solidFill>
              </a:rPr>
              <a:t>: </a:t>
            </a:r>
          </a:p>
          <a:p>
            <a:r>
              <a:rPr lang="ca-ES" sz="2000" noProof="0" dirty="0"/>
              <a:t>Indústria química, farmacèutica, biotecnològica, alimentària, petroquímica</a:t>
            </a:r>
            <a:r>
              <a:rPr lang="ca-ES" sz="2000" dirty="0"/>
              <a:t>.</a:t>
            </a:r>
            <a:r>
              <a:rPr lang="ca-ES" sz="2000" noProof="0" dirty="0"/>
              <a:t> </a:t>
            </a:r>
            <a:r>
              <a:rPr lang="ca-ES" sz="2000" dirty="0"/>
              <a:t>Biotecnologia</a:t>
            </a:r>
            <a:r>
              <a:rPr lang="ca-ES" sz="2000" noProof="0" dirty="0"/>
              <a:t> i tecnologia ambiental.</a:t>
            </a:r>
          </a:p>
        </p:txBody>
      </p:sp>
    </p:spTree>
    <p:extLst>
      <p:ext uri="{BB962C8B-B14F-4D97-AF65-F5344CB8AC3E}">
        <p14:creationId xmlns:p14="http://schemas.microsoft.com/office/powerpoint/2010/main" val="271321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64329-62FA-2BF9-014A-B0042B984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AF22FB46-B94C-5E5D-5592-090B90D83313}"/>
              </a:ext>
            </a:extLst>
          </p:cNvPr>
          <p:cNvSpPr txBox="1"/>
          <p:nvPr/>
        </p:nvSpPr>
        <p:spPr>
          <a:xfrm>
            <a:off x="5177117" y="1580963"/>
            <a:ext cx="3966883" cy="194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spcAft>
                <a:spcPts val="300"/>
              </a:spcAft>
            </a:pPr>
            <a:r>
              <a:rPr lang="es-ES" b="1" i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Ponderacions</a:t>
            </a:r>
            <a:r>
              <a:rPr lang="es-ES" b="0" i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:</a:t>
            </a:r>
          </a:p>
          <a:p>
            <a:pPr algn="l" fontAlgn="base">
              <a:spcAft>
                <a:spcPts val="300"/>
              </a:spcAft>
            </a:pPr>
            <a:r>
              <a:rPr lang="es-ES" b="0" i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Dibuix</a:t>
            </a:r>
            <a:r>
              <a:rPr lang="es-ES" b="0" i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s-ES" b="0" i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Tècnic</a:t>
            </a:r>
            <a:r>
              <a:rPr lang="es-ES" b="0" i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(0,2)</a:t>
            </a:r>
          </a:p>
          <a:p>
            <a:pPr algn="l" fontAlgn="base">
              <a:spcAft>
                <a:spcPts val="300"/>
              </a:spcAft>
            </a:pPr>
            <a:r>
              <a:rPr lang="es-ES" b="0" i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Física (0,2)</a:t>
            </a:r>
          </a:p>
          <a:p>
            <a:pPr algn="l" fontAlgn="base">
              <a:spcAft>
                <a:spcPts val="300"/>
              </a:spcAft>
            </a:pPr>
            <a:r>
              <a:rPr lang="es-ES" b="0" i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Matemàtiques</a:t>
            </a:r>
            <a:r>
              <a:rPr lang="es-ES" b="0" i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(0,2)</a:t>
            </a:r>
          </a:p>
          <a:p>
            <a:pPr algn="l" fontAlgn="base">
              <a:spcAft>
                <a:spcPts val="300"/>
              </a:spcAft>
            </a:pPr>
            <a:r>
              <a:rPr lang="es-ES" b="0" i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Química (0,2)</a:t>
            </a:r>
          </a:p>
          <a:p>
            <a:pPr algn="l" fontAlgn="base">
              <a:spcAft>
                <a:spcPts val="300"/>
              </a:spcAft>
            </a:pPr>
            <a:r>
              <a:rPr lang="es-ES" b="0" i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Tecnologia</a:t>
            </a:r>
            <a:r>
              <a:rPr lang="es-ES" b="0" i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 </a:t>
            </a:r>
            <a:r>
              <a:rPr lang="es-ES" b="0" i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Enginyeria</a:t>
            </a:r>
            <a:r>
              <a:rPr lang="es-ES" b="0" i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(0,2)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3C11CED-69B1-5CDE-E825-AE3D48D40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916608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latin typeface="Arial"/>
                <a:cs typeface="Arial"/>
              </a:rPr>
              <a:t>Grau en Enginyeria </a:t>
            </a:r>
            <a:r>
              <a:rPr lang="ca-ES" sz="3200" b="1" err="1">
                <a:latin typeface="Arial"/>
                <a:cs typeface="Arial"/>
              </a:rPr>
              <a:t>Quimica</a:t>
            </a:r>
            <a:endParaRPr lang="ca-ES" sz="3200" b="1">
              <a:latin typeface="Arial"/>
              <a:cs typeface="Arial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A144C7F-DC62-8ADA-7B86-C61162B0A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7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23C46570-C185-075D-44D4-340EDED502FB}"/>
              </a:ext>
            </a:extLst>
          </p:cNvPr>
          <p:cNvGraphicFramePr>
            <a:graphicFrameLocks noGrp="1"/>
          </p:cNvGraphicFramePr>
          <p:nvPr/>
        </p:nvGraphicFramePr>
        <p:xfrm>
          <a:off x="1075643" y="1568709"/>
          <a:ext cx="369728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7868">
                  <a:extLst>
                    <a:ext uri="{9D8B030D-6E8A-4147-A177-3AD203B41FA5}">
                      <a16:colId xmlns:a16="http://schemas.microsoft.com/office/drawing/2014/main" val="1885236649"/>
                    </a:ext>
                  </a:extLst>
                </a:gridCol>
                <a:gridCol w="1426845">
                  <a:extLst>
                    <a:ext uri="{9D8B030D-6E8A-4147-A177-3AD203B41FA5}">
                      <a16:colId xmlns:a16="http://schemas.microsoft.com/office/drawing/2014/main" val="3580006501"/>
                    </a:ext>
                  </a:extLst>
                </a:gridCol>
                <a:gridCol w="1552575">
                  <a:extLst>
                    <a:ext uri="{9D8B030D-6E8A-4147-A177-3AD203B41FA5}">
                      <a16:colId xmlns:a16="http://schemas.microsoft.com/office/drawing/2014/main" val="30656734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Any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Nota de tall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Nota mitjana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074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ABC15B"/>
                          </a:solidFill>
                        </a:rPr>
                        <a:t>8,87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576421"/>
                          </a:solidFill>
                        </a:rPr>
                        <a:t>9,74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23069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35AFEE1C-DE74-FC2D-DF64-25C21BE87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531" y="2578936"/>
            <a:ext cx="35814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2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C55BD3A-B59A-6FF0-EED5-2E16C15079B4}"/>
              </a:ext>
            </a:extLst>
          </p:cNvPr>
          <p:cNvSpPr txBox="1"/>
          <p:nvPr/>
        </p:nvSpPr>
        <p:spPr>
          <a:xfrm>
            <a:off x="928590" y="1102894"/>
            <a:ext cx="7605810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200" b="1">
                <a:solidFill>
                  <a:schemeClr val="bg1"/>
                </a:solidFill>
                <a:latin typeface="Arial"/>
                <a:cs typeface="Arial"/>
              </a:rPr>
              <a:t>Perquè la</a:t>
            </a:r>
          </a:p>
          <a:p>
            <a:pPr>
              <a:lnSpc>
                <a:spcPct val="85000"/>
              </a:lnSpc>
            </a:pPr>
            <a:r>
              <a:rPr lang="ca-ES" sz="7200" b="1">
                <a:solidFill>
                  <a:schemeClr val="bg1"/>
                </a:solidFill>
                <a:latin typeface="Arial"/>
                <a:cs typeface="Arial"/>
              </a:rPr>
              <a:t>UAB?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BA79BCD-615D-9EBA-4693-66FB9BDA894F}"/>
              </a:ext>
            </a:extLst>
          </p:cNvPr>
          <p:cNvSpPr/>
          <p:nvPr/>
        </p:nvSpPr>
        <p:spPr>
          <a:xfrm>
            <a:off x="1075643" y="848895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25774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AE5F1C6F-B4CE-4034-8BA2-4C6488CCDF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16109" b="62611"/>
          <a:stretch/>
        </p:blipFill>
        <p:spPr>
          <a:xfrm>
            <a:off x="0" y="0"/>
            <a:ext cx="9144000" cy="130748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9AC026-FAB0-4DAB-B19C-48516D39447C}"/>
              </a:ext>
            </a:extLst>
          </p:cNvPr>
          <p:cNvSpPr txBox="1"/>
          <p:nvPr/>
        </p:nvSpPr>
        <p:spPr>
          <a:xfrm>
            <a:off x="969207" y="44916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Definició d’Enginyeria Química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</a:extLst>
          </p:cNvPr>
          <p:cNvSpPr/>
          <p:nvPr/>
        </p:nvSpPr>
        <p:spPr>
          <a:xfrm>
            <a:off x="1075643" y="1228474"/>
            <a:ext cx="989264" cy="79010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8C5615D1-AF8C-4FB8-A588-9D3615CCAF1B}"/>
              </a:ext>
            </a:extLst>
          </p:cNvPr>
          <p:cNvSpPr txBox="1"/>
          <p:nvPr/>
        </p:nvSpPr>
        <p:spPr>
          <a:xfrm>
            <a:off x="969207" y="1644583"/>
            <a:ext cx="7123660" cy="396864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És una </a:t>
            </a:r>
            <a:r>
              <a:rPr lang="ca-ES" sz="1600" b="1" dirty="0">
                <a:latin typeface="Arial"/>
                <a:cs typeface="Arial"/>
              </a:rPr>
              <a:t>disciplina</a:t>
            </a:r>
            <a:r>
              <a:rPr lang="ca-ES" sz="1600" dirty="0">
                <a:latin typeface="Arial"/>
                <a:cs typeface="Arial"/>
              </a:rPr>
              <a:t> que pretén desenvolupar la </a:t>
            </a:r>
            <a:r>
              <a:rPr lang="ca-ES" sz="1600" b="1" dirty="0">
                <a:latin typeface="Arial"/>
                <a:cs typeface="Arial"/>
              </a:rPr>
              <a:t>capacitat de produir</a:t>
            </a:r>
            <a:r>
              <a:rPr lang="ca-ES" sz="1600" dirty="0">
                <a:latin typeface="Arial"/>
                <a:cs typeface="Arial"/>
              </a:rPr>
              <a:t>, de forma </a:t>
            </a:r>
            <a:r>
              <a:rPr lang="ca-ES" sz="1600" b="1" dirty="0">
                <a:latin typeface="Arial"/>
                <a:cs typeface="Arial"/>
              </a:rPr>
              <a:t>econòmica,</a:t>
            </a:r>
            <a:r>
              <a:rPr lang="ca-ES" sz="1600" dirty="0">
                <a:latin typeface="Arial"/>
                <a:cs typeface="Arial"/>
              </a:rPr>
              <a:t> materials i productes químics especials, amb el </a:t>
            </a:r>
            <a:r>
              <a:rPr lang="ca-ES" sz="1600" b="1" dirty="0">
                <a:latin typeface="Arial"/>
                <a:cs typeface="Arial"/>
              </a:rPr>
              <a:t>mínim impacte</a:t>
            </a:r>
            <a:r>
              <a:rPr lang="ca-ES" sz="1600" dirty="0">
                <a:latin typeface="Arial"/>
                <a:cs typeface="Arial"/>
              </a:rPr>
              <a:t> advers </a:t>
            </a:r>
            <a:r>
              <a:rPr lang="ca-ES" sz="1600" b="1" dirty="0">
                <a:latin typeface="Arial"/>
                <a:cs typeface="Arial"/>
              </a:rPr>
              <a:t>sobre el medi ambient</a:t>
            </a:r>
            <a:r>
              <a:rPr lang="ca-ES" sz="1600" dirty="0">
                <a:latin typeface="Arial"/>
                <a:cs typeface="Arial"/>
              </a:rPr>
              <a:t>.</a:t>
            </a:r>
            <a:endParaRPr lang="ca-ES" sz="1600" b="1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És un </a:t>
            </a:r>
            <a:r>
              <a:rPr lang="ca-ES" sz="1600" b="1" dirty="0">
                <a:latin typeface="Arial"/>
                <a:cs typeface="Arial"/>
              </a:rPr>
              <a:t>art</a:t>
            </a:r>
            <a:r>
              <a:rPr lang="ca-ES" sz="1600" dirty="0">
                <a:latin typeface="Arial"/>
                <a:cs typeface="Arial"/>
              </a:rPr>
              <a:t> i una </a:t>
            </a:r>
            <a:r>
              <a:rPr lang="ca-ES" sz="1600" b="1" dirty="0">
                <a:latin typeface="Arial"/>
                <a:cs typeface="Arial"/>
              </a:rPr>
              <a:t>ciència</a:t>
            </a:r>
            <a:r>
              <a:rPr lang="ca-ES" sz="1600" dirty="0">
                <a:latin typeface="Arial"/>
                <a:cs typeface="Arial"/>
              </a:rPr>
              <a:t>. L’enginyer utilitzarà la ciència sempre que li permeti resoldre els problemes. Amb tot, sovint, la ciència no és capaç d’aportar una solució completa, i llavors cal recórrer a l’experiència i el bon criteri, en definitiva, a </a:t>
            </a:r>
            <a:r>
              <a:rPr lang="ca-ES" sz="1600" b="1" dirty="0">
                <a:latin typeface="Arial"/>
                <a:cs typeface="Arial"/>
              </a:rPr>
              <a:t>l’enginy</a:t>
            </a:r>
            <a:r>
              <a:rPr lang="ca-ES" sz="1600" dirty="0">
                <a:latin typeface="Arial"/>
                <a:cs typeface="Arial"/>
              </a:rPr>
              <a:t>. 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La capacitat professional depèn de l’habilitat per combinar totes les fonts d’informació amb la finalitat d’obtenir</a:t>
            </a:r>
            <a:r>
              <a:rPr lang="ca-ES" sz="1600" b="1" dirty="0">
                <a:latin typeface="Arial"/>
                <a:cs typeface="Arial"/>
              </a:rPr>
              <a:t> solucions pràctiques als problemes que se li presentin</a:t>
            </a:r>
            <a:r>
              <a:rPr lang="ca-ES" sz="1600" dirty="0">
                <a:latin typeface="Arial"/>
                <a:cs typeface="Arial"/>
              </a:rPr>
              <a:t>. </a:t>
            </a:r>
          </a:p>
        </p:txBody>
      </p:sp>
      <p:pic>
        <p:nvPicPr>
          <p:cNvPr id="2" name="Imagen 13">
            <a:hlinkClick r:id="rId5"/>
            <a:extLst>
              <a:ext uri="{FF2B5EF4-FFF2-40B4-BE49-F238E27FC236}">
                <a16:creationId xmlns:a16="http://schemas.microsoft.com/office/drawing/2014/main" id="{4EF6EA06-7D7A-074A-1C4C-CC24F3409C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90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>
            <a:extLst>
              <a:ext uri="{FF2B5EF4-FFF2-40B4-BE49-F238E27FC236}">
                <a16:creationId xmlns:a16="http://schemas.microsoft.com/office/drawing/2014/main" id="{0913F73B-C426-43E8-A8F1-F08CB8D59E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16109" b="62611"/>
          <a:stretch/>
        </p:blipFill>
        <p:spPr>
          <a:xfrm>
            <a:off x="0" y="1"/>
            <a:ext cx="9144000" cy="130748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9AC026-FAB0-4DAB-B19C-48516D39447C}"/>
              </a:ext>
            </a:extLst>
          </p:cNvPr>
          <p:cNvSpPr txBox="1"/>
          <p:nvPr/>
        </p:nvSpPr>
        <p:spPr>
          <a:xfrm>
            <a:off x="969207" y="44916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Definició d’Enginyeria Química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</a:extLst>
          </p:cNvPr>
          <p:cNvSpPr/>
          <p:nvPr/>
        </p:nvSpPr>
        <p:spPr>
          <a:xfrm>
            <a:off x="1075643" y="1228474"/>
            <a:ext cx="989264" cy="79010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8C5615D1-AF8C-4FB8-A588-9D3615CCAF1B}"/>
              </a:ext>
            </a:extLst>
          </p:cNvPr>
          <p:cNvSpPr txBox="1"/>
          <p:nvPr/>
        </p:nvSpPr>
        <p:spPr>
          <a:xfrm>
            <a:off x="820121" y="1597593"/>
            <a:ext cx="7329973" cy="1313427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Clr>
                <a:srgbClr val="58BB2A"/>
              </a:buClr>
              <a:defRPr/>
            </a:pPr>
            <a:r>
              <a:rPr lang="ca-ES" sz="1600">
                <a:latin typeface="Arial"/>
                <a:cs typeface="Arial"/>
              </a:rPr>
              <a:t>L’aplicació dels </a:t>
            </a:r>
            <a:r>
              <a:rPr lang="ca-ES" sz="1600" b="1">
                <a:latin typeface="Arial"/>
                <a:cs typeface="Arial"/>
              </a:rPr>
              <a:t>principis de les ciències</a:t>
            </a:r>
            <a:r>
              <a:rPr lang="ca-ES" sz="1600">
                <a:latin typeface="Arial"/>
                <a:cs typeface="Arial"/>
              </a:rPr>
              <a:t>, juntament amb els principis de </a:t>
            </a:r>
            <a:r>
              <a:rPr lang="ca-ES" sz="1600" b="1">
                <a:latin typeface="Arial"/>
                <a:cs typeface="Arial"/>
              </a:rPr>
              <a:t>l’economia i relacions humanes</a:t>
            </a:r>
            <a:r>
              <a:rPr lang="ca-ES" sz="1600">
                <a:latin typeface="Arial"/>
                <a:cs typeface="Arial"/>
              </a:rPr>
              <a:t>, a camps que pertanyen d’una forma directa al procés o als aparells mitjançant els quals es tracta la matèria per a efectuar un </a:t>
            </a:r>
            <a:r>
              <a:rPr lang="ca-ES" sz="1600" b="1">
                <a:latin typeface="Arial"/>
                <a:cs typeface="Arial"/>
              </a:rPr>
              <a:t>canvi d’estat</a:t>
            </a:r>
            <a:r>
              <a:rPr lang="ca-ES" sz="1600">
                <a:latin typeface="Arial"/>
                <a:cs typeface="Arial"/>
              </a:rPr>
              <a:t>, del contingut en </a:t>
            </a:r>
            <a:r>
              <a:rPr lang="ca-ES" sz="1600" b="1">
                <a:latin typeface="Arial"/>
                <a:cs typeface="Arial"/>
              </a:rPr>
              <a:t>energia</a:t>
            </a:r>
            <a:r>
              <a:rPr lang="ca-ES" sz="1600">
                <a:latin typeface="Arial"/>
                <a:cs typeface="Arial"/>
              </a:rPr>
              <a:t> o de </a:t>
            </a:r>
            <a:r>
              <a:rPr lang="ca-ES" sz="1600" b="1">
                <a:latin typeface="Arial"/>
                <a:cs typeface="Arial"/>
              </a:rPr>
              <a:t>composició</a:t>
            </a:r>
            <a:r>
              <a:rPr lang="ca-ES" sz="1600">
                <a:latin typeface="Arial"/>
                <a:cs typeface="Arial"/>
              </a:rPr>
              <a:t>.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59222222-CB23-4F30-8C20-6E164DE96164}"/>
              </a:ext>
            </a:extLst>
          </p:cNvPr>
          <p:cNvGrpSpPr/>
          <p:nvPr/>
        </p:nvGrpSpPr>
        <p:grpSpPr>
          <a:xfrm>
            <a:off x="926558" y="3452523"/>
            <a:ext cx="7223536" cy="2246232"/>
            <a:chOff x="1075643" y="3424916"/>
            <a:chExt cx="7223536" cy="2246232"/>
          </a:xfrm>
        </p:grpSpPr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7764D2F1-E9C3-42AC-9BEF-A5BD3A870E9E}"/>
                </a:ext>
              </a:extLst>
            </p:cNvPr>
            <p:cNvGrpSpPr/>
            <p:nvPr/>
          </p:nvGrpSpPr>
          <p:grpSpPr>
            <a:xfrm>
              <a:off x="1075643" y="3424916"/>
              <a:ext cx="7223536" cy="2246232"/>
              <a:chOff x="1113141" y="3596366"/>
              <a:chExt cx="7186039" cy="2246232"/>
            </a:xfrm>
          </p:grpSpPr>
          <p:sp>
            <p:nvSpPr>
              <p:cNvPr id="14" name="QuadreDeText 18">
                <a:extLst>
                  <a:ext uri="{FF2B5EF4-FFF2-40B4-BE49-F238E27FC236}">
                    <a16:creationId xmlns:a16="http://schemas.microsoft.com/office/drawing/2014/main" id="{171B1E83-16A2-4A88-A381-57A69275DC80}"/>
                  </a:ext>
                </a:extLst>
              </p:cNvPr>
              <p:cNvSpPr txBox="1"/>
              <p:nvPr/>
            </p:nvSpPr>
            <p:spPr>
              <a:xfrm>
                <a:off x="1113141" y="3596366"/>
                <a:ext cx="1590882" cy="519046"/>
              </a:xfrm>
              <a:prstGeom prst="rect">
                <a:avLst/>
              </a:prstGeom>
              <a:solidFill>
                <a:srgbClr val="7BC37B"/>
              </a:solidFill>
            </p:spPr>
            <p:txBody>
              <a:bodyPr wrap="square" lIns="64193" tIns="32096" rIns="64193" bIns="32096" rtlCol="0">
                <a:spAutoFit/>
              </a:bodyPr>
              <a:lstStyle/>
              <a:p>
                <a:pPr algn="ctr"/>
                <a:r>
                  <a:rPr lang="ca-ES" sz="1476" b="1">
                    <a:latin typeface="Arial" panose="020B0604020202020204" pitchFamily="34" charset="0"/>
                    <a:cs typeface="Arial" panose="020B0604020202020204" pitchFamily="34" charset="0"/>
                  </a:rPr>
                  <a:t>Matemàtiques aplicades</a:t>
                </a:r>
              </a:p>
            </p:txBody>
          </p:sp>
          <p:sp>
            <p:nvSpPr>
              <p:cNvPr id="15" name="QuadreDeText 21">
                <a:extLst>
                  <a:ext uri="{FF2B5EF4-FFF2-40B4-BE49-F238E27FC236}">
                    <a16:creationId xmlns:a16="http://schemas.microsoft.com/office/drawing/2014/main" id="{99815372-9D33-444F-8661-25CC36B4A278}"/>
                  </a:ext>
                </a:extLst>
              </p:cNvPr>
              <p:cNvSpPr txBox="1"/>
              <p:nvPr/>
            </p:nvSpPr>
            <p:spPr>
              <a:xfrm>
                <a:off x="3000883" y="3596366"/>
                <a:ext cx="1590882" cy="519046"/>
              </a:xfrm>
              <a:prstGeom prst="rect">
                <a:avLst/>
              </a:prstGeom>
              <a:solidFill>
                <a:srgbClr val="7BC37B"/>
              </a:solidFill>
            </p:spPr>
            <p:txBody>
              <a:bodyPr wrap="square" lIns="64193" tIns="32096" rIns="64193" bIns="32096" rtlCol="0">
                <a:spAutoFit/>
              </a:bodyPr>
              <a:lstStyle/>
              <a:p>
                <a:pPr algn="ctr"/>
                <a:r>
                  <a:rPr lang="ca-ES" sz="1476" b="1">
                    <a:latin typeface="Arial" panose="020B0604020202020204" pitchFamily="34" charset="0"/>
                    <a:cs typeface="Arial" panose="020B0604020202020204" pitchFamily="34" charset="0"/>
                  </a:rPr>
                  <a:t>Ciències químiques</a:t>
                </a:r>
              </a:p>
            </p:txBody>
          </p:sp>
          <p:sp>
            <p:nvSpPr>
              <p:cNvPr id="16" name="QuadreDeText 24">
                <a:extLst>
                  <a:ext uri="{FF2B5EF4-FFF2-40B4-BE49-F238E27FC236}">
                    <a16:creationId xmlns:a16="http://schemas.microsoft.com/office/drawing/2014/main" id="{23EBC925-3AC4-495E-B7B5-A42180639693}"/>
                  </a:ext>
                </a:extLst>
              </p:cNvPr>
              <p:cNvSpPr txBox="1"/>
              <p:nvPr/>
            </p:nvSpPr>
            <p:spPr>
              <a:xfrm>
                <a:off x="4830477" y="3596366"/>
                <a:ext cx="1590882" cy="519046"/>
              </a:xfrm>
              <a:prstGeom prst="rect">
                <a:avLst/>
              </a:prstGeom>
              <a:solidFill>
                <a:srgbClr val="7BC37B"/>
              </a:solidFill>
            </p:spPr>
            <p:txBody>
              <a:bodyPr wrap="square" lIns="64193" tIns="32096" rIns="64193" bIns="32096" rtlCol="0">
                <a:spAutoFit/>
              </a:bodyPr>
              <a:lstStyle/>
              <a:p>
                <a:pPr algn="ctr"/>
                <a:r>
                  <a:rPr lang="ca-ES" sz="1476" b="1">
                    <a:latin typeface="Arial" panose="020B0604020202020204" pitchFamily="34" charset="0"/>
                    <a:cs typeface="Arial" panose="020B0604020202020204" pitchFamily="34" charset="0"/>
                  </a:rPr>
                  <a:t>Ciències  físiques</a:t>
                </a:r>
              </a:p>
            </p:txBody>
          </p:sp>
          <p:sp>
            <p:nvSpPr>
              <p:cNvPr id="17" name="QuadreDeText 27">
                <a:extLst>
                  <a:ext uri="{FF2B5EF4-FFF2-40B4-BE49-F238E27FC236}">
                    <a16:creationId xmlns:a16="http://schemas.microsoft.com/office/drawing/2014/main" id="{67267087-6C5A-4CB4-9EB5-510AB57840E8}"/>
                  </a:ext>
                </a:extLst>
              </p:cNvPr>
              <p:cNvSpPr txBox="1"/>
              <p:nvPr/>
            </p:nvSpPr>
            <p:spPr>
              <a:xfrm>
                <a:off x="6708298" y="3596366"/>
                <a:ext cx="1590882" cy="519046"/>
              </a:xfrm>
              <a:prstGeom prst="rect">
                <a:avLst/>
              </a:prstGeom>
              <a:solidFill>
                <a:srgbClr val="7BC37B"/>
              </a:solidFill>
            </p:spPr>
            <p:txBody>
              <a:bodyPr wrap="square" lIns="64193" tIns="32096" rIns="64193" bIns="32096" rtlCol="0">
                <a:spAutoFit/>
              </a:bodyPr>
              <a:lstStyle/>
              <a:p>
                <a:pPr algn="ctr"/>
                <a:r>
                  <a:rPr lang="ca-ES" sz="1476" b="1">
                    <a:latin typeface="Arial" panose="020B0604020202020204" pitchFamily="34" charset="0"/>
                    <a:cs typeface="Arial" panose="020B0604020202020204" pitchFamily="34" charset="0"/>
                  </a:rPr>
                  <a:t>Ciències biològiques</a:t>
                </a:r>
              </a:p>
            </p:txBody>
          </p:sp>
          <p:cxnSp>
            <p:nvCxnSpPr>
              <p:cNvPr id="18" name="Connector de fletxa recta 12">
                <a:extLst>
                  <a:ext uri="{FF2B5EF4-FFF2-40B4-BE49-F238E27FC236}">
                    <a16:creationId xmlns:a16="http://schemas.microsoft.com/office/drawing/2014/main" id="{E7DEDDCB-16B6-4BDB-A892-347BFA78A0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75136" y="4099605"/>
                <a:ext cx="581699" cy="490868"/>
              </a:xfrm>
              <a:prstGeom prst="straightConnector1">
                <a:avLst/>
              </a:prstGeom>
              <a:ln>
                <a:solidFill>
                  <a:srgbClr val="7BC37B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or de fletxa recta 29">
                <a:extLst>
                  <a:ext uri="{FF2B5EF4-FFF2-40B4-BE49-F238E27FC236}">
                    <a16:creationId xmlns:a16="http://schemas.microsoft.com/office/drawing/2014/main" id="{00D01BEB-8E17-486B-87F8-76DD1A48C3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6323" y="4115412"/>
                <a:ext cx="0" cy="475061"/>
              </a:xfrm>
              <a:prstGeom prst="straightConnector1">
                <a:avLst/>
              </a:prstGeom>
              <a:ln>
                <a:solidFill>
                  <a:srgbClr val="7BC37B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or de fletxa recta 33">
                <a:extLst>
                  <a:ext uri="{FF2B5EF4-FFF2-40B4-BE49-F238E27FC236}">
                    <a16:creationId xmlns:a16="http://schemas.microsoft.com/office/drawing/2014/main" id="{C5B0EE3D-1E76-440C-B941-23F9280A24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25917" y="4102307"/>
                <a:ext cx="0" cy="479235"/>
              </a:xfrm>
              <a:prstGeom prst="straightConnector1">
                <a:avLst/>
              </a:prstGeom>
              <a:ln>
                <a:solidFill>
                  <a:srgbClr val="7BC37B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or de fletxa recta 32">
                <a:extLst>
                  <a:ext uri="{FF2B5EF4-FFF2-40B4-BE49-F238E27FC236}">
                    <a16:creationId xmlns:a16="http://schemas.microsoft.com/office/drawing/2014/main" id="{5C8BA044-D512-4330-8C36-59F3E1FDE0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8654" y="4102307"/>
                <a:ext cx="639644" cy="479235"/>
              </a:xfrm>
              <a:prstGeom prst="straightConnector1">
                <a:avLst/>
              </a:prstGeom>
              <a:ln>
                <a:solidFill>
                  <a:srgbClr val="7BC37B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QuadreDeText 36">
                <a:extLst>
                  <a:ext uri="{FF2B5EF4-FFF2-40B4-BE49-F238E27FC236}">
                    <a16:creationId xmlns:a16="http://schemas.microsoft.com/office/drawing/2014/main" id="{552D22B9-EC19-4465-9582-6B80B4C3887F}"/>
                  </a:ext>
                </a:extLst>
              </p:cNvPr>
              <p:cNvSpPr txBox="1"/>
              <p:nvPr/>
            </p:nvSpPr>
            <p:spPr>
              <a:xfrm>
                <a:off x="1113141" y="4664670"/>
                <a:ext cx="1305928" cy="291932"/>
              </a:xfrm>
              <a:prstGeom prst="rect">
                <a:avLst/>
              </a:prstGeom>
              <a:solidFill>
                <a:srgbClr val="BCDEBF"/>
              </a:solidFill>
              <a:ln>
                <a:noFill/>
              </a:ln>
            </p:spPr>
            <p:txBody>
              <a:bodyPr wrap="square" lIns="64193" tIns="32096" rIns="64193" bIns="32096" rtlCol="0">
                <a:spAutoFit/>
              </a:bodyPr>
              <a:lstStyle/>
              <a:p>
                <a:pPr algn="ctr"/>
                <a:r>
                  <a:rPr lang="ca-ES" sz="1476" b="1">
                    <a:latin typeface="Arial" panose="020B0604020202020204" pitchFamily="34" charset="0"/>
                    <a:cs typeface="Arial" panose="020B0604020202020204" pitchFamily="34" charset="0"/>
                  </a:rPr>
                  <a:t>Legislació</a:t>
                </a:r>
              </a:p>
            </p:txBody>
          </p:sp>
          <p:sp>
            <p:nvSpPr>
              <p:cNvPr id="23" name="QuadreDeText 37">
                <a:extLst>
                  <a:ext uri="{FF2B5EF4-FFF2-40B4-BE49-F238E27FC236}">
                    <a16:creationId xmlns:a16="http://schemas.microsoft.com/office/drawing/2014/main" id="{59A47172-13F0-40EC-A02F-91E5F0ADA9A0}"/>
                  </a:ext>
                </a:extLst>
              </p:cNvPr>
              <p:cNvSpPr txBox="1"/>
              <p:nvPr/>
            </p:nvSpPr>
            <p:spPr>
              <a:xfrm>
                <a:off x="6993252" y="4667384"/>
                <a:ext cx="1305928" cy="291932"/>
              </a:xfrm>
              <a:prstGeom prst="rect">
                <a:avLst/>
              </a:prstGeom>
              <a:solidFill>
                <a:srgbClr val="BCDEBF"/>
              </a:solidFill>
              <a:ln>
                <a:noFill/>
              </a:ln>
            </p:spPr>
            <p:txBody>
              <a:bodyPr wrap="square" lIns="64193" tIns="32096" rIns="64193" bIns="32096" rtlCol="0">
                <a:spAutoFit/>
              </a:bodyPr>
              <a:lstStyle/>
              <a:p>
                <a:pPr algn="ctr"/>
                <a:r>
                  <a:rPr lang="ca-ES" sz="1476" b="1">
                    <a:latin typeface="Arial" panose="020B0604020202020204" pitchFamily="34" charset="0"/>
                    <a:cs typeface="Arial" panose="020B0604020202020204" pitchFamily="34" charset="0"/>
                  </a:rPr>
                  <a:t>Economia</a:t>
                </a:r>
              </a:p>
            </p:txBody>
          </p:sp>
          <p:cxnSp>
            <p:nvCxnSpPr>
              <p:cNvPr id="24" name="Connector de fletxa recta 39">
                <a:extLst>
                  <a:ext uri="{FF2B5EF4-FFF2-40B4-BE49-F238E27FC236}">
                    <a16:creationId xmlns:a16="http://schemas.microsoft.com/office/drawing/2014/main" id="{99E18D0A-445E-407B-9703-12B55DC58956}"/>
                  </a:ext>
                </a:extLst>
              </p:cNvPr>
              <p:cNvCxnSpPr>
                <a:cxnSpLocks/>
                <a:stCxn id="22" idx="3"/>
                <a:endCxn id="32" idx="1"/>
              </p:cNvCxnSpPr>
              <p:nvPr/>
            </p:nvCxnSpPr>
            <p:spPr>
              <a:xfrm>
                <a:off x="2419069" y="4810636"/>
                <a:ext cx="824442" cy="2449"/>
              </a:xfrm>
              <a:prstGeom prst="straightConnector1">
                <a:avLst/>
              </a:prstGeom>
              <a:ln>
                <a:solidFill>
                  <a:srgbClr val="BCDEB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or de fletxa recta 40">
                <a:extLst>
                  <a:ext uri="{FF2B5EF4-FFF2-40B4-BE49-F238E27FC236}">
                    <a16:creationId xmlns:a16="http://schemas.microsoft.com/office/drawing/2014/main" id="{F09F4217-ED03-4405-B45E-34293BD295BC}"/>
                  </a:ext>
                </a:extLst>
              </p:cNvPr>
              <p:cNvCxnSpPr>
                <a:cxnSpLocks/>
                <a:stCxn id="23" idx="1"/>
                <a:endCxn id="32" idx="3"/>
              </p:cNvCxnSpPr>
              <p:nvPr/>
            </p:nvCxnSpPr>
            <p:spPr>
              <a:xfrm flipH="1" flipV="1">
                <a:off x="6062922" y="4813085"/>
                <a:ext cx="930331" cy="265"/>
              </a:xfrm>
              <a:prstGeom prst="straightConnector1">
                <a:avLst/>
              </a:prstGeom>
              <a:ln>
                <a:solidFill>
                  <a:srgbClr val="BCDEB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QuadreDeText 44">
                <a:extLst>
                  <a:ext uri="{FF2B5EF4-FFF2-40B4-BE49-F238E27FC236}">
                    <a16:creationId xmlns:a16="http://schemas.microsoft.com/office/drawing/2014/main" id="{67977E5A-5FFB-4084-95A8-F7521B3CA7E8}"/>
                  </a:ext>
                </a:extLst>
              </p:cNvPr>
              <p:cNvSpPr txBox="1"/>
              <p:nvPr/>
            </p:nvSpPr>
            <p:spPr>
              <a:xfrm>
                <a:off x="1113141" y="5337193"/>
                <a:ext cx="1305928" cy="291932"/>
              </a:xfrm>
              <a:prstGeom prst="rect">
                <a:avLst/>
              </a:prstGeom>
              <a:solidFill>
                <a:srgbClr val="BCDEBF"/>
              </a:solidFill>
              <a:ln>
                <a:noFill/>
              </a:ln>
            </p:spPr>
            <p:txBody>
              <a:bodyPr wrap="square" lIns="64193" tIns="32096" rIns="64193" bIns="32096" rtlCol="0">
                <a:spAutoFit/>
              </a:bodyPr>
              <a:lstStyle/>
              <a:p>
                <a:pPr algn="ctr"/>
                <a:r>
                  <a:rPr lang="ca-ES" sz="1476" b="1">
                    <a:latin typeface="Arial" panose="020B0604020202020204" pitchFamily="34" charset="0"/>
                    <a:cs typeface="Arial" panose="020B0604020202020204" pitchFamily="34" charset="0"/>
                  </a:rPr>
                  <a:t>Societat</a:t>
                </a:r>
              </a:p>
            </p:txBody>
          </p:sp>
          <p:cxnSp>
            <p:nvCxnSpPr>
              <p:cNvPr id="27" name="Connector de fletxa recta 46">
                <a:extLst>
                  <a:ext uri="{FF2B5EF4-FFF2-40B4-BE49-F238E27FC236}">
                    <a16:creationId xmlns:a16="http://schemas.microsoft.com/office/drawing/2014/main" id="{D60BD689-1A09-4913-BF52-5F177044E2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9069" y="5035696"/>
                <a:ext cx="824442" cy="325383"/>
              </a:xfrm>
              <a:prstGeom prst="straightConnector1">
                <a:avLst/>
              </a:prstGeom>
              <a:ln>
                <a:solidFill>
                  <a:srgbClr val="BCDEB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QuadreDeText 50">
                <a:extLst>
                  <a:ext uri="{FF2B5EF4-FFF2-40B4-BE49-F238E27FC236}">
                    <a16:creationId xmlns:a16="http://schemas.microsoft.com/office/drawing/2014/main" id="{17BCAE83-DCA4-472A-BF19-6D6DEE49EF11}"/>
                  </a:ext>
                </a:extLst>
              </p:cNvPr>
              <p:cNvSpPr txBox="1"/>
              <p:nvPr/>
            </p:nvSpPr>
            <p:spPr>
              <a:xfrm>
                <a:off x="3563741" y="5323552"/>
                <a:ext cx="1492081" cy="519046"/>
              </a:xfrm>
              <a:prstGeom prst="rect">
                <a:avLst/>
              </a:prstGeom>
              <a:solidFill>
                <a:srgbClr val="BCDEBF"/>
              </a:solidFill>
              <a:ln>
                <a:noFill/>
              </a:ln>
            </p:spPr>
            <p:txBody>
              <a:bodyPr wrap="square" lIns="64193" tIns="32096" rIns="64193" bIns="32096" rtlCol="0">
                <a:spAutoFit/>
              </a:bodyPr>
              <a:lstStyle/>
              <a:p>
                <a:pPr algn="ctr"/>
                <a:r>
                  <a:rPr lang="ca-ES" sz="1476" b="1">
                    <a:latin typeface="Arial" panose="020B0604020202020204" pitchFamily="34" charset="0"/>
                    <a:cs typeface="Arial" panose="020B0604020202020204" pitchFamily="34" charset="0"/>
                  </a:rPr>
                  <a:t>Control i instrumentació</a:t>
                </a:r>
              </a:p>
            </p:txBody>
          </p:sp>
          <p:sp>
            <p:nvSpPr>
              <p:cNvPr id="29" name="QuadreDeText 51">
                <a:extLst>
                  <a:ext uri="{FF2B5EF4-FFF2-40B4-BE49-F238E27FC236}">
                    <a16:creationId xmlns:a16="http://schemas.microsoft.com/office/drawing/2014/main" id="{64E57989-8D47-4EF8-A3F7-F893D8F32AB8}"/>
                  </a:ext>
                </a:extLst>
              </p:cNvPr>
              <p:cNvSpPr txBox="1"/>
              <p:nvPr/>
            </p:nvSpPr>
            <p:spPr>
              <a:xfrm>
                <a:off x="5915580" y="5323552"/>
                <a:ext cx="2383600" cy="519046"/>
              </a:xfrm>
              <a:prstGeom prst="rect">
                <a:avLst/>
              </a:prstGeom>
              <a:solidFill>
                <a:srgbClr val="BCDEBF"/>
              </a:solidFill>
              <a:ln>
                <a:noFill/>
              </a:ln>
            </p:spPr>
            <p:txBody>
              <a:bodyPr wrap="square" lIns="64193" tIns="32096" rIns="64193" bIns="32096" rtlCol="0">
                <a:spAutoFit/>
              </a:bodyPr>
              <a:lstStyle/>
              <a:p>
                <a:pPr algn="ctr"/>
                <a:r>
                  <a:rPr lang="ca-ES" sz="1476" b="1">
                    <a:latin typeface="Arial" panose="020B0604020202020204" pitchFamily="34" charset="0"/>
                    <a:cs typeface="Arial" panose="020B0604020202020204" pitchFamily="34" charset="0"/>
                  </a:rPr>
                  <a:t>Estratègia de processos i optimització</a:t>
                </a:r>
              </a:p>
            </p:txBody>
          </p:sp>
          <p:cxnSp>
            <p:nvCxnSpPr>
              <p:cNvPr id="30" name="Connector de fletxa recta 54">
                <a:extLst>
                  <a:ext uri="{FF2B5EF4-FFF2-40B4-BE49-F238E27FC236}">
                    <a16:creationId xmlns:a16="http://schemas.microsoft.com/office/drawing/2014/main" id="{82AD0CB5-7A2E-435C-975C-D39F7A3B58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89347" y="5045421"/>
                <a:ext cx="0" cy="278131"/>
              </a:xfrm>
              <a:prstGeom prst="straightConnector1">
                <a:avLst/>
              </a:prstGeom>
              <a:ln>
                <a:solidFill>
                  <a:srgbClr val="BCDEB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or de fletxa recta 56">
                <a:extLst>
                  <a:ext uri="{FF2B5EF4-FFF2-40B4-BE49-F238E27FC236}">
                    <a16:creationId xmlns:a16="http://schemas.microsoft.com/office/drawing/2014/main" id="{65B2DE0A-A21F-4D14-BB3B-8392AB95A0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669645" y="5049983"/>
                <a:ext cx="245935" cy="291037"/>
              </a:xfrm>
              <a:prstGeom prst="straightConnector1">
                <a:avLst/>
              </a:prstGeom>
              <a:ln>
                <a:solidFill>
                  <a:srgbClr val="BCDEB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QuadreDeText 21">
              <a:extLst>
                <a:ext uri="{FF2B5EF4-FFF2-40B4-BE49-F238E27FC236}">
                  <a16:creationId xmlns:a16="http://schemas.microsoft.com/office/drawing/2014/main" id="{7086FFBD-8607-4F33-9026-3FC90F95C739}"/>
                </a:ext>
              </a:extLst>
            </p:cNvPr>
            <p:cNvSpPr txBox="1"/>
            <p:nvPr/>
          </p:nvSpPr>
          <p:spPr>
            <a:xfrm>
              <a:off x="3217129" y="4419023"/>
              <a:ext cx="2834123" cy="445223"/>
            </a:xfrm>
            <a:prstGeom prst="rect">
              <a:avLst/>
            </a:prstGeom>
            <a:solidFill>
              <a:srgbClr val="008000"/>
            </a:solidFill>
          </p:spPr>
          <p:txBody>
            <a:bodyPr wrap="square" lIns="64193" tIns="108000" rIns="64193" bIns="108000" rtlCol="0" anchor="t">
              <a:spAutoFit/>
            </a:bodyPr>
            <a:lstStyle/>
            <a:p>
              <a:pPr algn="ctr"/>
              <a:r>
                <a:rPr lang="ca-ES" sz="1476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Disseny de processos</a:t>
              </a:r>
            </a:p>
          </p:txBody>
        </p:sp>
      </p:grpSp>
      <p:pic>
        <p:nvPicPr>
          <p:cNvPr id="3" name="Imagen 13">
            <a:hlinkClick r:id="rId5"/>
            <a:extLst>
              <a:ext uri="{FF2B5EF4-FFF2-40B4-BE49-F238E27FC236}">
                <a16:creationId xmlns:a16="http://schemas.microsoft.com/office/drawing/2014/main" id="{D515062E-ECE0-B46A-584F-009EABBD293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733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5457B1E5-B2AB-40E0-8C3E-9ACFEE7BD4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16109" b="62611"/>
          <a:stretch/>
        </p:blipFill>
        <p:spPr>
          <a:xfrm>
            <a:off x="0" y="0"/>
            <a:ext cx="9144000" cy="130748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9AC026-FAB0-4DAB-B19C-48516D39447C}"/>
              </a:ext>
            </a:extLst>
          </p:cNvPr>
          <p:cNvSpPr txBox="1"/>
          <p:nvPr/>
        </p:nvSpPr>
        <p:spPr>
          <a:xfrm>
            <a:off x="969207" y="44916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Aspecte pràctic de la ciència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</a:extLst>
          </p:cNvPr>
          <p:cNvSpPr/>
          <p:nvPr/>
        </p:nvSpPr>
        <p:spPr>
          <a:xfrm>
            <a:off x="1075643" y="1228474"/>
            <a:ext cx="989264" cy="79010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8C5615D1-AF8C-4FB8-A588-9D3615CCAF1B}"/>
              </a:ext>
            </a:extLst>
          </p:cNvPr>
          <p:cNvSpPr txBox="1"/>
          <p:nvPr/>
        </p:nvSpPr>
        <p:spPr>
          <a:xfrm>
            <a:off x="969207" y="1772853"/>
            <a:ext cx="3271323" cy="234717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Passar de les </a:t>
            </a:r>
            <a:r>
              <a:rPr lang="ca-ES" b="1" dirty="0">
                <a:latin typeface="Arial"/>
                <a:cs typeface="Arial"/>
              </a:rPr>
              <a:t>idees</a:t>
            </a:r>
            <a:r>
              <a:rPr lang="ca-ES" dirty="0">
                <a:latin typeface="Arial"/>
                <a:cs typeface="Arial"/>
              </a:rPr>
              <a:t> a la </a:t>
            </a:r>
            <a:r>
              <a:rPr lang="ca-ES" b="1" dirty="0">
                <a:latin typeface="Arial"/>
                <a:cs typeface="Arial"/>
              </a:rPr>
              <a:t>realitat</a:t>
            </a:r>
            <a:r>
              <a:rPr lang="ca-ES" dirty="0">
                <a:latin typeface="Arial"/>
                <a:cs typeface="Arial"/>
              </a:rPr>
              <a:t>.</a:t>
            </a:r>
            <a:endParaRPr lang="ca-ES" b="1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Solucionar problemes </a:t>
            </a:r>
            <a:r>
              <a:rPr lang="ca-ES" dirty="0">
                <a:latin typeface="Arial"/>
                <a:cs typeface="Arial"/>
              </a:rPr>
              <a:t>amb sentit comú i criteri.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Aportar </a:t>
            </a:r>
            <a:r>
              <a:rPr lang="ca-ES" b="1" dirty="0">
                <a:latin typeface="Arial"/>
                <a:cs typeface="Arial"/>
              </a:rPr>
              <a:t>idees</a:t>
            </a:r>
            <a:r>
              <a:rPr lang="ca-ES" dirty="0">
                <a:latin typeface="Arial"/>
                <a:cs typeface="Arial"/>
              </a:rPr>
              <a:t> </a:t>
            </a:r>
            <a:r>
              <a:rPr lang="ca-ES" b="1" dirty="0">
                <a:latin typeface="Arial"/>
                <a:cs typeface="Arial"/>
              </a:rPr>
              <a:t>noves</a:t>
            </a:r>
            <a:r>
              <a:rPr lang="ca-ES" dirty="0">
                <a:latin typeface="Arial"/>
                <a:cs typeface="Arial"/>
              </a:rPr>
              <a:t>.</a:t>
            </a:r>
            <a:endParaRPr lang="ca-ES" b="1" dirty="0">
              <a:latin typeface="Arial"/>
              <a:cs typeface="Arial"/>
            </a:endParaRPr>
          </a:p>
        </p:txBody>
      </p:sp>
      <p:pic>
        <p:nvPicPr>
          <p:cNvPr id="32" name="Picture 37">
            <a:extLst>
              <a:ext uri="{FF2B5EF4-FFF2-40B4-BE49-F238E27FC236}">
                <a16:creationId xmlns:a16="http://schemas.microsoft.com/office/drawing/2014/main" id="{A39D5B38-8D03-435D-A079-264F7F099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813" y="1747860"/>
            <a:ext cx="3681047" cy="425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742554C0-34D3-00FE-56C1-7F32B138CC2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17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3756B495-D87A-4DC5-A9A1-AC92E0CE19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16109" b="62611"/>
          <a:stretch/>
        </p:blipFill>
        <p:spPr>
          <a:xfrm>
            <a:off x="0" y="0"/>
            <a:ext cx="9144000" cy="130748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9AC026-FAB0-4DAB-B19C-48516D39447C}"/>
              </a:ext>
            </a:extLst>
          </p:cNvPr>
          <p:cNvSpPr txBox="1"/>
          <p:nvPr/>
        </p:nvSpPr>
        <p:spPr>
          <a:xfrm>
            <a:off x="969207" y="44916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és i què fem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</a:extLst>
          </p:cNvPr>
          <p:cNvSpPr/>
          <p:nvPr/>
        </p:nvSpPr>
        <p:spPr>
          <a:xfrm>
            <a:off x="1075643" y="1228474"/>
            <a:ext cx="989264" cy="79010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8C5615D1-AF8C-4FB8-A588-9D3615CCAF1B}"/>
              </a:ext>
            </a:extLst>
          </p:cNvPr>
          <p:cNvSpPr txBox="1"/>
          <p:nvPr/>
        </p:nvSpPr>
        <p:spPr>
          <a:xfrm>
            <a:off x="969207" y="1762154"/>
            <a:ext cx="6965753" cy="42869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Descobriment de la penicil·lina</a:t>
            </a:r>
            <a:r>
              <a:rPr lang="ca-ES" dirty="0">
                <a:latin typeface="Arial"/>
                <a:cs typeface="Arial"/>
              </a:rPr>
              <a:t>: 1928, Sir Alexander Fleming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F7FA2BA-0AFA-4456-AED3-7D8AD362A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013" y="2390154"/>
            <a:ext cx="3399603" cy="3731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Users\csola\Dropbox\portes obertes UAB\Fotos per a portes obertes\Elt200809300059369219002.gif">
            <a:extLst>
              <a:ext uri="{FF2B5EF4-FFF2-40B4-BE49-F238E27FC236}">
                <a16:creationId xmlns:a16="http://schemas.microsoft.com/office/drawing/2014/main" id="{5253AF6B-575C-44F1-9C51-26BDD34F1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77" y="2633680"/>
            <a:ext cx="3727450" cy="264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2790C2FD-A7A7-0AE4-2B92-71C5BD445C0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69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4E15645F-DCEA-441A-81AD-D5BFB579F0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16109" b="62611"/>
          <a:stretch/>
        </p:blipFill>
        <p:spPr>
          <a:xfrm>
            <a:off x="0" y="0"/>
            <a:ext cx="9144000" cy="130748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9AC026-FAB0-4DAB-B19C-48516D39447C}"/>
              </a:ext>
            </a:extLst>
          </p:cNvPr>
          <p:cNvSpPr txBox="1"/>
          <p:nvPr/>
        </p:nvSpPr>
        <p:spPr>
          <a:xfrm>
            <a:off x="969207" y="44916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és i què fem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</a:extLst>
          </p:cNvPr>
          <p:cNvSpPr/>
          <p:nvPr/>
        </p:nvSpPr>
        <p:spPr>
          <a:xfrm>
            <a:off x="1075643" y="1228474"/>
            <a:ext cx="989264" cy="79010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8C5615D1-AF8C-4FB8-A588-9D3615CCAF1B}"/>
              </a:ext>
            </a:extLst>
          </p:cNvPr>
          <p:cNvSpPr txBox="1"/>
          <p:nvPr/>
        </p:nvSpPr>
        <p:spPr>
          <a:xfrm>
            <a:off x="1016837" y="1406250"/>
            <a:ext cx="3899973" cy="42869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58BB2A"/>
              </a:buClr>
              <a:defRPr/>
            </a:pPr>
            <a:r>
              <a:rPr lang="ca-ES" b="1" dirty="0">
                <a:latin typeface="Arial"/>
                <a:cs typeface="Arial"/>
              </a:rPr>
              <a:t>Producció Industrial</a:t>
            </a:r>
            <a:r>
              <a:rPr lang="ca-ES" dirty="0">
                <a:latin typeface="Arial"/>
                <a:cs typeface="Arial"/>
              </a:rPr>
              <a:t>, 1943</a:t>
            </a:r>
          </a:p>
        </p:txBody>
      </p:sp>
      <p:pic>
        <p:nvPicPr>
          <p:cNvPr id="15" name="Picture 3" descr="H:\biotecnologia processos\Introducció\casa 6 pisos.jpg">
            <a:extLst>
              <a:ext uri="{FF2B5EF4-FFF2-40B4-BE49-F238E27FC236}">
                <a16:creationId xmlns:a16="http://schemas.microsoft.com/office/drawing/2014/main" id="{FD210748-F096-400C-975B-774B007B8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960" y="1985995"/>
            <a:ext cx="2725853" cy="3507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263BBE9-E4E5-47D5-B39A-55EF9BAC1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10193" y="1985995"/>
            <a:ext cx="2120029" cy="3507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7828F4F-B318-43EE-B634-7C04D92E3C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8"/>
          <a:stretch/>
        </p:blipFill>
        <p:spPr bwMode="auto">
          <a:xfrm>
            <a:off x="4572000" y="5723306"/>
            <a:ext cx="416559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709A916C-0354-A580-5620-42207EEB60E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25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2CCF7114-98E4-41D7-8FCC-AD23577D70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16109" b="62611"/>
          <a:stretch/>
        </p:blipFill>
        <p:spPr>
          <a:xfrm>
            <a:off x="0" y="0"/>
            <a:ext cx="9144000" cy="130748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9AC026-FAB0-4DAB-B19C-48516D39447C}"/>
              </a:ext>
            </a:extLst>
          </p:cNvPr>
          <p:cNvSpPr txBox="1"/>
          <p:nvPr/>
        </p:nvSpPr>
        <p:spPr>
          <a:xfrm>
            <a:off x="969207" y="44916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és i què fem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</a:extLst>
          </p:cNvPr>
          <p:cNvSpPr/>
          <p:nvPr/>
        </p:nvSpPr>
        <p:spPr>
          <a:xfrm>
            <a:off x="1075643" y="1228474"/>
            <a:ext cx="989264" cy="79010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1416A68-E8AE-4F49-BEC0-CE5F2A824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49552" y="1792480"/>
            <a:ext cx="3977924" cy="4477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ScreenHunter_02 Jan">
            <a:extLst>
              <a:ext uri="{FF2B5EF4-FFF2-40B4-BE49-F238E27FC236}">
                <a16:creationId xmlns:a16="http://schemas.microsoft.com/office/drawing/2014/main" id="{0D0ADB53-A5FA-4784-BC9B-EA5BBC237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76" y="1747860"/>
            <a:ext cx="3977924" cy="300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048BC49B-A06A-C672-8F7D-D4E273AD2CF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83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3E021E3-2CAC-4E2F-968E-A0C3A7019F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16109" b="62611"/>
          <a:stretch/>
        </p:blipFill>
        <p:spPr>
          <a:xfrm>
            <a:off x="0" y="0"/>
            <a:ext cx="9144000" cy="130748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9AC026-FAB0-4DAB-B19C-48516D39447C}"/>
              </a:ext>
            </a:extLst>
          </p:cNvPr>
          <p:cNvSpPr txBox="1"/>
          <p:nvPr/>
        </p:nvSpPr>
        <p:spPr>
          <a:xfrm>
            <a:off x="969207" y="44916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és i què fem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</a:extLst>
          </p:cNvPr>
          <p:cNvSpPr/>
          <p:nvPr/>
        </p:nvSpPr>
        <p:spPr>
          <a:xfrm>
            <a:off x="1075643" y="1228474"/>
            <a:ext cx="989264" cy="79010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8C5615D1-AF8C-4FB8-A588-9D3615CCAF1B}"/>
              </a:ext>
            </a:extLst>
          </p:cNvPr>
          <p:cNvSpPr txBox="1"/>
          <p:nvPr/>
        </p:nvSpPr>
        <p:spPr>
          <a:xfrm>
            <a:off x="1016837" y="1533511"/>
            <a:ext cx="6894633" cy="42869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58BB2A"/>
              </a:buClr>
              <a:defRPr/>
            </a:pPr>
            <a:r>
              <a:rPr lang="ca-ES" b="1" dirty="0">
                <a:latin typeface="Arial"/>
                <a:cs typeface="Arial"/>
              </a:rPr>
              <a:t>Planta depuradora d’aigües residuals urbanes (EDAR)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F823A25-61A9-41B5-B2D6-8EB41C9E1E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43" y="2069397"/>
            <a:ext cx="6340390" cy="4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7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3E021E3-2CAC-4E2F-968E-A0C3A7019F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16109" b="62611"/>
          <a:stretch/>
        </p:blipFill>
        <p:spPr>
          <a:xfrm>
            <a:off x="0" y="0"/>
            <a:ext cx="9144000" cy="1307484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</a:extLst>
          </p:cNvPr>
          <p:cNvSpPr/>
          <p:nvPr/>
        </p:nvSpPr>
        <p:spPr>
          <a:xfrm>
            <a:off x="1075643" y="1228474"/>
            <a:ext cx="989264" cy="79010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9940637-C9E8-4025-89B4-F0BE8C6598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22" t="10395" r="18000" b="10988"/>
          <a:stretch/>
        </p:blipFill>
        <p:spPr>
          <a:xfrm>
            <a:off x="25119" y="250672"/>
            <a:ext cx="9118881" cy="632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81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3E021E3-2CAC-4E2F-968E-A0C3A7019F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16109" b="62611"/>
          <a:stretch/>
        </p:blipFill>
        <p:spPr>
          <a:xfrm>
            <a:off x="0" y="0"/>
            <a:ext cx="9144000" cy="1307484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</a:extLst>
          </p:cNvPr>
          <p:cNvSpPr/>
          <p:nvPr/>
        </p:nvSpPr>
        <p:spPr>
          <a:xfrm>
            <a:off x="1075643" y="1228474"/>
            <a:ext cx="989264" cy="79010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B90B5A7-6FBA-4E0A-B713-E33BD22154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56" t="10289" r="18445" b="9605"/>
          <a:stretch/>
        </p:blipFill>
        <p:spPr>
          <a:xfrm>
            <a:off x="40686" y="160765"/>
            <a:ext cx="9103314" cy="661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130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C5991519-A356-4D39-B73C-D659A2F8F1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16109" b="62611"/>
          <a:stretch/>
        </p:blipFill>
        <p:spPr>
          <a:xfrm>
            <a:off x="0" y="0"/>
            <a:ext cx="9144000" cy="130748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9AC026-FAB0-4DAB-B19C-48516D394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916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Per què la UAB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474"/>
            <a:ext cx="989264" cy="79010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8C5615D1-AF8C-4FB8-A588-9D3615CCA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75643" y="2044967"/>
            <a:ext cx="6897558" cy="2557679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ct val="200000"/>
              </a:lnSpc>
              <a:spcBef>
                <a:spcPts val="500"/>
              </a:spcBef>
              <a:spcAft>
                <a:spcPts val="500"/>
              </a:spcAft>
              <a:buClr>
                <a:srgbClr val="58BB2A"/>
              </a:buClr>
              <a:defRPr/>
            </a:pPr>
            <a:r>
              <a:rPr lang="ca-ES" sz="1500" dirty="0">
                <a:latin typeface="Arial"/>
                <a:cs typeface="Arial"/>
              </a:rPr>
              <a:t>El suport </a:t>
            </a:r>
            <a:r>
              <a:rPr lang="ca-ES" sz="1500" b="1" dirty="0">
                <a:latin typeface="Arial"/>
                <a:cs typeface="Arial"/>
              </a:rPr>
              <a:t>del Departament d’Enginyeria Química, Biològica i Ambiental</a:t>
            </a:r>
            <a:r>
              <a:rPr lang="ca-ES" sz="1500" dirty="0">
                <a:latin typeface="Arial"/>
                <a:cs typeface="Arial"/>
              </a:rPr>
              <a:t>:</a:t>
            </a:r>
          </a:p>
          <a:p>
            <a:pPr marL="319387" indent="-319387" defTabSz="910227" fontAlgn="base">
              <a:lnSpc>
                <a:spcPct val="200000"/>
              </a:lnSpc>
              <a:spcBef>
                <a:spcPts val="500"/>
              </a:spcBef>
              <a:spcAft>
                <a:spcPts val="5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sz="1500" dirty="0">
                <a:latin typeface="Arial"/>
                <a:cs typeface="Arial"/>
              </a:rPr>
              <a:t>És un dels </a:t>
            </a:r>
            <a:r>
              <a:rPr lang="ca-ES" sz="1500" b="1" dirty="0">
                <a:latin typeface="Arial"/>
                <a:cs typeface="Arial"/>
              </a:rPr>
              <a:t>departaments capdavanters </a:t>
            </a:r>
            <a:r>
              <a:rPr lang="ca-ES" sz="1500" dirty="0">
                <a:latin typeface="Arial"/>
                <a:cs typeface="Arial"/>
              </a:rPr>
              <a:t>en la recerca i innovació en les àrees emergents de la Biotecnologia Industrial i l’Enginyeria Ambiental.</a:t>
            </a:r>
          </a:p>
          <a:p>
            <a:pPr marL="319387" indent="-319387" defTabSz="910227" fontAlgn="base">
              <a:lnSpc>
                <a:spcPct val="200000"/>
              </a:lnSpc>
              <a:spcBef>
                <a:spcPts val="500"/>
              </a:spcBef>
              <a:spcAft>
                <a:spcPts val="5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sz="1500" b="1" dirty="0">
                <a:latin typeface="Arial"/>
                <a:cs typeface="Arial"/>
              </a:rPr>
              <a:t>Més de cent </a:t>
            </a:r>
            <a:r>
              <a:rPr lang="ca-ES" sz="1500" dirty="0">
                <a:latin typeface="Arial"/>
                <a:cs typeface="Arial"/>
              </a:rPr>
              <a:t>investigadors i investigadores liderant projectes a escala nacional i internacional.</a:t>
            </a:r>
          </a:p>
        </p:txBody>
      </p:sp>
      <p:sp>
        <p:nvSpPr>
          <p:cNvPr id="12" name="CuadroTexto 11">
            <a:hlinkClick r:id="rId5"/>
            <a:extLst>
              <a:ext uri="{FF2B5EF4-FFF2-40B4-BE49-F238E27FC236}">
                <a16:creationId xmlns:a16="http://schemas.microsoft.com/office/drawing/2014/main" id="{7F4000CD-A980-4ADD-B53B-8379B891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3143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35B8A03-C86B-4D77-9F8C-93E09D42C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989051" y="6156234"/>
            <a:ext cx="299886" cy="309258"/>
          </a:xfrm>
          <a:prstGeom prst="rect">
            <a:avLst/>
          </a:prstGeom>
        </p:spPr>
      </p:pic>
      <p:pic>
        <p:nvPicPr>
          <p:cNvPr id="3" name="Imagen 13">
            <a:hlinkClick r:id="rId8"/>
            <a:extLst>
              <a:ext uri="{FF2B5EF4-FFF2-40B4-BE49-F238E27FC236}">
                <a16:creationId xmlns:a16="http://schemas.microsoft.com/office/drawing/2014/main" id="{2BD3E275-583D-43A5-37A3-DDE2E9968B5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4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/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raons per triar la UAB</a:t>
            </a:r>
            <a:endParaRPr kumimoji="0" lang="ca-E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38E7134A-B603-44B3-8B31-5B00C14041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16109" b="62611"/>
          <a:stretch/>
        </p:blipFill>
        <p:spPr>
          <a:xfrm>
            <a:off x="0" y="0"/>
            <a:ext cx="9144000" cy="1299123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2726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F7350A3-3D27-4A73-8D18-6ED323849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426010"/>
              </p:ext>
            </p:extLst>
          </p:nvPr>
        </p:nvGraphicFramePr>
        <p:xfrm>
          <a:off x="1074766" y="1866285"/>
          <a:ext cx="6898460" cy="2933665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ECTS (4 anys)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Horari: </a:t>
                      </a:r>
                      <a:r>
                        <a:rPr lang="ca-E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torn de matí amb algunes activitats de tarda.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Cursos propedèutics: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Taller </a:t>
                      </a:r>
                      <a:r>
                        <a:rPr lang="ca-ES" sz="18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Matemàtiques </a:t>
                      </a:r>
                      <a:r>
                        <a:rPr lang="ca-E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 </a:t>
                      </a:r>
                      <a:r>
                        <a:rPr lang="ca-ES" sz="18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Enginyers</a:t>
                      </a:r>
                      <a:endParaRPr lang="ca-E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8384890"/>
                  </a:ext>
                </a:extLst>
              </a:tr>
            </a:tbl>
          </a:graphicData>
        </a:graphic>
      </p:graphicFrame>
      <p:sp>
        <p:nvSpPr>
          <p:cNvPr id="13" name="CuadroTexto 12">
            <a:hlinkClick r:id="rId5"/>
            <a:extLst>
              <a:ext uri="{FF2B5EF4-FFF2-40B4-BE49-F238E27FC236}">
                <a16:creationId xmlns:a16="http://schemas.microsoft.com/office/drawing/2014/main" id="{76C4E971-FA75-4FA0-BE57-D75444DF60C2}"/>
              </a:ext>
            </a:extLst>
          </p:cNvPr>
          <p:cNvSpPr txBox="1"/>
          <p:nvPr/>
        </p:nvSpPr>
        <p:spPr>
          <a:xfrm>
            <a:off x="5655280" y="6165610"/>
            <a:ext cx="339514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cursos propedèutics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D2CC281-0FBE-4C1A-8927-07B0C39721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329972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20D2F607-886E-2B98-C527-952436A17AA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71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13" grpId="0"/>
      <p:bldP spid="13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EE1D1-5FA2-9F69-87F3-FF84332B5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ett3">
            <a:extLst>
              <a:ext uri="{FF2B5EF4-FFF2-40B4-BE49-F238E27FC236}">
                <a16:creationId xmlns:a16="http://schemas.microsoft.com/office/drawing/2014/main" id="{22E71A8F-1AC5-2907-5806-FFA066119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839000" y="-11150"/>
            <a:ext cx="11229174" cy="686915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FCEB0ED-4E5A-658C-3D06-3C52D9812954}"/>
              </a:ext>
            </a:extLst>
          </p:cNvPr>
          <p:cNvSpPr txBox="1"/>
          <p:nvPr/>
        </p:nvSpPr>
        <p:spPr>
          <a:xfrm>
            <a:off x="-931333" y="173241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47A85D0-6E30-A8DC-9D5D-2C7C5659E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181090"/>
            <a:ext cx="2133600" cy="365125"/>
          </a:xfrm>
        </p:spPr>
        <p:txBody>
          <a:bodyPr/>
          <a:lstStyle/>
          <a:p>
            <a:fld id="{841C1E86-93E3-524B-8B78-F1FFA2ACD5CB}" type="slidenum">
              <a:rPr lang="es-ES" b="1" smtClean="0">
                <a:solidFill>
                  <a:schemeClr val="bg1"/>
                </a:solidFill>
                <a:latin typeface="Arial"/>
                <a:cs typeface="Arial"/>
              </a:rPr>
              <a:t>31</a:t>
            </a:fld>
            <a:endParaRPr lang="es-ES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A865E8-B71A-9BC2-EF05-8C5B2D8BB0AF}"/>
              </a:ext>
            </a:extLst>
          </p:cNvPr>
          <p:cNvSpPr txBox="1"/>
          <p:nvPr/>
        </p:nvSpPr>
        <p:spPr>
          <a:xfrm>
            <a:off x="898468" y="991769"/>
            <a:ext cx="7232316" cy="2314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_tradnl" sz="16500" b="1">
                <a:solidFill>
                  <a:schemeClr val="bg1"/>
                </a:solidFill>
                <a:latin typeface="Arial"/>
                <a:cs typeface="Arial"/>
              </a:rPr>
              <a:t>03</a:t>
            </a:r>
            <a:endParaRPr lang="ca-ES" sz="165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C7B6465-50AB-CE7C-675C-9742AE7F5969}"/>
              </a:ext>
            </a:extLst>
          </p:cNvPr>
          <p:cNvSpPr txBox="1"/>
          <p:nvPr/>
        </p:nvSpPr>
        <p:spPr>
          <a:xfrm>
            <a:off x="969208" y="3040705"/>
            <a:ext cx="7232316" cy="9294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Com s’estructuren els estudis a 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l’Escola d’Enginyeria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8EF872C-00BD-F42D-78BC-ACCECFD15712}"/>
              </a:ext>
            </a:extLst>
          </p:cNvPr>
          <p:cNvSpPr/>
          <p:nvPr/>
        </p:nvSpPr>
        <p:spPr>
          <a:xfrm>
            <a:off x="1075643" y="848895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3" name="Imagen 13">
            <a:hlinkClick r:id="rId5"/>
            <a:extLst>
              <a:ext uri="{FF2B5EF4-FFF2-40B4-BE49-F238E27FC236}">
                <a16:creationId xmlns:a16="http://schemas.microsoft.com/office/drawing/2014/main" id="{5DFAEB97-1098-795D-4AFA-635C0983F2E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1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E66944C8-BF71-4B30-9B3B-23F715D54F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16109" b="62611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49" name="CuadroTexto 23"/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ca-ES" sz="1406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531393" y="437264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Estructura del grau en Enginyeria Química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EAB4FC1-D394-4902-B42F-1F55FD602481}"/>
              </a:ext>
            </a:extLst>
          </p:cNvPr>
          <p:cNvGrpSpPr/>
          <p:nvPr/>
        </p:nvGrpSpPr>
        <p:grpSpPr>
          <a:xfrm>
            <a:off x="1075645" y="4894721"/>
            <a:ext cx="3930392" cy="501363"/>
            <a:chOff x="1075645" y="4894721"/>
            <a:chExt cx="3930392" cy="501363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3105E752-F504-414F-95F7-DF18586F9933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34BDBA39-2347-4BD5-BA0F-4FA18D7BFE78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76DFB24B-A9D9-465F-89AE-EC64A016BCDE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12 ECTS</a:t>
                </a:r>
              </a:p>
            </p:txBody>
          </p:sp>
        </p:grp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A17E4D43-91F0-45CD-8C84-C3029586C9DB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3A0F5341-1E1F-4FF1-8DB7-E2B667F3AF9C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324C48E6-226E-4872-B2BA-7A13F7D77B18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97D1955-95DE-4F0D-8715-CA34CC80ADD0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70B1920B-6F41-4E1A-AAE1-CF1B38D3E2E5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6A8F20CE-308E-4436-B360-9FB7CE798753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DAA3CA6E-9157-4272-BAE4-8343672860FC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346F28F3-3557-4BE0-ADA0-4F7DC2C672BD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EEEC36C6-CDC7-474C-9EC8-7DF55C521B9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B05E49E1-6D36-4A95-95CE-4327088C18DF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66 ECTS</a:t>
                </a:r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DAEC35A-5080-43C3-A028-11BBB279B09D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58BB2A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titulació.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ACD71E2-084F-49AE-BA2D-390F563B611A}"/>
              </a:ext>
            </a:extLst>
          </p:cNvPr>
          <p:cNvGrpSpPr/>
          <p:nvPr/>
        </p:nvGrpSpPr>
        <p:grpSpPr>
          <a:xfrm>
            <a:off x="1075641" y="2914053"/>
            <a:ext cx="7058669" cy="523226"/>
            <a:chOff x="1075641" y="2914053"/>
            <a:chExt cx="7058669" cy="523226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A147467E-0970-454C-ADD3-B99B7A2F9CD5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49FF6B60-8E7B-4ADC-9FD8-F861FB82DE0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BCDEB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2D7205D7-F613-4119-8155-93E02F833DA1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F009C257-2258-49B0-AA54-F4F62771E33F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F8793B04-7372-4438-967B-F7A214EF8F3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7C7D2943-7BF2-4A9F-A28F-3EC4B14E8A83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120 ECTS</a:t>
                </a:r>
              </a:p>
            </p:txBody>
          </p:sp>
        </p:grp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1DC4AED9-8CA2-48CA-823A-1467291A2E0D}"/>
                </a:ext>
              </a:extLst>
            </p:cNvPr>
            <p:cNvSpPr txBox="1"/>
            <p:nvPr/>
          </p:nvSpPr>
          <p:spPr>
            <a:xfrm>
              <a:off x="5276810" y="2914053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58BB2A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Representen el gruix del pla d’estudis.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F41D106-9724-4255-8E78-D8DE474C3A9F}"/>
              </a:ext>
            </a:extLst>
          </p:cNvPr>
          <p:cNvGrpSpPr/>
          <p:nvPr/>
        </p:nvGrpSpPr>
        <p:grpSpPr>
          <a:xfrm>
            <a:off x="1075642" y="3893462"/>
            <a:ext cx="7058668" cy="524208"/>
            <a:chOff x="1075642" y="3893462"/>
            <a:chExt cx="7058668" cy="524208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9204D771-4ACB-4FAA-80CF-763095E5AF65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id="{4295DEBC-4AA1-4747-A7E0-7E8217F71E2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BCDEB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67103580-7AFF-4804-9D0D-638A26E1694B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09AA47C1-D4C3-4EEB-88CA-44984FCF22E0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id="{2FB37463-AAFE-4BF9-8F9F-4C3AA941814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644AD811-D1E4-4A3C-B257-2178EBC91497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42 ECTS</a:t>
                </a:r>
              </a:p>
            </p:txBody>
          </p:sp>
        </p:grp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69713A4E-5F8A-4926-A7AF-BDD91D8FEC3B}"/>
                </a:ext>
              </a:extLst>
            </p:cNvPr>
            <p:cNvSpPr txBox="1"/>
            <p:nvPr/>
          </p:nvSpPr>
          <p:spPr>
            <a:xfrm>
              <a:off x="5276810" y="3893462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58BB2A"/>
                </a:buClr>
                <a:buFont typeface="Verdana" panose="020B0604030504040204" pitchFamily="34" charset="0"/>
                <a:buChar char="•"/>
              </a:pPr>
              <a:r>
                <a:rPr lang="ca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Permeten aprofundir en alguns temes.</a:t>
              </a:r>
            </a:p>
          </p:txBody>
        </p:sp>
      </p:grpSp>
      <p:sp>
        <p:nvSpPr>
          <p:cNvPr id="38" name="CuadroTexto 37">
            <a:hlinkClick r:id="rId5"/>
            <a:extLst>
              <a:ext uri="{FF2B5EF4-FFF2-40B4-BE49-F238E27FC236}">
                <a16:creationId xmlns:a16="http://schemas.microsoft.com/office/drawing/2014/main" id="{4B04D148-DD70-4C27-9277-B0CA03375FDA}"/>
              </a:ext>
            </a:extLst>
          </p:cNvPr>
          <p:cNvSpPr txBox="1"/>
          <p:nvPr/>
        </p:nvSpPr>
        <p:spPr>
          <a:xfrm>
            <a:off x="5766597" y="6180818"/>
            <a:ext cx="264013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+info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E997EA94-AE4B-466D-8EFA-8B75FC1686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450177" y="614529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10CC686C-1A58-29CF-A5A3-D4AB69F711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84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2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38" grpId="0"/>
      <p:bldP spid="38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87D819CF-7D33-4A76-A444-2BAF98700A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16109" b="62611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791925" y="1850345"/>
            <a:ext cx="7857552" cy="372978"/>
          </a:xfrm>
          <a:prstGeom prst="rect">
            <a:avLst/>
          </a:prstGeom>
          <a:noFill/>
        </p:spPr>
        <p:txBody>
          <a:bodyPr wrap="square" lIns="63873" tIns="31936" rIns="63873" bIns="31936" numCol="1">
            <a:spAutoFit/>
          </a:bodyPr>
          <a:lstStyle/>
          <a:p>
            <a:pPr defTabSz="910227" fontAlgn="base">
              <a:lnSpc>
                <a:spcPts val="26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"/>
                <a:cs typeface="Arial"/>
              </a:rPr>
              <a:t>Formació bàsica: </a:t>
            </a: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Matemàtiques, Física, Química, Informàtica i Biologia.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QuadreDeText 13">
            <a:extLst>
              <a:ext uri="{FF2B5EF4-FFF2-40B4-BE49-F238E27FC236}">
                <a16:creationId xmlns:a16="http://schemas.microsoft.com/office/drawing/2014/main" id="{5B31CB7A-CECE-4F87-B55A-4F48B9A85CA8}"/>
              </a:ext>
            </a:extLst>
          </p:cNvPr>
          <p:cNvSpPr txBox="1"/>
          <p:nvPr/>
        </p:nvSpPr>
        <p:spPr>
          <a:xfrm>
            <a:off x="5085680" y="2757295"/>
            <a:ext cx="3266395" cy="284269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"/>
                <a:cs typeface="Arial"/>
              </a:rPr>
              <a:t>Esp. Enginyeria Química: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Reactors químics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Operacions de separació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Cinètica Química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Fenòmens de transport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Simulació de processos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Exp. Enginyeria Química</a:t>
            </a: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FF534179-5196-4C9C-813D-731EF6CC292C}"/>
              </a:ext>
            </a:extLst>
          </p:cNvPr>
          <p:cNvSpPr txBox="1"/>
          <p:nvPr/>
        </p:nvSpPr>
        <p:spPr>
          <a:xfrm>
            <a:off x="791925" y="2780168"/>
            <a:ext cx="3589587" cy="1985534"/>
          </a:xfrm>
          <a:prstGeom prst="rect">
            <a:avLst/>
          </a:prstGeom>
          <a:noFill/>
        </p:spPr>
        <p:txBody>
          <a:bodyPr wrap="square" lIns="63873" tIns="31936" rIns="63873" bIns="31936" numCol="1">
            <a:spAutoFit/>
          </a:bodyPr>
          <a:lstStyle/>
          <a:p>
            <a:pPr defTabSz="910227" fontAlgn="base"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"/>
                <a:cs typeface="Arial"/>
              </a:rPr>
              <a:t>Branca industrial:</a:t>
            </a:r>
          </a:p>
          <a:p>
            <a:pPr marL="319387" indent="-319387" defTabSz="910227" fontAlgn="base"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Control de processos</a:t>
            </a:r>
          </a:p>
          <a:p>
            <a:pPr marL="319387" indent="-319387" defTabSz="910227" fontAlgn="base"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Transmissió calor</a:t>
            </a:r>
          </a:p>
          <a:p>
            <a:pPr marL="319387" indent="-319387" defTabSz="910227" fontAlgn="base"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Disseny Equips i Instal·lacions</a:t>
            </a:r>
          </a:p>
          <a:p>
            <a:pPr marL="319387" indent="-319387" defTabSz="910227" fontAlgn="base"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Enginyeria del Procés i Producte</a:t>
            </a:r>
          </a:p>
        </p:txBody>
      </p:sp>
      <p:sp>
        <p:nvSpPr>
          <p:cNvPr id="12" name="CuadroTexto 11">
            <a:hlinkClick r:id="rId5"/>
            <a:extLst>
              <a:ext uri="{FF2B5EF4-FFF2-40B4-BE49-F238E27FC236}">
                <a16:creationId xmlns:a16="http://schemas.microsoft.com/office/drawing/2014/main" id="{EF8EB513-7024-4B88-A97F-0AF7F0386281}"/>
              </a:ext>
            </a:extLst>
          </p:cNvPr>
          <p:cNvSpPr txBox="1"/>
          <p:nvPr/>
        </p:nvSpPr>
        <p:spPr>
          <a:xfrm>
            <a:off x="5845066" y="6165610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10BF33C-ED85-4645-9D15-77C452C6C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519758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C8FEF364-C47B-716A-9A9B-E38DF58B6E6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41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3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8" grpId="0"/>
      <p:bldP spid="11" grpId="0"/>
      <p:bldP spid="12" grpId="0"/>
      <p:bldP spid="12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D95A7D19-45FF-4928-8A93-B1B74DE627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16109" b="62611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2" name="QuadreDeText 11">
            <a:extLst>
              <a:ext uri="{FF2B5EF4-FFF2-40B4-BE49-F238E27FC236}">
                <a16:creationId xmlns:a16="http://schemas.microsoft.com/office/drawing/2014/main" id="{1957A45F-4E3B-4C42-A65F-30CC115F9EAC}"/>
              </a:ext>
            </a:extLst>
          </p:cNvPr>
          <p:cNvSpPr txBox="1"/>
          <p:nvPr/>
        </p:nvSpPr>
        <p:spPr>
          <a:xfrm>
            <a:off x="668083" y="1613509"/>
            <a:ext cx="7502342" cy="372329"/>
          </a:xfrm>
          <a:prstGeom prst="rect">
            <a:avLst/>
          </a:prstGeom>
          <a:noFill/>
        </p:spPr>
        <p:txBody>
          <a:bodyPr lIns="63928" tIns="31964" rIns="63928" bIns="31964">
            <a:spAutoFit/>
          </a:bodyPr>
          <a:lstStyle/>
          <a:p>
            <a:pPr defTabSz="911011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defRPr/>
            </a:pPr>
            <a:r>
              <a:rPr lang="ca-ES" sz="2000" b="1" dirty="0">
                <a:latin typeface="Arial" pitchFamily="34" charset="0"/>
                <a:cs typeface="Arial" panose="020B0604020202020204" pitchFamily="34" charset="0"/>
              </a:rPr>
              <a:t>Optatives:</a:t>
            </a:r>
            <a:endParaRPr lang="ca-ES" sz="1600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8" name="QuadreDeText 13">
            <a:extLst>
              <a:ext uri="{FF2B5EF4-FFF2-40B4-BE49-F238E27FC236}">
                <a16:creationId xmlns:a16="http://schemas.microsoft.com/office/drawing/2014/main" id="{A1434BFF-1257-4223-BB38-F2B2CA10CD56}"/>
              </a:ext>
            </a:extLst>
          </p:cNvPr>
          <p:cNvSpPr txBox="1"/>
          <p:nvPr/>
        </p:nvSpPr>
        <p:spPr>
          <a:xfrm>
            <a:off x="3650711" y="4731053"/>
            <a:ext cx="4680489" cy="111093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spcBef>
                <a:spcPts val="1200"/>
              </a:spcBef>
              <a:spcAft>
                <a:spcPts val="12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Pràctiques </a:t>
            </a:r>
            <a:r>
              <a:rPr lang="ca-ES" sz="1600" b="1" dirty="0">
                <a:latin typeface="Arial"/>
                <a:cs typeface="Arial"/>
              </a:rPr>
              <a:t>externes</a:t>
            </a:r>
            <a:r>
              <a:rPr lang="ca-ES" sz="1600" dirty="0">
                <a:latin typeface="Arial"/>
                <a:cs typeface="Arial"/>
              </a:rPr>
              <a:t> (optativa)</a:t>
            </a:r>
          </a:p>
          <a:p>
            <a:pPr marL="319387" indent="-319387" defTabSz="910227" fontAlgn="base">
              <a:spcBef>
                <a:spcPts val="1200"/>
              </a:spcBef>
              <a:spcAft>
                <a:spcPts val="12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Treball Fi de Grau</a:t>
            </a:r>
            <a:r>
              <a:rPr lang="ca-ES" sz="1600" dirty="0">
                <a:latin typeface="Arial"/>
                <a:cs typeface="Arial"/>
              </a:rPr>
              <a:t>: realitzat en grup i dirigit per professionals externs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A09338E-2A34-459C-90D7-D32A58000866}"/>
              </a:ext>
            </a:extLst>
          </p:cNvPr>
          <p:cNvSpPr txBox="1"/>
          <p:nvPr/>
        </p:nvSpPr>
        <p:spPr>
          <a:xfrm>
            <a:off x="668084" y="2244150"/>
            <a:ext cx="2568788" cy="30423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Enginyeria  Processos Químics</a:t>
            </a:r>
            <a:endParaRPr lang="ca-ES" sz="1600" b="1" dirty="0">
              <a:solidFill>
                <a:srgbClr val="00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" indent="-180000">
              <a:lnSpc>
                <a:spcPts val="2000"/>
              </a:lnSpc>
              <a:spcBef>
                <a:spcPts val="1200"/>
              </a:spcBef>
              <a:spcAft>
                <a:spcPts val="300"/>
              </a:spcAft>
              <a:buClr>
                <a:srgbClr val="009933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Ampliació Op. Separació</a:t>
            </a:r>
          </a:p>
          <a:p>
            <a:pPr marL="180000" indent="-180000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9933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Ampliació Reactors Químics</a:t>
            </a:r>
          </a:p>
          <a:p>
            <a:pPr marL="180000" indent="-180000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9933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Organització i operació de sistemes productius</a:t>
            </a:r>
          </a:p>
          <a:p>
            <a:pPr marL="180000" indent="-180000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009933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Sistemes de control a la Indústria Química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52542E-2728-4EB8-A6FD-55866B5280DF}"/>
              </a:ext>
            </a:extLst>
          </p:cNvPr>
          <p:cNvSpPr txBox="1"/>
          <p:nvPr/>
        </p:nvSpPr>
        <p:spPr>
          <a:xfrm>
            <a:off x="3668479" y="2224457"/>
            <a:ext cx="1954344" cy="18004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Enginyeria Bioquímica</a:t>
            </a:r>
          </a:p>
          <a:p>
            <a:pPr marL="180000" indent="-180000">
              <a:spcBef>
                <a:spcPts val="1200"/>
              </a:spcBef>
              <a:spcAft>
                <a:spcPts val="300"/>
              </a:spcAft>
              <a:buClr>
                <a:srgbClr val="2EA515"/>
              </a:buClr>
              <a:buSzPct val="150000"/>
              <a:buFont typeface="Arial" panose="020B0604020202020204" pitchFamily="34" charset="0"/>
              <a:buChar char="•"/>
            </a:pP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Enginyeria Bioquímica	  </a:t>
            </a:r>
          </a:p>
          <a:p>
            <a:pPr marL="180000" indent="-180000">
              <a:spcBef>
                <a:spcPts val="300"/>
              </a:spcBef>
              <a:spcAft>
                <a:spcPts val="300"/>
              </a:spcAft>
              <a:buClr>
                <a:srgbClr val="2EA515"/>
              </a:buClr>
              <a:buSzPct val="150000"/>
              <a:buFont typeface="Arial" panose="020B0604020202020204" pitchFamily="34" charset="0"/>
              <a:buChar char="•"/>
            </a:pP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Lab. </a:t>
            </a:r>
            <a:r>
              <a:rPr lang="ca-ES" sz="16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. Bioquímica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0A786EE-FDA4-491D-859F-3392EEFA9E49}"/>
              </a:ext>
            </a:extLst>
          </p:cNvPr>
          <p:cNvSpPr txBox="1"/>
          <p:nvPr/>
        </p:nvSpPr>
        <p:spPr>
          <a:xfrm>
            <a:off x="6054430" y="2224457"/>
            <a:ext cx="2115996" cy="18004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Enginyeria Ambiental</a:t>
            </a:r>
            <a:endParaRPr lang="ca-E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" indent="-180000">
              <a:spcBef>
                <a:spcPts val="1200"/>
              </a:spcBef>
              <a:spcAft>
                <a:spcPts val="300"/>
              </a:spcAft>
              <a:buClr>
                <a:srgbClr val="009933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Tractament d’aigües</a:t>
            </a:r>
          </a:p>
          <a:p>
            <a:pPr marL="180000" indent="-180000">
              <a:spcBef>
                <a:spcPts val="300"/>
              </a:spcBef>
              <a:spcAft>
                <a:spcPts val="300"/>
              </a:spcAft>
              <a:buClr>
                <a:srgbClr val="009933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Tractament de residus</a:t>
            </a:r>
          </a:p>
        </p:txBody>
      </p:sp>
      <p:sp>
        <p:nvSpPr>
          <p:cNvPr id="11" name="CuadroTexto 10">
            <a:hlinkClick r:id="rId5"/>
            <a:extLst>
              <a:ext uri="{FF2B5EF4-FFF2-40B4-BE49-F238E27FC236}">
                <a16:creationId xmlns:a16="http://schemas.microsoft.com/office/drawing/2014/main" id="{0720D71E-2AAD-4E33-9CCC-03C381BC6AC1}"/>
              </a:ext>
            </a:extLst>
          </p:cNvPr>
          <p:cNvSpPr txBox="1"/>
          <p:nvPr/>
        </p:nvSpPr>
        <p:spPr>
          <a:xfrm>
            <a:off x="5845066" y="6165610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D6B0AB0-20FD-4B18-B171-4E53D07939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519758" y="6133406"/>
            <a:ext cx="299886" cy="309258"/>
          </a:xfrm>
          <a:prstGeom prst="rect">
            <a:avLst/>
          </a:prstGeom>
        </p:spPr>
      </p:pic>
      <p:pic>
        <p:nvPicPr>
          <p:cNvPr id="4" name="Imagen 13">
            <a:hlinkClick r:id="rId8"/>
            <a:extLst>
              <a:ext uri="{FF2B5EF4-FFF2-40B4-BE49-F238E27FC236}">
                <a16:creationId xmlns:a16="http://schemas.microsoft.com/office/drawing/2014/main" id="{9043AD07-B2C0-3C8F-D32D-5AFB55BCE6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674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750"/>
                            </p:stCondLst>
                            <p:childTnLst>
                              <p:par>
                                <p:cTn id="4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63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/>
      <p:bldP spid="18" grpId="0"/>
      <p:bldP spid="2" grpId="0" animBg="1"/>
      <p:bldP spid="3" grpId="0" animBg="1"/>
      <p:bldP spid="14" grpId="0" animBg="1"/>
      <p:bldP spid="11" grpId="0"/>
      <p:bldP spid="11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ab-lo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77" y="6161714"/>
            <a:ext cx="2179394" cy="3002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68462" y="1078485"/>
            <a:ext cx="989264" cy="71855"/>
          </a:xfrm>
          <a:prstGeom prst="rect">
            <a:avLst/>
          </a:prstGeom>
          <a:solidFill>
            <a:srgbClr val="3AAF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CuadroTexto 9"/>
          <p:cNvSpPr txBox="1"/>
          <p:nvPr/>
        </p:nvSpPr>
        <p:spPr>
          <a:xfrm>
            <a:off x="664369" y="448851"/>
            <a:ext cx="8279605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>
                <a:solidFill>
                  <a:srgbClr val="3BAF29"/>
                </a:solidFill>
                <a:latin typeface="Arial"/>
                <a:cs typeface="Arial"/>
              </a:rPr>
              <a:t>Quina dedicació cal per enginyeria?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970628" y="1412776"/>
            <a:ext cx="7684913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400" b="1">
                <a:latin typeface="Arial"/>
                <a:cs typeface="Arial"/>
              </a:rPr>
              <a:t>  </a:t>
            </a:r>
          </a:p>
        </p:txBody>
      </p:sp>
      <p:pic>
        <p:nvPicPr>
          <p:cNvPr id="11" name="Imagen 10" descr="uab-lo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77" y="6466514"/>
            <a:ext cx="2179394" cy="300200"/>
          </a:xfrm>
          <a:prstGeom prst="rect">
            <a:avLst/>
          </a:prstGeom>
        </p:spPr>
      </p:pic>
      <p:sp>
        <p:nvSpPr>
          <p:cNvPr id="1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181090"/>
            <a:ext cx="2133600" cy="365125"/>
          </a:xfrm>
        </p:spPr>
        <p:txBody>
          <a:bodyPr/>
          <a:lstStyle/>
          <a:p>
            <a:fld id="{841C1E86-93E3-524B-8B78-F1FFA2ACD5CB}" type="slidenum">
              <a:rPr lang="es-ES" b="1" smtClean="0">
                <a:solidFill>
                  <a:schemeClr val="tx1"/>
                </a:solidFill>
                <a:latin typeface="Arial"/>
                <a:cs typeface="Arial"/>
              </a:rPr>
              <a:t>35</a:t>
            </a:fld>
            <a:endParaRPr lang="es-ES" b="1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59" name="Grupo 58">
            <a:extLst>
              <a:ext uri="{FF2B5EF4-FFF2-40B4-BE49-F238E27FC236}">
                <a16:creationId xmlns:a16="http://schemas.microsoft.com/office/drawing/2014/main" id="{3DE423E7-1801-9EFD-FBA1-3A7FC226F191}"/>
              </a:ext>
            </a:extLst>
          </p:cNvPr>
          <p:cNvGrpSpPr/>
          <p:nvPr/>
        </p:nvGrpSpPr>
        <p:grpSpPr>
          <a:xfrm>
            <a:off x="1397805" y="1519215"/>
            <a:ext cx="7396497" cy="900000"/>
            <a:chOff x="2007402" y="1519215"/>
            <a:chExt cx="7396497" cy="900000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FD0A6D62-CBF6-3025-0530-53A10D6B4E66}"/>
                </a:ext>
              </a:extLst>
            </p:cNvPr>
            <p:cNvSpPr txBox="1"/>
            <p:nvPr/>
          </p:nvSpPr>
          <p:spPr>
            <a:xfrm>
              <a:off x="2007402" y="1519215"/>
              <a:ext cx="13965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Curs</a:t>
              </a:r>
            </a:p>
            <a:p>
              <a:pPr algn="r"/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Academic</a:t>
              </a: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029EED1D-4416-E86F-F5E0-4EB437525FFD}"/>
                </a:ext>
              </a:extLst>
            </p:cNvPr>
            <p:cNvSpPr txBox="1"/>
            <p:nvPr/>
          </p:nvSpPr>
          <p:spPr>
            <a:xfrm>
              <a:off x="3551739" y="1519215"/>
              <a:ext cx="585216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s-IS" sz="1600" i="1">
                  <a:solidFill>
                    <a:srgbClr val="40B12C"/>
                  </a:solidFill>
                  <a:latin typeface="Arial"/>
                  <a:cs typeface="Arial"/>
                </a:rPr>
                <a:t>2 semestres  </a:t>
              </a:r>
            </a:p>
            <a:p>
              <a:r>
                <a:rPr lang="is-IS" sz="1600" i="1">
                  <a:solidFill>
                    <a:srgbClr val="40B12C"/>
                  </a:solidFill>
                  <a:latin typeface="Arial"/>
                  <a:cs typeface="Arial"/>
                </a:rPr>
                <a:t>per curs</a:t>
              </a:r>
              <a:endParaRPr lang="en-US" sz="1600" i="1">
                <a:solidFill>
                  <a:srgbClr val="40B12C"/>
                </a:solidFill>
              </a:endParaRP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6DFF9EAE-4FE1-3A69-2F9F-461677D55762}"/>
                </a:ext>
              </a:extLst>
            </p:cNvPr>
            <p:cNvSpPr txBox="1"/>
            <p:nvPr/>
          </p:nvSpPr>
          <p:spPr>
            <a:xfrm>
              <a:off x="6632849" y="1519215"/>
              <a:ext cx="165053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s-IS" sz="1600" i="1">
                  <a:solidFill>
                    <a:srgbClr val="40B12C"/>
                  </a:solidFill>
                  <a:latin typeface="Arial"/>
                  <a:cs typeface="Arial"/>
                </a:rPr>
                <a:t>5 assignatures</a:t>
              </a:r>
            </a:p>
            <a:p>
              <a:r>
                <a:rPr lang="is-IS" sz="1600" i="1">
                  <a:solidFill>
                    <a:srgbClr val="40B12C"/>
                  </a:solidFill>
                  <a:latin typeface="Arial"/>
                  <a:cs typeface="Arial"/>
                </a:rPr>
                <a:t>per semestre</a:t>
              </a:r>
              <a:endParaRPr lang="en-US" sz="1600" i="1">
                <a:solidFill>
                  <a:srgbClr val="40B12C"/>
                </a:solidFill>
              </a:endParaRPr>
            </a:p>
          </p:txBody>
        </p: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7D652C5A-FB0E-F787-8738-37642512F4BD}"/>
                </a:ext>
              </a:extLst>
            </p:cNvPr>
            <p:cNvCxnSpPr>
              <a:cxnSpLocks/>
            </p:cNvCxnSpPr>
            <p:nvPr/>
          </p:nvCxnSpPr>
          <p:spPr>
            <a:xfrm>
              <a:off x="3487491" y="1519215"/>
              <a:ext cx="0" cy="90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9845C2B1-4837-66B5-78D7-1B4482A5263E}"/>
                </a:ext>
              </a:extLst>
            </p:cNvPr>
            <p:cNvCxnSpPr>
              <a:cxnSpLocks/>
            </p:cNvCxnSpPr>
            <p:nvPr/>
          </p:nvCxnSpPr>
          <p:spPr>
            <a:xfrm>
              <a:off x="6579962" y="1519215"/>
              <a:ext cx="0" cy="90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upo 62">
            <a:extLst>
              <a:ext uri="{FF2B5EF4-FFF2-40B4-BE49-F238E27FC236}">
                <a16:creationId xmlns:a16="http://schemas.microsoft.com/office/drawing/2014/main" id="{51E4AC99-04B9-0FED-E083-2BC2A201E6BB}"/>
              </a:ext>
            </a:extLst>
          </p:cNvPr>
          <p:cNvGrpSpPr/>
          <p:nvPr/>
        </p:nvGrpSpPr>
        <p:grpSpPr>
          <a:xfrm>
            <a:off x="1185345" y="2922588"/>
            <a:ext cx="10757269" cy="1737840"/>
            <a:chOff x="1794942" y="2644988"/>
            <a:chExt cx="10729433" cy="2015440"/>
          </a:xfrm>
        </p:grpSpPr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543F7EC4-9AC6-A98B-8783-95504650DE07}"/>
                </a:ext>
              </a:extLst>
            </p:cNvPr>
            <p:cNvCxnSpPr>
              <a:cxnSpLocks/>
            </p:cNvCxnSpPr>
            <p:nvPr/>
          </p:nvCxnSpPr>
          <p:spPr>
            <a:xfrm>
              <a:off x="3487491" y="2644988"/>
              <a:ext cx="0" cy="90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upo 59">
              <a:extLst>
                <a:ext uri="{FF2B5EF4-FFF2-40B4-BE49-F238E27FC236}">
                  <a16:creationId xmlns:a16="http://schemas.microsoft.com/office/drawing/2014/main" id="{BB3DAD0B-611B-D477-5C2E-CDDA404F1BA9}"/>
                </a:ext>
              </a:extLst>
            </p:cNvPr>
            <p:cNvGrpSpPr/>
            <p:nvPr/>
          </p:nvGrpSpPr>
          <p:grpSpPr>
            <a:xfrm>
              <a:off x="1794942" y="2645796"/>
              <a:ext cx="10729433" cy="2014632"/>
              <a:chOff x="1794942" y="2645796"/>
              <a:chExt cx="10729433" cy="2014632"/>
            </a:xfrm>
          </p:grpSpPr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C787EEA0-3545-853F-831C-02DFFF6D9062}"/>
                  </a:ext>
                </a:extLst>
              </p:cNvPr>
              <p:cNvSpPr txBox="1"/>
              <p:nvPr/>
            </p:nvSpPr>
            <p:spPr>
              <a:xfrm>
                <a:off x="1794942" y="2645796"/>
                <a:ext cx="173797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ca-ES" sz="2000" b="1">
                    <a:latin typeface="Arial" panose="020B0604020202020204" pitchFamily="34" charset="0"/>
                    <a:cs typeface="Arial" panose="020B0604020202020204" pitchFamily="34" charset="0"/>
                  </a:rPr>
                  <a:t>Assignatura </a:t>
                </a:r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3D4E2FE6-BDA8-0945-F66D-52AE4A48149C}"/>
                  </a:ext>
                </a:extLst>
              </p:cNvPr>
              <p:cNvSpPr txBox="1"/>
              <p:nvPr/>
            </p:nvSpPr>
            <p:spPr>
              <a:xfrm>
                <a:off x="3511401" y="2645796"/>
                <a:ext cx="3428049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is-IS" sz="1600" i="1">
                    <a:solidFill>
                      <a:srgbClr val="40B12C"/>
                    </a:solidFill>
                    <a:latin typeface="Arial"/>
                    <a:cs typeface="Arial"/>
                  </a:rPr>
                  <a:t>2h de </a:t>
                </a:r>
                <a:r>
                  <a:rPr lang="is-IS" sz="1600" i="1" err="1">
                    <a:solidFill>
                      <a:srgbClr val="40B12C"/>
                    </a:solidFill>
                    <a:latin typeface="Arial"/>
                    <a:cs typeface="Arial"/>
                  </a:rPr>
                  <a:t>teoria</a:t>
                </a:r>
                <a:r>
                  <a:rPr lang="is-IS" sz="1600" i="1">
                    <a:solidFill>
                      <a:srgbClr val="40B12C"/>
                    </a:solidFill>
                    <a:latin typeface="Arial"/>
                    <a:cs typeface="Arial"/>
                  </a:rPr>
                  <a:t> </a:t>
                </a:r>
              </a:p>
              <a:p>
                <a:r>
                  <a:rPr lang="is-IS" sz="1600" i="1">
                    <a:solidFill>
                      <a:srgbClr val="40B12C"/>
                    </a:solidFill>
                    <a:latin typeface="Arial"/>
                    <a:cs typeface="Arial"/>
                  </a:rPr>
                  <a:t>1h de </a:t>
                </a:r>
                <a:r>
                  <a:rPr lang="is-IS" sz="1600" i="1" err="1">
                    <a:solidFill>
                      <a:srgbClr val="40B12C"/>
                    </a:solidFill>
                    <a:latin typeface="Arial"/>
                    <a:cs typeface="Arial"/>
                  </a:rPr>
                  <a:t>problemes</a:t>
                </a:r>
                <a:r>
                  <a:rPr lang="is-IS" sz="1600" i="1">
                    <a:solidFill>
                      <a:srgbClr val="40B12C"/>
                    </a:solidFill>
                    <a:latin typeface="Arial"/>
                    <a:cs typeface="Arial"/>
                  </a:rPr>
                  <a:t>      / setmana </a:t>
                </a:r>
              </a:p>
              <a:p>
                <a:r>
                  <a:rPr lang="is-IS" sz="1600" i="1">
                    <a:solidFill>
                      <a:srgbClr val="40B12C"/>
                    </a:solidFill>
                    <a:latin typeface="Arial"/>
                    <a:cs typeface="Arial"/>
                  </a:rPr>
                  <a:t>1h de </a:t>
                </a:r>
                <a:r>
                  <a:rPr lang="is-IS" sz="1600" i="1" err="1">
                    <a:solidFill>
                      <a:srgbClr val="40B12C"/>
                    </a:solidFill>
                    <a:latin typeface="Arial"/>
                    <a:cs typeface="Arial"/>
                  </a:rPr>
                  <a:t>pràctiques</a:t>
                </a:r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D665D399-BBC1-1C1F-3A16-0799F28A7A9E}"/>
                  </a:ext>
                </a:extLst>
              </p:cNvPr>
              <p:cNvSpPr txBox="1"/>
              <p:nvPr/>
            </p:nvSpPr>
            <p:spPr>
              <a:xfrm>
                <a:off x="2150807" y="3706321"/>
                <a:ext cx="138211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ca-ES" sz="2000" b="1">
                    <a:latin typeface="Arial" panose="020B0604020202020204" pitchFamily="34" charset="0"/>
                    <a:cs typeface="Arial" panose="020B0604020202020204" pitchFamily="34" charset="0"/>
                  </a:rPr>
                  <a:t>Treball </a:t>
                </a:r>
              </a:p>
              <a:p>
                <a:pPr algn="r"/>
                <a:r>
                  <a:rPr lang="ca-ES" sz="2000" b="1">
                    <a:latin typeface="Arial" panose="020B0604020202020204" pitchFamily="34" charset="0"/>
                    <a:cs typeface="Arial" panose="020B0604020202020204" pitchFamily="34" charset="0"/>
                  </a:rPr>
                  <a:t>Autònom </a:t>
                </a:r>
              </a:p>
            </p:txBody>
          </p:sp>
          <p:cxnSp>
            <p:nvCxnSpPr>
              <p:cNvPr id="28" name="Conector recto 27">
                <a:extLst>
                  <a:ext uri="{FF2B5EF4-FFF2-40B4-BE49-F238E27FC236}">
                    <a16:creationId xmlns:a16="http://schemas.microsoft.com/office/drawing/2014/main" id="{A7E5BC18-CBA9-B7DD-CAE0-64EA9AB0F3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87491" y="3738595"/>
                <a:ext cx="0" cy="90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ctor recto 31">
                <a:extLst>
                  <a:ext uri="{FF2B5EF4-FFF2-40B4-BE49-F238E27FC236}">
                    <a16:creationId xmlns:a16="http://schemas.microsoft.com/office/drawing/2014/main" id="{8F5CAB82-BCD3-9A80-E17B-A028F671CE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92504" y="2645796"/>
                <a:ext cx="0" cy="20146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88FB9208-8260-D23E-FE6E-D015C23A1190}"/>
                  </a:ext>
                </a:extLst>
              </p:cNvPr>
              <p:cNvSpPr txBox="1"/>
              <p:nvPr/>
            </p:nvSpPr>
            <p:spPr>
              <a:xfrm>
                <a:off x="6672215" y="3290498"/>
                <a:ext cx="5852160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is-IS" sz="1600" i="1">
                    <a:solidFill>
                      <a:srgbClr val="40B12C"/>
                    </a:solidFill>
                    <a:latin typeface="Arial"/>
                    <a:cs typeface="Arial"/>
                  </a:rPr>
                  <a:t>8h / setmana </a:t>
                </a:r>
              </a:p>
              <a:p>
                <a:r>
                  <a:rPr lang="is-IS" sz="1600" i="1">
                    <a:solidFill>
                      <a:srgbClr val="40B12C"/>
                    </a:solidFill>
                    <a:latin typeface="Arial"/>
                    <a:cs typeface="Arial"/>
                  </a:rPr>
                  <a:t>per </a:t>
                </a:r>
                <a:r>
                  <a:rPr lang="is-IS" sz="1600" i="1" err="1">
                    <a:solidFill>
                      <a:srgbClr val="40B12C"/>
                    </a:solidFill>
                    <a:latin typeface="Arial"/>
                    <a:cs typeface="Arial"/>
                  </a:rPr>
                  <a:t>assignatura</a:t>
                </a:r>
                <a:endParaRPr lang="en-US" sz="1600" i="1" err="1">
                  <a:solidFill>
                    <a:srgbClr val="40B12C"/>
                  </a:solidFill>
                </a:endParaRPr>
              </a:p>
            </p:txBody>
          </p:sp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84F8CB2A-A10F-D03E-CE69-B3ED55317C12}"/>
                  </a:ext>
                </a:extLst>
              </p:cNvPr>
              <p:cNvSpPr txBox="1"/>
              <p:nvPr/>
            </p:nvSpPr>
            <p:spPr>
              <a:xfrm>
                <a:off x="3561474" y="3789844"/>
                <a:ext cx="3428049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is-IS" sz="1600" i="1">
                    <a:solidFill>
                      <a:srgbClr val="40B12C"/>
                    </a:solidFill>
                    <a:latin typeface="Arial"/>
                    <a:cs typeface="Arial"/>
                  </a:rPr>
                  <a:t>2h de </a:t>
                </a:r>
                <a:r>
                  <a:rPr lang="is-IS" sz="1600" i="1" err="1">
                    <a:solidFill>
                      <a:srgbClr val="40B12C"/>
                    </a:solidFill>
                    <a:latin typeface="Arial"/>
                    <a:cs typeface="Arial"/>
                  </a:rPr>
                  <a:t>teoria</a:t>
                </a:r>
                <a:r>
                  <a:rPr lang="is-IS" sz="1600" i="1">
                    <a:solidFill>
                      <a:srgbClr val="40B12C"/>
                    </a:solidFill>
                    <a:latin typeface="Arial"/>
                    <a:cs typeface="Arial"/>
                  </a:rPr>
                  <a:t> </a:t>
                </a:r>
              </a:p>
              <a:p>
                <a:r>
                  <a:rPr lang="is-IS" sz="1600" i="1">
                    <a:solidFill>
                      <a:srgbClr val="40B12C"/>
                    </a:solidFill>
                    <a:latin typeface="Arial"/>
                    <a:cs typeface="Arial"/>
                  </a:rPr>
                  <a:t>1h de </a:t>
                </a:r>
                <a:r>
                  <a:rPr lang="is-IS" sz="1600" i="1" err="1">
                    <a:solidFill>
                      <a:srgbClr val="40B12C"/>
                    </a:solidFill>
                    <a:latin typeface="Arial"/>
                    <a:cs typeface="Arial"/>
                  </a:rPr>
                  <a:t>problemes</a:t>
                </a:r>
                <a:r>
                  <a:rPr lang="is-IS" sz="1600" i="1">
                    <a:solidFill>
                      <a:srgbClr val="40B12C"/>
                    </a:solidFill>
                    <a:latin typeface="Arial"/>
                    <a:cs typeface="Arial"/>
                  </a:rPr>
                  <a:t>      / setmana </a:t>
                </a:r>
              </a:p>
              <a:p>
                <a:r>
                  <a:rPr lang="is-IS" sz="1600" i="1">
                    <a:solidFill>
                      <a:srgbClr val="40B12C"/>
                    </a:solidFill>
                    <a:latin typeface="Arial"/>
                    <a:cs typeface="Arial"/>
                  </a:rPr>
                  <a:t>1h de </a:t>
                </a:r>
                <a:r>
                  <a:rPr lang="is-IS" sz="1600" i="1" err="1">
                    <a:solidFill>
                      <a:srgbClr val="40B12C"/>
                    </a:solidFill>
                    <a:latin typeface="Arial"/>
                    <a:cs typeface="Arial"/>
                  </a:rPr>
                  <a:t>pràctiques</a:t>
                </a:r>
              </a:p>
            </p:txBody>
          </p:sp>
        </p:grpSp>
      </p:grpSp>
      <p:grpSp>
        <p:nvGrpSpPr>
          <p:cNvPr id="62" name="Grupo 61">
            <a:extLst>
              <a:ext uri="{FF2B5EF4-FFF2-40B4-BE49-F238E27FC236}">
                <a16:creationId xmlns:a16="http://schemas.microsoft.com/office/drawing/2014/main" id="{9AB71CFC-EC08-C196-5C15-8371A272B44A}"/>
              </a:ext>
            </a:extLst>
          </p:cNvPr>
          <p:cNvGrpSpPr/>
          <p:nvPr/>
        </p:nvGrpSpPr>
        <p:grpSpPr>
          <a:xfrm>
            <a:off x="-1486541" y="4987894"/>
            <a:ext cx="10944292" cy="900000"/>
            <a:chOff x="-876944" y="4987894"/>
            <a:chExt cx="10944292" cy="900000"/>
          </a:xfrm>
        </p:grpSpPr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035E31DD-E2C1-C612-FE52-911150F9F925}"/>
                </a:ext>
              </a:extLst>
            </p:cNvPr>
            <p:cNvSpPr txBox="1"/>
            <p:nvPr/>
          </p:nvSpPr>
          <p:spPr>
            <a:xfrm>
              <a:off x="-876944" y="5012029"/>
              <a:ext cx="43013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a-ES" sz="2000" b="1">
                  <a:latin typeface="Arial" panose="020B0604020202020204" pitchFamily="34" charset="0"/>
                  <a:cs typeface="Arial" panose="020B0604020202020204" pitchFamily="34" charset="0"/>
                </a:rPr>
                <a:t>Dedicació</a:t>
              </a:r>
            </a:p>
            <a:p>
              <a:pPr algn="r"/>
              <a:r>
                <a:rPr lang="ca-ES" sz="2000" b="1">
                  <a:latin typeface="Arial" panose="020B0604020202020204" pitchFamily="34" charset="0"/>
                  <a:cs typeface="Arial" panose="020B0604020202020204" pitchFamily="34" charset="0"/>
                </a:rPr>
                <a:t>setmanal</a:t>
              </a:r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21C888FC-56E9-3DDF-40E9-224B06431B3A}"/>
                </a:ext>
              </a:extLst>
            </p:cNvPr>
            <p:cNvSpPr txBox="1"/>
            <p:nvPr/>
          </p:nvSpPr>
          <p:spPr>
            <a:xfrm>
              <a:off x="3585122" y="5112851"/>
              <a:ext cx="6482226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s-ES"/>
              </a:defPPr>
              <a:lvl1pPr algn="r">
                <a:defRPr sz="28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is-IS" sz="2400" dirty="0">
                  <a:solidFill>
                    <a:srgbClr val="40B12C"/>
                  </a:solidFill>
                  <a:latin typeface="Arial"/>
                  <a:cs typeface="Arial"/>
                </a:rPr>
                <a:t>40h setmanals, 15 setmanes/semestre</a:t>
              </a:r>
              <a:endParaRPr lang="en-US" sz="2400" dirty="0">
                <a:solidFill>
                  <a:srgbClr val="40B12C"/>
                </a:solidFill>
                <a:latin typeface="Arial"/>
                <a:cs typeface="Arial"/>
              </a:endParaRPr>
            </a:p>
          </p:txBody>
        </p:sp>
        <p:cxnSp>
          <p:nvCxnSpPr>
            <p:cNvPr id="38" name="Conector recto 37">
              <a:extLst>
                <a:ext uri="{FF2B5EF4-FFF2-40B4-BE49-F238E27FC236}">
                  <a16:creationId xmlns:a16="http://schemas.microsoft.com/office/drawing/2014/main" id="{02E01689-DD77-0148-69B2-483C49F65290}"/>
                </a:ext>
              </a:extLst>
            </p:cNvPr>
            <p:cNvCxnSpPr>
              <a:cxnSpLocks/>
            </p:cNvCxnSpPr>
            <p:nvPr/>
          </p:nvCxnSpPr>
          <p:spPr>
            <a:xfrm>
              <a:off x="3482644" y="4987894"/>
              <a:ext cx="0" cy="90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A966CFA8-8692-33A1-2707-4D8F5FAE4A5F}"/>
              </a:ext>
            </a:extLst>
          </p:cNvPr>
          <p:cNvCxnSpPr>
            <a:cxnSpLocks/>
          </p:cNvCxnSpPr>
          <p:nvPr/>
        </p:nvCxnSpPr>
        <p:spPr>
          <a:xfrm>
            <a:off x="-1991606" y="821985"/>
            <a:ext cx="0" cy="6766714"/>
          </a:xfrm>
          <a:prstGeom prst="line">
            <a:avLst/>
          </a:prstGeom>
          <a:ln>
            <a:solidFill>
              <a:srgbClr val="40B12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14F3D444-B596-6D88-E5DB-6E5252618AF4}"/>
              </a:ext>
            </a:extLst>
          </p:cNvPr>
          <p:cNvCxnSpPr>
            <a:cxnSpLocks/>
          </p:cNvCxnSpPr>
          <p:nvPr/>
        </p:nvCxnSpPr>
        <p:spPr>
          <a:xfrm>
            <a:off x="-4550484" y="8062404"/>
            <a:ext cx="4550484" cy="0"/>
          </a:xfrm>
          <a:prstGeom prst="line">
            <a:avLst/>
          </a:prstGeom>
          <a:ln>
            <a:solidFill>
              <a:srgbClr val="40B12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13">
            <a:hlinkClick r:id="rId3"/>
            <a:extLst>
              <a:ext uri="{FF2B5EF4-FFF2-40B4-BE49-F238E27FC236}">
                <a16:creationId xmlns:a16="http://schemas.microsoft.com/office/drawing/2014/main" id="{CFD2429D-9D49-4275-73F7-B3BC69440C5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5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D95A7D19-45FF-4928-8A93-B1B74DE627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16109" b="62611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Classes presencials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4" name="Imagen 13">
            <a:hlinkClick r:id="rId5"/>
            <a:extLst>
              <a:ext uri="{FF2B5EF4-FFF2-40B4-BE49-F238E27FC236}">
                <a16:creationId xmlns:a16="http://schemas.microsoft.com/office/drawing/2014/main" id="{9043AD07-B2C0-3C8F-D32D-5AFB55BCE6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15" name="CuadroTexto 5">
            <a:extLst>
              <a:ext uri="{FF2B5EF4-FFF2-40B4-BE49-F238E27FC236}">
                <a16:creationId xmlns:a16="http://schemas.microsoft.com/office/drawing/2014/main" id="{5CB1B500-B1DB-495D-A4F5-1DB67FE51E68}"/>
              </a:ext>
            </a:extLst>
          </p:cNvPr>
          <p:cNvSpPr txBox="1"/>
          <p:nvPr/>
        </p:nvSpPr>
        <p:spPr>
          <a:xfrm>
            <a:off x="701763" y="1485021"/>
            <a:ext cx="7684913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ca-ES" sz="2400" b="1" dirty="0">
                <a:latin typeface="Arial"/>
                <a:cs typeface="Arial"/>
              </a:rPr>
              <a:t>Tipus d’activitats a les assignatures</a:t>
            </a:r>
          </a:p>
        </p:txBody>
      </p:sp>
      <p:sp>
        <p:nvSpPr>
          <p:cNvPr id="17" name="CuadroTexto 6">
            <a:extLst>
              <a:ext uri="{FF2B5EF4-FFF2-40B4-BE49-F238E27FC236}">
                <a16:creationId xmlns:a16="http://schemas.microsoft.com/office/drawing/2014/main" id="{30896C8C-E9B7-49F1-A824-6C7FC9EB8258}"/>
              </a:ext>
            </a:extLst>
          </p:cNvPr>
          <p:cNvSpPr txBox="1"/>
          <p:nvPr/>
        </p:nvSpPr>
        <p:spPr>
          <a:xfrm>
            <a:off x="757324" y="2076450"/>
            <a:ext cx="3984903" cy="3202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s-IS" sz="1700" dirty="0">
                <a:latin typeface="Arial"/>
                <a:cs typeface="Arial"/>
              </a:rPr>
              <a:t>Teoria</a:t>
            </a:r>
          </a:p>
          <a:p>
            <a:pPr>
              <a:lnSpc>
                <a:spcPct val="120000"/>
              </a:lnSpc>
            </a:pPr>
            <a:r>
              <a:rPr lang="is-IS" sz="1700" dirty="0">
                <a:latin typeface="Arial"/>
                <a:cs typeface="Arial"/>
              </a:rPr>
              <a:t>Problemes</a:t>
            </a:r>
          </a:p>
          <a:p>
            <a:pPr>
              <a:lnSpc>
                <a:spcPct val="120000"/>
              </a:lnSpc>
            </a:pPr>
            <a:r>
              <a:rPr lang="is-IS" sz="1700" dirty="0">
                <a:latin typeface="Arial"/>
                <a:cs typeface="Arial"/>
              </a:rPr>
              <a:t>Pràctiques de laboratori</a:t>
            </a:r>
          </a:p>
          <a:p>
            <a:pPr>
              <a:lnSpc>
                <a:spcPct val="120000"/>
              </a:lnSpc>
            </a:pPr>
            <a:r>
              <a:rPr lang="is-IS" sz="1700" dirty="0">
                <a:latin typeface="Arial"/>
                <a:cs typeface="Arial"/>
              </a:rPr>
              <a:t>Exàmens</a:t>
            </a:r>
          </a:p>
          <a:p>
            <a:pPr>
              <a:lnSpc>
                <a:spcPct val="120000"/>
              </a:lnSpc>
            </a:pPr>
            <a:r>
              <a:rPr lang="is-IS" sz="1700" dirty="0">
                <a:latin typeface="Arial"/>
                <a:cs typeface="Arial"/>
              </a:rPr>
              <a:t>Presentacions de treballs</a:t>
            </a:r>
          </a:p>
          <a:p>
            <a:pPr>
              <a:lnSpc>
                <a:spcPct val="120000"/>
              </a:lnSpc>
            </a:pPr>
            <a:endParaRPr lang="is-IS" sz="1700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is-IS" sz="1700" dirty="0">
                <a:latin typeface="Arial"/>
                <a:cs typeface="Arial"/>
              </a:rPr>
              <a:t>Espai d‘assignatura al Campus Virtual</a:t>
            </a:r>
          </a:p>
          <a:p>
            <a:pPr>
              <a:lnSpc>
                <a:spcPct val="120000"/>
              </a:lnSpc>
            </a:pPr>
            <a:endParaRPr lang="is-IS" sz="1700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is-IS" sz="1700" b="1" dirty="0">
                <a:latin typeface="Arial"/>
                <a:cs typeface="Arial"/>
              </a:rPr>
              <a:t>La gestió del treball és molt important!</a:t>
            </a:r>
            <a:endParaRPr lang="en-US" sz="1700" b="1" dirty="0">
              <a:latin typeface="Arial"/>
              <a:cs typeface="Arial"/>
            </a:endParaRPr>
          </a:p>
        </p:txBody>
      </p:sp>
      <p:pic>
        <p:nvPicPr>
          <p:cNvPr id="19" name="Google Shape;272;p51">
            <a:extLst>
              <a:ext uri="{FF2B5EF4-FFF2-40B4-BE49-F238E27FC236}">
                <a16:creationId xmlns:a16="http://schemas.microsoft.com/office/drawing/2014/main" id="{D364ED5D-F3A3-48BE-A3D9-9DEBDB827366}"/>
              </a:ext>
            </a:extLst>
          </p:cNvPr>
          <p:cNvPicPr preferRelativeResize="0"/>
          <p:nvPr/>
        </p:nvPicPr>
        <p:blipFill rotWithShape="1">
          <a:blip r:embed="rId7">
            <a:alphaModFix amt="40000"/>
          </a:blip>
          <a:srcRect l="29244" r="19278"/>
          <a:stretch/>
        </p:blipFill>
        <p:spPr>
          <a:xfrm>
            <a:off x="5004005" y="2110154"/>
            <a:ext cx="3382671" cy="37078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2761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D95A7D19-45FF-4928-8A93-B1B74DE627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16109" b="62611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Laboratoris i pràctiques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4" name="Imagen 13">
            <a:hlinkClick r:id="rId5"/>
            <a:extLst>
              <a:ext uri="{FF2B5EF4-FFF2-40B4-BE49-F238E27FC236}">
                <a16:creationId xmlns:a16="http://schemas.microsoft.com/office/drawing/2014/main" id="{9043AD07-B2C0-3C8F-D32D-5AFB55BCE6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11" name="CuadroTexto 6">
            <a:extLst>
              <a:ext uri="{FF2B5EF4-FFF2-40B4-BE49-F238E27FC236}">
                <a16:creationId xmlns:a16="http://schemas.microsoft.com/office/drawing/2014/main" id="{CA66450E-6036-46A7-9423-ED3EE85E704E}"/>
              </a:ext>
            </a:extLst>
          </p:cNvPr>
          <p:cNvSpPr txBox="1"/>
          <p:nvPr/>
        </p:nvSpPr>
        <p:spPr>
          <a:xfrm>
            <a:off x="543427" y="2136574"/>
            <a:ext cx="3757986" cy="28888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s-IS" sz="1700" dirty="0">
                <a:latin typeface="Arial"/>
                <a:cs typeface="Arial"/>
              </a:rPr>
              <a:t>Aplicació dels conceptes teoria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s-IS" sz="1700" dirty="0">
                <a:latin typeface="Arial"/>
                <a:cs typeface="Arial"/>
              </a:rPr>
              <a:t>Treball en grup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s-IS" sz="1700" dirty="0">
                <a:latin typeface="Arial"/>
                <a:cs typeface="Arial"/>
              </a:rPr>
              <a:t>Preparació i treball previ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s-IS" sz="1700" dirty="0">
                <a:latin typeface="Arial"/>
                <a:cs typeface="Arial"/>
              </a:rPr>
              <a:t>Lliurament informe final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s-IS" sz="1700" dirty="0">
                <a:latin typeface="Arial"/>
                <a:cs typeface="Arial"/>
              </a:rPr>
              <a:t>Part important de la nota final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is-IS" sz="1700" dirty="0">
              <a:latin typeface="Arial"/>
              <a:cs typeface="Arial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s-IS" sz="1700" dirty="0">
                <a:latin typeface="Arial"/>
                <a:cs typeface="Arial"/>
              </a:rPr>
              <a:t>Pràctiques externes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s-IS" sz="1700" dirty="0">
                <a:latin typeface="Arial"/>
                <a:cs typeface="Arial"/>
              </a:rPr>
              <a:t>Treball Fi de Grau </a:t>
            </a:r>
          </a:p>
          <a:p>
            <a:pPr>
              <a:lnSpc>
                <a:spcPct val="120000"/>
              </a:lnSpc>
            </a:pPr>
            <a:endParaRPr lang="en-US" sz="1700" dirty="0">
              <a:latin typeface="Arial"/>
              <a:cs typeface="Arial"/>
            </a:endParaRPr>
          </a:p>
        </p:txBody>
      </p:sp>
      <p:pic>
        <p:nvPicPr>
          <p:cNvPr id="12" name="Picture 2" descr="http://old.usm.cl/admision/carreras/concepcion/imagen/tecnico-universitario-en-quimica-mencion-quimica-industrial.jpg">
            <a:hlinkClick r:id="rId7"/>
            <a:extLst>
              <a:ext uri="{FF2B5EF4-FFF2-40B4-BE49-F238E27FC236}">
                <a16:creationId xmlns:a16="http://schemas.microsoft.com/office/drawing/2014/main" id="{57A52472-2A92-4969-BB71-A37B96B98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77148" y="2455135"/>
            <a:ext cx="4429386" cy="22137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81815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16CCB25A-8940-4E3F-B72E-5D99B498F1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16109" b="62611"/>
          <a:stretch/>
        </p:blipFill>
        <p:spPr>
          <a:xfrm>
            <a:off x="0" y="0"/>
            <a:ext cx="9144000" cy="130748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9AC026-FAB0-4DAB-B19C-48516D39447C}"/>
              </a:ext>
            </a:extLst>
          </p:cNvPr>
          <p:cNvSpPr txBox="1"/>
          <p:nvPr/>
        </p:nvSpPr>
        <p:spPr>
          <a:xfrm>
            <a:off x="969207" y="44916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Continuació dels estudis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</a:extLst>
          </p:cNvPr>
          <p:cNvSpPr/>
          <p:nvPr/>
        </p:nvSpPr>
        <p:spPr>
          <a:xfrm>
            <a:off x="1075643" y="1228474"/>
            <a:ext cx="989264" cy="79010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8C5615D1-AF8C-4FB8-A588-9D3615CCAF1B}"/>
              </a:ext>
            </a:extLst>
          </p:cNvPr>
          <p:cNvSpPr txBox="1"/>
          <p:nvPr/>
        </p:nvSpPr>
        <p:spPr>
          <a:xfrm>
            <a:off x="684727" y="1930037"/>
            <a:ext cx="7123660" cy="19348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Màster en </a:t>
            </a:r>
            <a:r>
              <a:rPr lang="ca-ES" b="1" dirty="0">
                <a:latin typeface="Arial"/>
                <a:cs typeface="Arial"/>
              </a:rPr>
              <a:t>Enginyeria Biològica i Ambiental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Màster en </a:t>
            </a:r>
            <a:r>
              <a:rPr lang="ca-ES" b="1" dirty="0">
                <a:latin typeface="Arial"/>
                <a:cs typeface="Arial"/>
              </a:rPr>
              <a:t>Biotecnologia Avançada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Màster en </a:t>
            </a:r>
            <a:r>
              <a:rPr lang="ca-ES" b="1" dirty="0">
                <a:latin typeface="Arial"/>
                <a:cs typeface="Arial"/>
              </a:rPr>
              <a:t>Estudis Interdisciplinaris en Sostenibilitat Ambiental, Econòmica i Social</a:t>
            </a:r>
          </a:p>
        </p:txBody>
      </p:sp>
      <p:sp>
        <p:nvSpPr>
          <p:cNvPr id="12" name="QuadreDeText 13">
            <a:extLst>
              <a:ext uri="{FF2B5EF4-FFF2-40B4-BE49-F238E27FC236}">
                <a16:creationId xmlns:a16="http://schemas.microsoft.com/office/drawing/2014/main" id="{F23D80A7-8519-4768-80DC-EE5A81E2FDE5}"/>
              </a:ext>
            </a:extLst>
          </p:cNvPr>
          <p:cNvSpPr txBox="1"/>
          <p:nvPr/>
        </p:nvSpPr>
        <p:spPr>
          <a:xfrm>
            <a:off x="684727" y="4496262"/>
            <a:ext cx="7123660" cy="8320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Programa de Doctorat en </a:t>
            </a:r>
            <a:r>
              <a:rPr lang="ca-ES" b="1" dirty="0">
                <a:latin typeface="Arial"/>
                <a:cs typeface="Arial"/>
              </a:rPr>
              <a:t>Ciència i Tecnologia Ambientals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Programa de Doctorat en</a:t>
            </a:r>
            <a:r>
              <a:rPr lang="ca-ES" b="1" dirty="0">
                <a:latin typeface="Arial"/>
                <a:cs typeface="Arial"/>
              </a:rPr>
              <a:t> Biotecnologia </a:t>
            </a:r>
          </a:p>
        </p:txBody>
      </p:sp>
      <p:sp>
        <p:nvSpPr>
          <p:cNvPr id="13" name="CuadroTexto 12">
            <a:hlinkClick r:id="rId5"/>
            <a:extLst>
              <a:ext uri="{FF2B5EF4-FFF2-40B4-BE49-F238E27FC236}">
                <a16:creationId xmlns:a16="http://schemas.microsoft.com/office/drawing/2014/main" id="{A67EBA95-8AE2-4DEF-93FA-BD478A475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3143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5F85B42-80E8-4DE5-B9F9-009E18897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989051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7EB57943-836B-591D-33E1-3BAD85222F5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93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64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/>
      <p:bldP spid="13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35000E6A-9E3A-4C25-A0F6-518D76778B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16109" b="62611"/>
          <a:stretch/>
        </p:blipFill>
        <p:spPr>
          <a:xfrm>
            <a:off x="0" y="0"/>
            <a:ext cx="9144000" cy="130748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9AC026-FAB0-4DAB-B19C-48516D39447C}"/>
              </a:ext>
            </a:extLst>
          </p:cNvPr>
          <p:cNvSpPr txBox="1"/>
          <p:nvPr/>
        </p:nvSpPr>
        <p:spPr>
          <a:xfrm>
            <a:off x="969207" y="44916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necessites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</a:extLst>
          </p:cNvPr>
          <p:cNvSpPr/>
          <p:nvPr/>
        </p:nvSpPr>
        <p:spPr>
          <a:xfrm>
            <a:off x="1075643" y="1228474"/>
            <a:ext cx="989264" cy="79010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8C5615D1-AF8C-4FB8-A588-9D3615CCAF1B}"/>
              </a:ext>
            </a:extLst>
          </p:cNvPr>
          <p:cNvSpPr txBox="1"/>
          <p:nvPr/>
        </p:nvSpPr>
        <p:spPr>
          <a:xfrm>
            <a:off x="969207" y="1596881"/>
            <a:ext cx="7123660" cy="3691130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Sòlida base </a:t>
            </a:r>
            <a:r>
              <a:rPr lang="ca-ES" dirty="0">
                <a:latin typeface="Arial"/>
                <a:cs typeface="Arial"/>
              </a:rPr>
              <a:t>en matemàtiques, física i química.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Coneixements d’</a:t>
            </a:r>
            <a:r>
              <a:rPr lang="ca-ES" b="1" dirty="0">
                <a:latin typeface="Arial"/>
                <a:cs typeface="Arial"/>
              </a:rPr>
              <a:t>informàtica</a:t>
            </a:r>
            <a:r>
              <a:rPr lang="ca-ES" dirty="0">
                <a:latin typeface="Arial"/>
                <a:cs typeface="Arial"/>
              </a:rPr>
              <a:t>.</a:t>
            </a:r>
            <a:endParaRPr lang="ca-ES" b="1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Capacitat d’</a:t>
            </a:r>
            <a:r>
              <a:rPr lang="ca-ES" b="1" dirty="0">
                <a:latin typeface="Arial"/>
                <a:cs typeface="Arial"/>
              </a:rPr>
              <a:t>abstracció</a:t>
            </a:r>
            <a:r>
              <a:rPr lang="ca-ES" dirty="0">
                <a:latin typeface="Arial"/>
                <a:cs typeface="Arial"/>
              </a:rPr>
              <a:t> i </a:t>
            </a:r>
            <a:r>
              <a:rPr lang="ca-ES" b="1" dirty="0">
                <a:latin typeface="Arial"/>
                <a:cs typeface="Arial"/>
              </a:rPr>
              <a:t>raonament lògic</a:t>
            </a:r>
            <a:r>
              <a:rPr lang="ca-ES" dirty="0">
                <a:latin typeface="Arial"/>
                <a:cs typeface="Arial"/>
              </a:rPr>
              <a:t>.</a:t>
            </a:r>
            <a:endParaRPr lang="ca-ES" b="1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Sentit pràctic </a:t>
            </a:r>
            <a:r>
              <a:rPr lang="ca-ES" dirty="0">
                <a:latin typeface="Arial"/>
                <a:cs typeface="Arial"/>
              </a:rPr>
              <a:t>molt desenvolupat.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Sentit de l’</a:t>
            </a:r>
            <a:r>
              <a:rPr lang="ca-ES" b="1" dirty="0">
                <a:latin typeface="Arial"/>
                <a:cs typeface="Arial"/>
              </a:rPr>
              <a:t>organització</a:t>
            </a:r>
            <a:r>
              <a:rPr lang="ca-ES" dirty="0">
                <a:latin typeface="Arial"/>
                <a:cs typeface="Arial"/>
              </a:rPr>
              <a:t> i del </a:t>
            </a:r>
            <a:r>
              <a:rPr lang="ca-ES" b="1" dirty="0">
                <a:latin typeface="Arial"/>
                <a:cs typeface="Arial"/>
              </a:rPr>
              <a:t>mètode</a:t>
            </a:r>
            <a:r>
              <a:rPr lang="ca-ES" dirty="0">
                <a:latin typeface="Arial"/>
                <a:cs typeface="Arial"/>
              </a:rPr>
              <a:t>.</a:t>
            </a:r>
            <a:endParaRPr lang="ca-ES" b="1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Capacitat de </a:t>
            </a:r>
            <a:r>
              <a:rPr lang="ca-ES" b="1" dirty="0">
                <a:latin typeface="Arial"/>
                <a:cs typeface="Arial"/>
              </a:rPr>
              <a:t>creació</a:t>
            </a:r>
            <a:r>
              <a:rPr lang="ca-ES" dirty="0">
                <a:latin typeface="Arial"/>
                <a:cs typeface="Arial"/>
              </a:rPr>
              <a:t> i d’</a:t>
            </a:r>
            <a:r>
              <a:rPr lang="ca-ES" b="1" dirty="0">
                <a:latin typeface="Arial"/>
                <a:cs typeface="Arial"/>
              </a:rPr>
              <a:t>innovació</a:t>
            </a:r>
            <a:r>
              <a:rPr lang="ca-ES" dirty="0">
                <a:latin typeface="Arial"/>
                <a:cs typeface="Arial"/>
              </a:rPr>
              <a:t>.</a:t>
            </a:r>
            <a:endParaRPr lang="ca-ES" b="1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Bona </a:t>
            </a:r>
            <a:r>
              <a:rPr lang="ca-ES" b="1" dirty="0">
                <a:latin typeface="Arial"/>
                <a:cs typeface="Arial"/>
              </a:rPr>
              <a:t>habilitat manual</a:t>
            </a:r>
            <a:r>
              <a:rPr lang="ca-ES" dirty="0">
                <a:latin typeface="Arial"/>
                <a:cs typeface="Arial"/>
              </a:rPr>
              <a:t>.</a:t>
            </a:r>
            <a:endParaRPr lang="ca-ES" b="1" dirty="0">
              <a:latin typeface="Arial"/>
              <a:cs typeface="Arial"/>
            </a:endParaRPr>
          </a:p>
        </p:txBody>
      </p:sp>
      <p:sp>
        <p:nvSpPr>
          <p:cNvPr id="12" name="CuadroTexto 11">
            <a:hlinkClick r:id="rId5"/>
            <a:extLst>
              <a:ext uri="{FF2B5EF4-FFF2-40B4-BE49-F238E27FC236}">
                <a16:creationId xmlns:a16="http://schemas.microsoft.com/office/drawing/2014/main" id="{7614ECF9-853E-4870-83C8-5003114D93BE}"/>
              </a:ext>
            </a:extLst>
          </p:cNvPr>
          <p:cNvSpPr txBox="1"/>
          <p:nvPr/>
        </p:nvSpPr>
        <p:spPr>
          <a:xfrm>
            <a:off x="5807923" y="6212710"/>
            <a:ext cx="266739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perfil de l’estudiant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579EB51-D3CA-4890-A109-8B5534DA6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482615" y="61805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B07D9340-4FCD-30BA-4FA1-7567206F96D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48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1F1745CB-F1F0-4E69-967B-140375F765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16109" b="62611"/>
          <a:stretch/>
        </p:blipFill>
        <p:spPr>
          <a:xfrm>
            <a:off x="0" y="0"/>
            <a:ext cx="9144000" cy="130682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9AC026-FAB0-4DAB-B19C-48516D39447C}"/>
              </a:ext>
            </a:extLst>
          </p:cNvPr>
          <p:cNvSpPr txBox="1"/>
          <p:nvPr/>
        </p:nvSpPr>
        <p:spPr>
          <a:xfrm>
            <a:off x="969207" y="44916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</a:extLst>
          </p:cNvPr>
          <p:cNvSpPr/>
          <p:nvPr/>
        </p:nvSpPr>
        <p:spPr>
          <a:xfrm>
            <a:off x="1075643" y="1228474"/>
            <a:ext cx="989264" cy="79010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8C5615D1-AF8C-4FB8-A588-9D3615CCAF1B}"/>
              </a:ext>
            </a:extLst>
          </p:cNvPr>
          <p:cNvSpPr txBox="1"/>
          <p:nvPr/>
        </p:nvSpPr>
        <p:spPr>
          <a:xfrm>
            <a:off x="969207" y="1747860"/>
            <a:ext cx="7123660" cy="3999547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Enginyer</a:t>
            </a:r>
            <a:r>
              <a:rPr lang="ca-ES" dirty="0">
                <a:latin typeface="Arial"/>
                <a:cs typeface="Arial"/>
              </a:rPr>
              <a:t> químic.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Enginyer</a:t>
            </a:r>
            <a:r>
              <a:rPr lang="ca-ES" dirty="0">
                <a:latin typeface="Arial"/>
                <a:cs typeface="Arial"/>
              </a:rPr>
              <a:t> de processos en la industria química, petroquímica, farmacèutica, alimentària, biotecnològica...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Enginyer</a:t>
            </a:r>
            <a:r>
              <a:rPr lang="ca-ES" dirty="0">
                <a:latin typeface="Arial"/>
                <a:cs typeface="Arial"/>
              </a:rPr>
              <a:t> de processos de tecnologies mediambientals.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Direcció</a:t>
            </a:r>
            <a:r>
              <a:rPr lang="ca-ES" dirty="0">
                <a:latin typeface="Arial"/>
                <a:cs typeface="Arial"/>
              </a:rPr>
              <a:t> de producció.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Direcció</a:t>
            </a:r>
            <a:r>
              <a:rPr lang="ca-ES" dirty="0">
                <a:latin typeface="Arial"/>
                <a:cs typeface="Arial"/>
              </a:rPr>
              <a:t> i desenvolupament de projectes de recerca.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Investigador</a:t>
            </a:r>
            <a:r>
              <a:rPr lang="ca-ES" dirty="0">
                <a:latin typeface="Arial"/>
                <a:cs typeface="Arial"/>
              </a:rPr>
              <a:t> en projectes de recerca.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Auditoria</a:t>
            </a:r>
            <a:r>
              <a:rPr lang="ca-ES" dirty="0">
                <a:latin typeface="Arial"/>
                <a:cs typeface="Arial"/>
              </a:rPr>
              <a:t>, </a:t>
            </a:r>
            <a:r>
              <a:rPr lang="ca-ES" b="1" dirty="0">
                <a:latin typeface="Arial"/>
                <a:cs typeface="Arial"/>
              </a:rPr>
              <a:t>assessoria</a:t>
            </a:r>
            <a:r>
              <a:rPr lang="ca-ES" dirty="0">
                <a:latin typeface="Arial"/>
                <a:cs typeface="Arial"/>
              </a:rPr>
              <a:t> i </a:t>
            </a:r>
            <a:r>
              <a:rPr lang="ca-ES" b="1" dirty="0">
                <a:latin typeface="Arial"/>
                <a:cs typeface="Arial"/>
              </a:rPr>
              <a:t>peritatges</a:t>
            </a:r>
            <a:r>
              <a:rPr lang="ca-ES" dirty="0">
                <a:latin typeface="Arial"/>
                <a:cs typeface="Arial"/>
              </a:rPr>
              <a:t>.</a:t>
            </a:r>
            <a:endParaRPr lang="ca-ES" b="1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Professor</a:t>
            </a:r>
            <a:r>
              <a:rPr lang="ca-ES" dirty="0">
                <a:latin typeface="Arial"/>
                <a:cs typeface="Arial"/>
              </a:rPr>
              <a:t>.</a:t>
            </a:r>
            <a:endParaRPr lang="ca-ES" b="1" dirty="0">
              <a:latin typeface="Arial"/>
              <a:cs typeface="Arial"/>
            </a:endParaRPr>
          </a:p>
        </p:txBody>
      </p:sp>
      <p:sp>
        <p:nvSpPr>
          <p:cNvPr id="12" name="CuadroTexto 11">
            <a:hlinkClick r:id="rId5"/>
            <a:extLst>
              <a:ext uri="{FF2B5EF4-FFF2-40B4-BE49-F238E27FC236}">
                <a16:creationId xmlns:a16="http://schemas.microsoft.com/office/drawing/2014/main" id="{D3367263-6F3C-43A0-A830-14B603771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3143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A99A19D-E352-464C-B7E7-D2C340F5B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989051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EE0F4165-7A36-9F63-8108-C1A22D8736D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67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/>
      <p:bldP spid="12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5F8E3822-D0E9-4B1B-BD57-D82B447863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16109" b="62611"/>
          <a:stretch/>
        </p:blipFill>
        <p:spPr>
          <a:xfrm>
            <a:off x="0" y="0"/>
            <a:ext cx="9144000" cy="130748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9AC026-FAB0-4DAB-B19C-48516D39447C}"/>
              </a:ext>
            </a:extLst>
          </p:cNvPr>
          <p:cNvSpPr txBox="1"/>
          <p:nvPr/>
        </p:nvSpPr>
        <p:spPr>
          <a:xfrm>
            <a:off x="969207" y="44916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</a:extLst>
          </p:cNvPr>
          <p:cNvSpPr/>
          <p:nvPr/>
        </p:nvSpPr>
        <p:spPr>
          <a:xfrm>
            <a:off x="1075643" y="1228474"/>
            <a:ext cx="989264" cy="79010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8C5615D1-AF8C-4FB8-A588-9D3615CCAF1B}"/>
              </a:ext>
            </a:extLst>
          </p:cNvPr>
          <p:cNvSpPr txBox="1"/>
          <p:nvPr/>
        </p:nvSpPr>
        <p:spPr>
          <a:xfrm>
            <a:off x="969207" y="1980392"/>
            <a:ext cx="7123660" cy="363360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sz="2000" dirty="0">
                <a:latin typeface="Arial"/>
                <a:cs typeface="Arial"/>
              </a:rPr>
              <a:t>El grau d’</a:t>
            </a:r>
            <a:r>
              <a:rPr lang="ca-ES" sz="2000" b="1" dirty="0">
                <a:latin typeface="Arial"/>
                <a:cs typeface="Arial"/>
              </a:rPr>
              <a:t>Enginyeria Química </a:t>
            </a:r>
            <a:r>
              <a:rPr lang="ca-ES" sz="2000" dirty="0">
                <a:latin typeface="Arial"/>
                <a:cs typeface="Arial"/>
              </a:rPr>
              <a:t>a la UAB</a:t>
            </a:r>
            <a:r>
              <a:rPr lang="ca-ES" sz="2000" b="1" dirty="0">
                <a:latin typeface="Arial"/>
                <a:cs typeface="Arial"/>
              </a:rPr>
              <a:t> </a:t>
            </a:r>
            <a:r>
              <a:rPr lang="ca-ES" sz="2000" dirty="0">
                <a:latin typeface="Arial"/>
                <a:cs typeface="Arial"/>
              </a:rPr>
              <a:t>proporciona:</a:t>
            </a:r>
          </a:p>
        </p:txBody>
      </p:sp>
      <p:sp>
        <p:nvSpPr>
          <p:cNvPr id="12" name="QuadreDeText 13">
            <a:extLst>
              <a:ext uri="{FF2B5EF4-FFF2-40B4-BE49-F238E27FC236}">
                <a16:creationId xmlns:a16="http://schemas.microsoft.com/office/drawing/2014/main" id="{A8CEA70D-F750-4A78-88A9-6943A60457EE}"/>
              </a:ext>
            </a:extLst>
          </p:cNvPr>
          <p:cNvSpPr txBox="1"/>
          <p:nvPr/>
        </p:nvSpPr>
        <p:spPr>
          <a:xfrm>
            <a:off x="969207" y="2860216"/>
            <a:ext cx="7123660" cy="178099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2400"/>
              </a:spcBef>
              <a:spcAft>
                <a:spcPts val="18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Els coneixements per a la </a:t>
            </a:r>
            <a:r>
              <a:rPr lang="ca-ES" b="1" dirty="0">
                <a:latin typeface="Arial"/>
                <a:cs typeface="Arial"/>
              </a:rPr>
              <a:t>formació d’experts en els projectes d’instal·lacions de processos químics</a:t>
            </a:r>
            <a:r>
              <a:rPr lang="ca-ES" dirty="0">
                <a:latin typeface="Arial"/>
                <a:cs typeface="Arial"/>
              </a:rPr>
              <a:t>.</a:t>
            </a:r>
            <a:endParaRPr lang="ca-ES" b="1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500"/>
              </a:lnSpc>
              <a:spcBef>
                <a:spcPts val="1800"/>
              </a:spcBef>
              <a:spcAft>
                <a:spcPts val="18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Competències transversals</a:t>
            </a:r>
            <a:r>
              <a:rPr lang="ca-ES" dirty="0">
                <a:latin typeface="Arial"/>
                <a:cs typeface="Arial"/>
              </a:rPr>
              <a:t>, que aporten versatilitat com ser: creatiu, flexible, comunicador i capaç de treballar en equip.</a:t>
            </a:r>
          </a:p>
        </p:txBody>
      </p:sp>
      <p:sp>
        <p:nvSpPr>
          <p:cNvPr id="13" name="CuadroTexto 12">
            <a:hlinkClick r:id="rId5"/>
            <a:extLst>
              <a:ext uri="{FF2B5EF4-FFF2-40B4-BE49-F238E27FC236}">
                <a16:creationId xmlns:a16="http://schemas.microsoft.com/office/drawing/2014/main" id="{C74EE62C-C7CA-4131-A59D-4A0DEE3EA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3143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EA3E7C8-1D67-4D0C-A8A2-D6A91910F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989051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5C0D8135-19AB-44C8-E70B-12D6DDC61DB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46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4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/>
      <p:bldP spid="13" grpId="0"/>
      <p:bldP spid="13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3C79954C-0BB0-4D24-9FF8-0D6F73AD2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16109" b="62611"/>
          <a:stretch/>
        </p:blipFill>
        <p:spPr>
          <a:xfrm>
            <a:off x="0" y="0"/>
            <a:ext cx="9144000" cy="130748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9AC026-FAB0-4DAB-B19C-48516D394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916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474"/>
            <a:ext cx="989264" cy="79010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11" name="Imatge 6">
            <a:extLst>
              <a:ext uri="{FF2B5EF4-FFF2-40B4-BE49-F238E27FC236}">
                <a16:creationId xmlns:a16="http://schemas.microsoft.com/office/drawing/2014/main" id="{6C785197-E248-40A1-AAA7-24D1EAF62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35" y="2135137"/>
            <a:ext cx="4246406" cy="332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BF64EB9-D4DE-445E-B0D9-3BA39BACA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516" y="2483684"/>
            <a:ext cx="4304149" cy="2981202"/>
          </a:xfrm>
          <a:prstGeom prst="rect">
            <a:avLst/>
          </a:prstGeom>
        </p:spPr>
      </p:pic>
      <p:pic>
        <p:nvPicPr>
          <p:cNvPr id="3" name="Imagen 13">
            <a:hlinkClick r:id="rId7"/>
            <a:extLst>
              <a:ext uri="{FF2B5EF4-FFF2-40B4-BE49-F238E27FC236}">
                <a16:creationId xmlns:a16="http://schemas.microsoft.com/office/drawing/2014/main" id="{5B347C17-7C9F-3E7C-3C30-DBA26175EF3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25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E2D8628C-7FE7-40F7-8F4B-980A4D1236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16109" b="62611"/>
          <a:stretch/>
        </p:blipFill>
        <p:spPr>
          <a:xfrm>
            <a:off x="0" y="0"/>
            <a:ext cx="9144000" cy="130748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9AC026-FAB0-4DAB-B19C-48516D394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916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474"/>
            <a:ext cx="989264" cy="79010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13CA507-CAEC-4DF3-8D95-A2D0BE72D2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41" y="1622580"/>
            <a:ext cx="6225291" cy="419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70033C69-2A60-4B22-A355-5220BA9158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250807" y="1622580"/>
            <a:ext cx="3936612" cy="1115199"/>
            <a:chOff x="4250807" y="1622580"/>
            <a:chExt cx="3936612" cy="1115199"/>
          </a:xfrm>
        </p:grpSpPr>
        <p:sp>
          <p:nvSpPr>
            <p:cNvPr id="15" name="2 CuadroTexto">
              <a:extLst>
                <a:ext uri="{FF2B5EF4-FFF2-40B4-BE49-F238E27FC236}">
                  <a16:creationId xmlns:a16="http://schemas.microsoft.com/office/drawing/2014/main" id="{777B56CA-061A-45E2-A484-92FA275D8C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0807" y="2153014"/>
              <a:ext cx="3936612" cy="584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9" tIns="45715" rIns="91429" bIns="45715">
              <a:spAutoFit/>
            </a:bodyPr>
            <a:lstStyle/>
            <a:p>
              <a:r>
                <a:rPr lang="ca-ES" sz="1600">
                  <a:latin typeface="Arial" panose="020B0604020202020204" pitchFamily="34" charset="0"/>
                  <a:cs typeface="Arial" panose="020B0604020202020204" pitchFamily="34" charset="0"/>
                </a:rPr>
                <a:t>Substituir </a:t>
              </a:r>
              <a:r>
                <a:rPr lang="ca-ES" sz="1600" b="1">
                  <a:latin typeface="Arial" panose="020B0604020202020204" pitchFamily="34" charset="0"/>
                  <a:cs typeface="Arial" panose="020B0604020202020204" pitchFamily="34" charset="0"/>
                </a:rPr>
                <a:t>processos contaminants </a:t>
              </a:r>
            </a:p>
            <a:p>
              <a:r>
                <a:rPr lang="ca-ES" sz="1600">
                  <a:latin typeface="Arial" panose="020B0604020202020204" pitchFamily="34" charset="0"/>
                  <a:cs typeface="Arial" panose="020B0604020202020204" pitchFamily="34" charset="0"/>
                </a:rPr>
                <a:t>per nous </a:t>
              </a:r>
              <a:r>
                <a:rPr lang="ca-ES" sz="1600" b="1">
                  <a:latin typeface="Arial" panose="020B0604020202020204" pitchFamily="34" charset="0"/>
                  <a:cs typeface="Arial" panose="020B0604020202020204" pitchFamily="34" charset="0"/>
                </a:rPr>
                <a:t>(bio)processos de residu zero</a:t>
              </a:r>
            </a:p>
          </p:txBody>
        </p:sp>
        <p:sp>
          <p:nvSpPr>
            <p:cNvPr id="12" name="8 CuadroTexto">
              <a:extLst>
                <a:ext uri="{FF2B5EF4-FFF2-40B4-BE49-F238E27FC236}">
                  <a16:creationId xmlns:a16="http://schemas.microsoft.com/office/drawing/2014/main" id="{6CC52BA5-1E9A-478C-8A32-A51497A67D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0807" y="1622580"/>
              <a:ext cx="2334271" cy="4000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>
              <a:defPPr>
                <a:defRPr lang="es-E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a-ES" sz="2000" b="1">
                  <a:latin typeface="Arial" panose="020B0604020202020204" pitchFamily="34" charset="0"/>
                  <a:cs typeface="Arial" panose="020B0604020202020204" pitchFamily="34" charset="0"/>
                </a:rPr>
                <a:t>Green Chemistry:</a:t>
              </a:r>
            </a:p>
          </p:txBody>
        </p:sp>
      </p:grpSp>
      <p:pic>
        <p:nvPicPr>
          <p:cNvPr id="3" name="Imagen 13">
            <a:hlinkClick r:id="rId6"/>
            <a:extLst>
              <a:ext uri="{FF2B5EF4-FFF2-40B4-BE49-F238E27FC236}">
                <a16:creationId xmlns:a16="http://schemas.microsoft.com/office/drawing/2014/main" id="{8C6DFE62-5F9C-B8CE-C5D5-E2EE1C58ED2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90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719C60AB-D8A4-443E-A185-37F0CC224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16109" b="62611"/>
          <a:stretch/>
        </p:blipFill>
        <p:spPr>
          <a:xfrm>
            <a:off x="0" y="0"/>
            <a:ext cx="9144000" cy="130748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9AC026-FAB0-4DAB-B19C-48516D394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916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474"/>
            <a:ext cx="989264" cy="79010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046C3289-825D-4BD6-BD56-365879CB8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76932" y="1738235"/>
            <a:ext cx="1732387" cy="3982889"/>
            <a:chOff x="1076932" y="1738235"/>
            <a:chExt cx="1732387" cy="3982889"/>
          </a:xfrm>
        </p:grpSpPr>
        <p:pic>
          <p:nvPicPr>
            <p:cNvPr id="12" name="Picture 2" descr="0216fangentrada">
              <a:extLst>
                <a:ext uri="{FF2B5EF4-FFF2-40B4-BE49-F238E27FC236}">
                  <a16:creationId xmlns:a16="http://schemas.microsoft.com/office/drawing/2014/main" id="{D32A28C2-F6C8-44B9-873E-4DDD0A1DFF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725" y="3080333"/>
              <a:ext cx="1730395" cy="1298691"/>
            </a:xfrm>
            <a:prstGeom prst="rect">
              <a:avLst/>
            </a:prstGeom>
            <a:noFill/>
            <a:ln w="44450">
              <a:solidFill>
                <a:srgbClr val="008000"/>
              </a:solidFill>
              <a:miter lim="800000"/>
              <a:headEnd/>
              <a:tailEnd/>
            </a:ln>
          </p:spPr>
        </p:pic>
        <p:pic>
          <p:nvPicPr>
            <p:cNvPr id="13" name="Picture 5" descr="indu1">
              <a:extLst>
                <a:ext uri="{FF2B5EF4-FFF2-40B4-BE49-F238E27FC236}">
                  <a16:creationId xmlns:a16="http://schemas.microsoft.com/office/drawing/2014/main" id="{8C82A88C-DA91-4BD6-9B68-48081AC50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932" y="1738235"/>
              <a:ext cx="1732387" cy="1298690"/>
            </a:xfrm>
            <a:prstGeom prst="rect">
              <a:avLst/>
            </a:prstGeom>
            <a:noFill/>
            <a:ln w="44450">
              <a:solidFill>
                <a:srgbClr val="008000"/>
              </a:solidFill>
              <a:miter lim="800000"/>
              <a:headEnd/>
              <a:tailEnd/>
            </a:ln>
          </p:spPr>
        </p:pic>
        <p:pic>
          <p:nvPicPr>
            <p:cNvPr id="14" name="Picture 3" descr="P7110075">
              <a:extLst>
                <a:ext uri="{FF2B5EF4-FFF2-40B4-BE49-F238E27FC236}">
                  <a16:creationId xmlns:a16="http://schemas.microsoft.com/office/drawing/2014/main" id="{475056BF-5D3F-420E-AB6C-C0EFD551FB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132" y="4422432"/>
              <a:ext cx="1731988" cy="1298692"/>
            </a:xfrm>
            <a:prstGeom prst="rect">
              <a:avLst/>
            </a:prstGeom>
            <a:noFill/>
            <a:ln w="44450">
              <a:solidFill>
                <a:srgbClr val="008000"/>
              </a:solidFill>
              <a:miter lim="800000"/>
              <a:headEnd/>
              <a:tailEnd/>
            </a:ln>
          </p:spPr>
        </p:pic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B1F66FA1-7496-4A17-ADBA-308D809E5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70090" y="2632112"/>
            <a:ext cx="5402223" cy="3089012"/>
            <a:chOff x="3070090" y="2632112"/>
            <a:chExt cx="5402223" cy="3089012"/>
          </a:xfrm>
        </p:grpSpPr>
        <p:sp>
          <p:nvSpPr>
            <p:cNvPr id="16" name="1 CuadroTexto">
              <a:extLst>
                <a:ext uri="{FF2B5EF4-FFF2-40B4-BE49-F238E27FC236}">
                  <a16:creationId xmlns:a16="http://schemas.microsoft.com/office/drawing/2014/main" id="{A33497DA-B5DE-46CD-B1C9-D2A0552D06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0090" y="4374818"/>
              <a:ext cx="981337" cy="33854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r>
                <a:rPr lang="ca-E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Residus</a:t>
              </a:r>
            </a:p>
          </p:txBody>
        </p:sp>
        <p:sp>
          <p:nvSpPr>
            <p:cNvPr id="17" name="6 CuadroTexto">
              <a:extLst>
                <a:ext uri="{FF2B5EF4-FFF2-40B4-BE49-F238E27FC236}">
                  <a16:creationId xmlns:a16="http://schemas.microsoft.com/office/drawing/2014/main" id="{080C9247-7ED8-4748-A82B-8E25848652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8460" y="4374818"/>
              <a:ext cx="994161" cy="338544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r>
                <a:rPr lang="ca-E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Energia</a:t>
              </a:r>
              <a:r>
                <a:rPr lang="ca-ES" sz="16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  <p:pic>
          <p:nvPicPr>
            <p:cNvPr id="18" name="Picture 4" descr="O:\Compostatge\GICOM\Imatges\Ecoparc\Untitled-19.jpg">
              <a:extLst>
                <a:ext uri="{FF2B5EF4-FFF2-40B4-BE49-F238E27FC236}">
                  <a16:creationId xmlns:a16="http://schemas.microsoft.com/office/drawing/2014/main" id="{6BE4C514-B08A-4A80-999D-F8D60E9650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538" y="3928836"/>
              <a:ext cx="2690812" cy="1792288"/>
            </a:xfrm>
            <a:prstGeom prst="rect">
              <a:avLst/>
            </a:prstGeom>
            <a:noFill/>
            <a:ln w="44450">
              <a:solidFill>
                <a:srgbClr val="FFC000"/>
              </a:solidFill>
              <a:miter lim="800000"/>
              <a:headEnd/>
              <a:tailEnd/>
            </a:ln>
          </p:spPr>
        </p:pic>
        <p:sp>
          <p:nvSpPr>
            <p:cNvPr id="19" name="11 CuadroTexto">
              <a:extLst>
                <a:ext uri="{FF2B5EF4-FFF2-40B4-BE49-F238E27FC236}">
                  <a16:creationId xmlns:a16="http://schemas.microsoft.com/office/drawing/2014/main" id="{B1543F31-D841-473A-B29A-11C171A765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1805" y="3268842"/>
              <a:ext cx="867523" cy="338544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r>
                <a:rPr lang="ca-E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Biogàs</a:t>
              </a:r>
            </a:p>
          </p:txBody>
        </p:sp>
        <p:sp>
          <p:nvSpPr>
            <p:cNvPr id="20" name="7 Flecha curvada hacia abajo">
              <a:extLst>
                <a:ext uri="{FF2B5EF4-FFF2-40B4-BE49-F238E27FC236}">
                  <a16:creationId xmlns:a16="http://schemas.microsoft.com/office/drawing/2014/main" id="{0B396AFC-0891-4629-978F-AF1C235199AE}"/>
                </a:ext>
              </a:extLst>
            </p:cNvPr>
            <p:cNvSpPr/>
            <p:nvPr/>
          </p:nvSpPr>
          <p:spPr>
            <a:xfrm>
              <a:off x="3457400" y="2632112"/>
              <a:ext cx="5014913" cy="1460500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>
                <a:defRPr/>
              </a:pPr>
              <a:endParaRPr lang="ca-ES" dirty="0">
                <a:solidFill>
                  <a:schemeClr val="tx1"/>
                </a:solidFill>
              </a:endParaRPr>
            </a:p>
          </p:txBody>
        </p:sp>
      </p:grpSp>
      <p:sp>
        <p:nvSpPr>
          <p:cNvPr id="21" name="13 CuadroTexto">
            <a:extLst>
              <a:ext uri="{FF2B5EF4-FFF2-40B4-BE49-F238E27FC236}">
                <a16:creationId xmlns:a16="http://schemas.microsoft.com/office/drawing/2014/main" id="{762BB6A6-0B31-4FC1-9779-8EDD30C1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415" y="1752941"/>
            <a:ext cx="3228747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/>
          <a:p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Noves fonts d’energia</a:t>
            </a:r>
          </a:p>
          <a:p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Producció de </a:t>
            </a:r>
            <a:r>
              <a:rPr lang="ca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biocombustibles</a:t>
            </a: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Imagen 13">
            <a:hlinkClick r:id="rId9"/>
            <a:extLst>
              <a:ext uri="{FF2B5EF4-FFF2-40B4-BE49-F238E27FC236}">
                <a16:creationId xmlns:a16="http://schemas.microsoft.com/office/drawing/2014/main" id="{B4F15B17-5490-BC78-5761-BDF3D7DC929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33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2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AF2C97A-CE80-48DB-9FBF-2D885D8E4E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16109" b="62611"/>
          <a:stretch/>
        </p:blipFill>
        <p:spPr>
          <a:xfrm>
            <a:off x="0" y="0"/>
            <a:ext cx="9144000" cy="130748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9AC026-FAB0-4DAB-B19C-48516D394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916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474"/>
            <a:ext cx="989264" cy="79010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49F1A38E-9C20-4863-B2A3-EA0C67D5F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488" y="1566532"/>
            <a:ext cx="3351837" cy="4964898"/>
          </a:xfrm>
          <a:prstGeom prst="rect">
            <a:avLst/>
          </a:prstGeom>
          <a:noFill/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ECB4D89A-59DC-B879-7B83-18CC85FB4B9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F599D4E-E653-425D-BEA6-AD235F552E0B}"/>
              </a:ext>
            </a:extLst>
          </p:cNvPr>
          <p:cNvSpPr/>
          <p:nvPr/>
        </p:nvSpPr>
        <p:spPr>
          <a:xfrm>
            <a:off x="6699380" y="3349690"/>
            <a:ext cx="382555" cy="20527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56209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informació? </a:t>
            </a: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més: </a:t>
            </a:r>
            <a:r>
              <a:rPr kumimoji="0" lang="ca-E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48289" y="6156234"/>
            <a:ext cx="299886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5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ángulo 5" descr="Accedeix a www.uab.cat">
            <a:hlinkClick r:id="rId16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Rectángulo 21" descr="Accedeix a www.uab.cat">
            <a:hlinkClick r:id="rId17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7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B885979-C84C-49A2-ADEB-DD8F68466A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71"/>
            <a:ext cx="9144000" cy="130704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9AC026-FAB0-4DAB-B19C-48516D39447C}"/>
              </a:ext>
            </a:extLst>
          </p:cNvPr>
          <p:cNvSpPr txBox="1"/>
          <p:nvPr/>
        </p:nvSpPr>
        <p:spPr>
          <a:xfrm>
            <a:off x="969207" y="44916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Connecta’t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</a:extLst>
          </p:cNvPr>
          <p:cNvSpPr/>
          <p:nvPr/>
        </p:nvSpPr>
        <p:spPr>
          <a:xfrm>
            <a:off x="1075643" y="1219682"/>
            <a:ext cx="989264" cy="79010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5A2A61CC-1464-4FB2-9DEB-679FD3A8AC1F}"/>
              </a:ext>
            </a:extLst>
          </p:cNvPr>
          <p:cNvGrpSpPr/>
          <p:nvPr/>
        </p:nvGrpSpPr>
        <p:grpSpPr>
          <a:xfrm>
            <a:off x="5252442" y="1764389"/>
            <a:ext cx="3229238" cy="4675120"/>
            <a:chOff x="5252442" y="1764389"/>
            <a:chExt cx="3229238" cy="4675120"/>
          </a:xfrm>
        </p:grpSpPr>
        <p:pic>
          <p:nvPicPr>
            <p:cNvPr id="58" name="Picture 9" descr="D:\Users\1001931\Dropbox\Fotografies Jordi Pareto\Baixa Resolució\_MG_9738.jpg">
              <a:extLst>
                <a:ext uri="{FF2B5EF4-FFF2-40B4-BE49-F238E27FC236}">
                  <a16:creationId xmlns:a16="http://schemas.microsoft.com/office/drawing/2014/main" id="{6A6E1B85-57CB-4DA6-B023-74496C0894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52442" y="4971623"/>
              <a:ext cx="3215659" cy="146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" name="Picture 11" descr="D:\Users\1001931\Dropbox\Fotografies Jordi Pareto\Baixa Resolució\_MG_9753.jpg">
              <a:extLst>
                <a:ext uri="{FF2B5EF4-FFF2-40B4-BE49-F238E27FC236}">
                  <a16:creationId xmlns:a16="http://schemas.microsoft.com/office/drawing/2014/main" id="{5B763C29-7E44-496F-B673-9FDB22042E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59233" y="1764389"/>
              <a:ext cx="3215659" cy="955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2" descr="http://www.uab.cat/Imatge/rao5.jpg">
              <a:extLst>
                <a:ext uri="{FF2B5EF4-FFF2-40B4-BE49-F238E27FC236}">
                  <a16:creationId xmlns:a16="http://schemas.microsoft.com/office/drawing/2014/main" id="{E69BFD1E-65DF-4BC6-AF3E-BC2B60504B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9233" y="2894996"/>
              <a:ext cx="3222447" cy="656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" name="Picture 5" descr="D:\Users\1001931\Dropbox\Fotografies Jordi Pareto\Baixa Resolució\_MG_9549.jpg">
              <a:extLst>
                <a:ext uri="{FF2B5EF4-FFF2-40B4-BE49-F238E27FC236}">
                  <a16:creationId xmlns:a16="http://schemas.microsoft.com/office/drawing/2014/main" id="{981F39D8-A49A-42D9-AC73-5562FF4DC7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52443" y="3725966"/>
              <a:ext cx="3215659" cy="1070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26947DD6-C29C-4B89-AF9F-FB267F0A0159}"/>
              </a:ext>
            </a:extLst>
          </p:cNvPr>
          <p:cNvGrpSpPr/>
          <p:nvPr/>
        </p:nvGrpSpPr>
        <p:grpSpPr>
          <a:xfrm>
            <a:off x="727814" y="2107773"/>
            <a:ext cx="3844186" cy="1064166"/>
            <a:chOff x="347488" y="1853634"/>
            <a:chExt cx="3844186" cy="1064166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09E0F59C-12F2-493F-A2EF-15EDB5769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488" y="1853634"/>
              <a:ext cx="1064166" cy="1064166"/>
            </a:xfrm>
            <a:prstGeom prst="rect">
              <a:avLst/>
            </a:prstGeom>
          </p:spPr>
        </p:pic>
        <p:sp>
          <p:nvSpPr>
            <p:cNvPr id="4" name="CuadroTexto 3">
              <a:hlinkClick r:id="rId9"/>
              <a:extLst>
                <a:ext uri="{FF2B5EF4-FFF2-40B4-BE49-F238E27FC236}">
                  <a16:creationId xmlns:a16="http://schemas.microsoft.com/office/drawing/2014/main" id="{2FC24BA4-E090-42A0-AEE1-D139A54A4C8D}"/>
                </a:ext>
              </a:extLst>
            </p:cNvPr>
            <p:cNvSpPr txBox="1"/>
            <p:nvPr/>
          </p:nvSpPr>
          <p:spPr>
            <a:xfrm>
              <a:off x="1411654" y="2059933"/>
              <a:ext cx="27800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b="1">
                  <a:solidFill>
                    <a:srgbClr val="008000"/>
                  </a:solidFill>
                </a:rPr>
                <a:t>twitter.com/</a:t>
              </a:r>
              <a:br>
                <a:rPr lang="ca-ES" sz="2000" b="1">
                  <a:solidFill>
                    <a:srgbClr val="008000"/>
                  </a:solidFill>
                </a:rPr>
              </a:br>
              <a:r>
                <a:rPr lang="ca-ES" sz="2000" b="1">
                  <a:solidFill>
                    <a:srgbClr val="008000"/>
                  </a:solidFill>
                </a:rPr>
                <a:t>Enginyeria_UAB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791BB5F-5C69-42A1-823E-338FB38FF7F4}"/>
              </a:ext>
            </a:extLst>
          </p:cNvPr>
          <p:cNvGrpSpPr/>
          <p:nvPr/>
        </p:nvGrpSpPr>
        <p:grpSpPr>
          <a:xfrm>
            <a:off x="676149" y="3626113"/>
            <a:ext cx="3947308" cy="1270419"/>
            <a:chOff x="244361" y="3290979"/>
            <a:chExt cx="3947308" cy="1270419"/>
          </a:xfrm>
        </p:grpSpPr>
        <p:pic>
          <p:nvPicPr>
            <p:cNvPr id="3" name="Imagen 2" descr="Imagen que contiene objeto, botiquín de primeros auxilios, tabla, dibujo&#10;&#10;Descripción generada automáticamente">
              <a:extLst>
                <a:ext uri="{FF2B5EF4-FFF2-40B4-BE49-F238E27FC236}">
                  <a16:creationId xmlns:a16="http://schemas.microsoft.com/office/drawing/2014/main" id="{0FE28116-D003-4B8D-A16E-50C939363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361" y="3290979"/>
              <a:ext cx="1270419" cy="1270419"/>
            </a:xfrm>
            <a:prstGeom prst="rect">
              <a:avLst/>
            </a:prstGeom>
          </p:spPr>
        </p:pic>
        <p:sp>
          <p:nvSpPr>
            <p:cNvPr id="16" name="CuadroTexto 15">
              <a:hlinkClick r:id="rId11"/>
              <a:extLst>
                <a:ext uri="{FF2B5EF4-FFF2-40B4-BE49-F238E27FC236}">
                  <a16:creationId xmlns:a16="http://schemas.microsoft.com/office/drawing/2014/main" id="{8D90EEE3-E752-4AD3-A410-A1CC1C8F3B04}"/>
                </a:ext>
              </a:extLst>
            </p:cNvPr>
            <p:cNvSpPr txBox="1"/>
            <p:nvPr/>
          </p:nvSpPr>
          <p:spPr>
            <a:xfrm>
              <a:off x="1411659" y="3529060"/>
              <a:ext cx="27800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b="1">
                  <a:solidFill>
                    <a:srgbClr val="008000"/>
                  </a:solidFill>
                </a:rPr>
                <a:t>facebook.com/</a:t>
              </a:r>
              <a:br>
                <a:rPr lang="ca-ES" sz="2000" b="1">
                  <a:solidFill>
                    <a:srgbClr val="008000"/>
                  </a:solidFill>
                </a:rPr>
              </a:br>
              <a:r>
                <a:rPr lang="ca-ES" sz="2000" b="1">
                  <a:solidFill>
                    <a:srgbClr val="008000"/>
                  </a:solidFill>
                </a:rPr>
                <a:t>EscolaEnginyeriaUab</a:t>
              </a:r>
            </a:p>
          </p:txBody>
        </p:sp>
      </p:grp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6D5CCA07-08DF-3C2E-9B85-10D5118AB7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26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4085032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353198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(NEE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), adreça’t al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lvl="0" indent="-285750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Font typeface="Arial Black" panose="020B0A04020102020204" pitchFamily="34" charset="0"/>
              <a:buChar char="•"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</a:t>
            </a:r>
            <a:r>
              <a:rPr lang="ca-ES" altLang="ca-ES" sz="1600" b="1">
                <a:solidFill>
                  <a:prstClr val="black"/>
                </a:solidFill>
                <a:latin typeface="Arial"/>
                <a:cs typeface="Arial"/>
              </a:rPr>
              <a:t>Poseu-vos en contacte amb  </a:t>
            </a:r>
            <a:r>
              <a:rPr lang="ca-ES" altLang="ca-ES" sz="1600" b="1">
                <a:solidFill>
                  <a:srgbClr val="00B050"/>
                </a:solidFill>
                <a:latin typeface="Arial"/>
                <a:cs typeface="Arial"/>
                <a:hlinkClick r:id="rId11"/>
              </a:rPr>
              <a:t>cristina.fernandez@uab.cat</a:t>
            </a:r>
            <a:r>
              <a:rPr lang="ca-ES" altLang="ca-ES" sz="1600" b="1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ca-ES" altLang="ca-ES" sz="1600" b="1">
                <a:solidFill>
                  <a:prstClr val="black"/>
                </a:solidFill>
                <a:latin typeface="Arial"/>
                <a:cs typeface="Arial"/>
              </a:rPr>
              <a:t> la persona responsable a l’escola.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18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1</a:t>
              </a:r>
              <a:r>
                <a:rPr lang="ca-ES" sz="2000" dirty="0"/>
                <a:t>0</a:t>
              </a:r>
              <a:r>
                <a:rPr lang="ca-ES" sz="2000"/>
                <a:t> </a:t>
              </a:r>
              <a:r>
                <a:rPr lang="ca-ES" sz="2000" dirty="0"/>
                <a:t>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A28E155-D184-47FC-B585-79343A12B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9423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97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4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41600" y="23876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5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B44849D-7A7B-DDED-594E-E9C6F55B6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363" y="1787469"/>
            <a:ext cx="3236171" cy="325578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542C0E4-8E2B-0663-DEC3-0599F4FEE9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1257" y="4714653"/>
            <a:ext cx="1160685" cy="117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44025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B967821-0101-8A21-1D01-05FA13C5DDA1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3AAF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908C0D1-2004-CA37-6531-6D1E8D2BAC5B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 dirty="0" err="1">
                <a:solidFill>
                  <a:srgbClr val="3BAF29"/>
                </a:solidFill>
                <a:latin typeface="Arial"/>
                <a:cs typeface="Arial"/>
              </a:rPr>
              <a:t>Enquesta</a:t>
            </a:r>
            <a:r>
              <a:rPr lang="is-IS" sz="3200" b="1" dirty="0">
                <a:solidFill>
                  <a:srgbClr val="3BAF29"/>
                </a:solidFill>
                <a:latin typeface="Arial"/>
                <a:cs typeface="Arial"/>
              </a:rPr>
              <a:t> de </a:t>
            </a:r>
            <a:r>
              <a:rPr lang="is-IS" sz="3200" b="1" dirty="0" err="1">
                <a:solidFill>
                  <a:srgbClr val="3BAF29"/>
                </a:solidFill>
                <a:latin typeface="Arial"/>
                <a:cs typeface="Arial"/>
              </a:rPr>
              <a:t>satisfacció</a:t>
            </a:r>
            <a:endParaRPr lang="es-ES" dirty="0" err="1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566EDA6D-2F84-4C14-B63D-AD45D45B41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38207621-CB76-4203-B52E-F848AB152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907" y="1628775"/>
            <a:ext cx="4307318" cy="430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804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 dirty="0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 dirty="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7CE9C4-4777-1F8D-E88D-13DF8DDE24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7" t="15917" r="547" b="65410"/>
          <a:stretch/>
        </p:blipFill>
        <p:spPr bwMode="auto">
          <a:xfrm>
            <a:off x="-514352" y="1"/>
            <a:ext cx="10444163" cy="130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1C7DD4C-3B0A-B43C-0060-4675B5751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" t="9286"/>
          <a:stretch/>
        </p:blipFill>
        <p:spPr>
          <a:xfrm>
            <a:off x="-221253" y="-11997"/>
            <a:ext cx="9586506" cy="1569335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Ets una persona que ...</a:t>
            </a:r>
          </a:p>
          <a:p>
            <a:pPr>
              <a:lnSpc>
                <a:spcPct val="85000"/>
              </a:lnSpc>
            </a:pPr>
            <a:endParaRPr lang="ca-ES" sz="3200" b="1" spc="-10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85000"/>
              </a:lnSpc>
            </a:pPr>
            <a:endParaRPr lang="ca-ES" sz="3200" b="1" spc="-1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01CAD6C5-F825-F60C-BC46-096742C5DD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632BE3C-A0D5-7F01-80EB-02CA117314E6}"/>
              </a:ext>
            </a:extLst>
          </p:cNvPr>
          <p:cNvSpPr txBox="1"/>
          <p:nvPr/>
        </p:nvSpPr>
        <p:spPr>
          <a:xfrm>
            <a:off x="785308" y="1749013"/>
            <a:ext cx="7876911" cy="36317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a-ES" sz="2800" noProof="0" dirty="0"/>
              <a:t>🧠</a:t>
            </a:r>
            <a:r>
              <a:rPr lang="ca-ES" sz="2400" noProof="0" dirty="0"/>
              <a:t>  </a:t>
            </a:r>
            <a:r>
              <a:rPr lang="ca-ES" sz="2400" noProof="0" err="1"/>
              <a:t>tens</a:t>
            </a:r>
            <a:r>
              <a:rPr lang="ca-ES" sz="2400" noProof="0" dirty="0"/>
              <a:t> </a:t>
            </a:r>
            <a:r>
              <a:rPr lang="ca-ES" sz="2400" noProof="0" err="1"/>
              <a:t>curiositat</a:t>
            </a:r>
            <a:r>
              <a:rPr lang="ca-ES" sz="2400" noProof="0" dirty="0"/>
              <a:t> i </a:t>
            </a:r>
            <a:r>
              <a:rPr lang="ca-ES" sz="2400" noProof="0" err="1"/>
              <a:t>vols</a:t>
            </a:r>
            <a:r>
              <a:rPr lang="ca-ES" sz="2400" noProof="0" dirty="0"/>
              <a:t> saber </a:t>
            </a:r>
            <a:r>
              <a:rPr lang="ca-ES" sz="2400" noProof="0" err="1"/>
              <a:t>com</a:t>
            </a:r>
            <a:r>
              <a:rPr lang="ca-ES" sz="2400" noProof="0"/>
              <a:t> funcionen les coses? </a:t>
            </a:r>
          </a:p>
          <a:p>
            <a:endParaRPr lang="es-ES"/>
          </a:p>
          <a:p>
            <a:r>
              <a:rPr lang="ca-ES" sz="2800" noProof="0" dirty="0"/>
              <a:t>💡</a:t>
            </a:r>
            <a:r>
              <a:rPr lang="ca-ES" sz="2400" noProof="0" dirty="0"/>
              <a:t> </a:t>
            </a:r>
            <a:r>
              <a:rPr lang="ca-ES" sz="2400" noProof="0" err="1"/>
              <a:t>t’agrada</a:t>
            </a:r>
            <a:r>
              <a:rPr lang="ca-ES" sz="2400" noProof="0" dirty="0"/>
              <a:t> </a:t>
            </a:r>
            <a:r>
              <a:rPr lang="ca-ES" sz="2400" noProof="0" err="1"/>
              <a:t>resoldre</a:t>
            </a:r>
            <a:r>
              <a:rPr lang="ca-ES" sz="2400" noProof="0" dirty="0"/>
              <a:t> </a:t>
            </a:r>
            <a:r>
              <a:rPr lang="ca-ES" sz="2400" noProof="0" err="1"/>
              <a:t>problemes</a:t>
            </a:r>
            <a:r>
              <a:rPr lang="ca-ES" sz="2400" noProof="0" dirty="0"/>
              <a:t> i aportar </a:t>
            </a:r>
            <a:r>
              <a:rPr lang="ca-ES" sz="2400" noProof="0"/>
              <a:t>solucions?</a:t>
            </a:r>
            <a:endParaRPr lang="ca-ES"/>
          </a:p>
          <a:p>
            <a:endParaRPr lang="ca-ES"/>
          </a:p>
          <a:p>
            <a:r>
              <a:rPr lang="ca-ES" sz="2800" noProof="0"/>
              <a:t>🛠️ </a:t>
            </a:r>
            <a:r>
              <a:rPr lang="ca-ES" sz="2400" noProof="0" err="1"/>
              <a:t>vols</a:t>
            </a:r>
            <a:r>
              <a:rPr lang="ca-ES" sz="2400" noProof="0" dirty="0"/>
              <a:t> </a:t>
            </a:r>
            <a:r>
              <a:rPr lang="ca-ES" sz="2400" noProof="0" err="1"/>
              <a:t>passar</a:t>
            </a:r>
            <a:r>
              <a:rPr lang="ca-ES" sz="2400" noProof="0"/>
              <a:t> de les idees a la realitat?</a:t>
            </a:r>
            <a:endParaRPr lang="ca-ES"/>
          </a:p>
          <a:p>
            <a:endParaRPr lang="ca-ES"/>
          </a:p>
          <a:p>
            <a:r>
              <a:rPr lang="ca-ES" sz="2800" noProof="0" dirty="0"/>
              <a:t>🧑‍🤝‍🧑</a:t>
            </a:r>
            <a:r>
              <a:rPr lang="ca-ES" sz="2400" noProof="0" dirty="0"/>
              <a:t> </a:t>
            </a:r>
            <a:r>
              <a:rPr lang="ca-ES" sz="2400" noProof="0" err="1"/>
              <a:t>t’agrada</a:t>
            </a:r>
            <a:r>
              <a:rPr lang="ca-ES" sz="2400" noProof="0" dirty="0"/>
              <a:t> el </a:t>
            </a:r>
            <a:r>
              <a:rPr lang="ca-ES" sz="2400" noProof="0" err="1"/>
              <a:t>treball</a:t>
            </a:r>
            <a:r>
              <a:rPr lang="ca-ES" sz="2400" noProof="0" dirty="0"/>
              <a:t> en </a:t>
            </a:r>
            <a:r>
              <a:rPr lang="ca-ES" sz="2400" noProof="0"/>
              <a:t>equip?</a:t>
            </a:r>
            <a:endParaRPr lang="ca-ES"/>
          </a:p>
          <a:p>
            <a:endParaRPr lang="ca-ES"/>
          </a:p>
          <a:p>
            <a:r>
              <a:rPr lang="ca-ES" sz="2800" noProof="0" dirty="0"/>
              <a:t>🌍</a:t>
            </a:r>
            <a:r>
              <a:rPr lang="ca-ES" sz="2400" noProof="0" dirty="0"/>
              <a:t> </a:t>
            </a:r>
            <a:r>
              <a:rPr lang="ca-ES" sz="2400" noProof="0" err="1"/>
              <a:t>vols</a:t>
            </a:r>
            <a:r>
              <a:rPr lang="ca-ES" sz="2400" noProof="0" dirty="0"/>
              <a:t> </a:t>
            </a:r>
            <a:r>
              <a:rPr lang="ca-ES" sz="2400" noProof="0" err="1"/>
              <a:t>tenir</a:t>
            </a:r>
            <a:r>
              <a:rPr lang="ca-ES" sz="2400" noProof="0" dirty="0"/>
              <a:t> un impacte en el </a:t>
            </a:r>
            <a:r>
              <a:rPr lang="ca-ES" sz="2400" noProof="0"/>
              <a:t>món?</a:t>
            </a:r>
            <a:endParaRPr lang="ca-ES"/>
          </a:p>
          <a:p>
            <a:endParaRPr lang="ca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EB136B8-9247-EA88-D432-9F23926DD883}"/>
              </a:ext>
            </a:extLst>
          </p:cNvPr>
          <p:cNvSpPr txBox="1"/>
          <p:nvPr/>
        </p:nvSpPr>
        <p:spPr>
          <a:xfrm>
            <a:off x="-1312432" y="2358311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/>
              <a:t>🧠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000560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3B3445C-2233-4CBC-BE9B-FB03A2EE7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932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5534C0BC-58AD-446C-BCE7-6EEC7C139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59ED6A29-072B-4F70-AB65-DDA689B6A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F33EC45-18A4-482F-8195-20A576CB1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62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Users\1001931\Dropbox\Fotografies Jordi Pareto\Baixa Resolució\_MG_9509.jpg">
            <a:extLst>
              <a:ext uri="{FF2B5EF4-FFF2-40B4-BE49-F238E27FC236}">
                <a16:creationId xmlns:a16="http://schemas.microsoft.com/office/drawing/2014/main" id="{0C40B210-C89D-729B-CD5A-714E0824E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9000" contrast="-2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652381" cy="686956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-931333" y="173241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181090"/>
            <a:ext cx="2133600" cy="365125"/>
          </a:xfrm>
        </p:spPr>
        <p:txBody>
          <a:bodyPr/>
          <a:lstStyle/>
          <a:p>
            <a:fld id="{841C1E86-93E3-524B-8B78-F1FFA2ACD5CB}" type="slidenum">
              <a:rPr lang="es-ES" b="1" smtClean="0">
                <a:solidFill>
                  <a:schemeClr val="bg1"/>
                </a:solidFill>
                <a:latin typeface="Arial"/>
                <a:cs typeface="Arial"/>
              </a:rPr>
              <a:t>9</a:t>
            </a:fld>
            <a:endParaRPr lang="es-ES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267631A-1EC2-DA41-B580-B965875CE8F5}"/>
              </a:ext>
            </a:extLst>
          </p:cNvPr>
          <p:cNvSpPr txBox="1"/>
          <p:nvPr/>
        </p:nvSpPr>
        <p:spPr>
          <a:xfrm>
            <a:off x="898468" y="991769"/>
            <a:ext cx="7232316" cy="2314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_tradnl" sz="16500" b="1">
                <a:solidFill>
                  <a:schemeClr val="bg1"/>
                </a:solidFill>
                <a:latin typeface="Arial"/>
                <a:cs typeface="Arial"/>
              </a:rPr>
              <a:t>01</a:t>
            </a:r>
            <a:endParaRPr lang="ca-ES" sz="165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A60DC33-7773-4A4A-BA59-E404C18AC31D}"/>
              </a:ext>
            </a:extLst>
          </p:cNvPr>
          <p:cNvSpPr txBox="1"/>
          <p:nvPr/>
        </p:nvSpPr>
        <p:spPr>
          <a:xfrm>
            <a:off x="969208" y="3040705"/>
            <a:ext cx="5087347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Què necessites per estudiar una enginyeria?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5CC1B9C-529B-7D44-97BD-A9B3B49BC537}"/>
              </a:ext>
            </a:extLst>
          </p:cNvPr>
          <p:cNvSpPr/>
          <p:nvPr/>
        </p:nvSpPr>
        <p:spPr>
          <a:xfrm>
            <a:off x="1075643" y="848895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3" name="Imagen 13">
            <a:hlinkClick r:id="rId5"/>
            <a:extLst>
              <a:ext uri="{FF2B5EF4-FFF2-40B4-BE49-F238E27FC236}">
                <a16:creationId xmlns:a16="http://schemas.microsoft.com/office/drawing/2014/main" id="{36AADC87-FDB2-8619-66CB-25E2F2973E9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9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l'Office">
  <a:themeElements>
    <a:clrScheme name="Tema de l'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l'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l'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9" ma:contentTypeDescription="Crea un document nou" ma:contentTypeScope="" ma:versionID="0dc6011760fe4457df9f75a7c0abee9a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a0dab97c6da69b14b3d5c344698ff89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A72E8F-9AE7-4D75-AF2D-87D423E4041E}">
  <ds:schemaRefs>
    <ds:schemaRef ds:uri="64e7334e-8e55-4a0d-aff4-6eb015f01668"/>
    <ds:schemaRef ds:uri="http://purl.org/dc/terms/"/>
    <ds:schemaRef ds:uri="http://www.w3.org/XML/1998/namespace"/>
    <ds:schemaRef ds:uri="f661bed1-de56-4c8c-a69d-1340b271f449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4323b3df-8132-45da-9814-5f12b4f3bf2e"/>
    <ds:schemaRef ds:uri="ccf361f3-7d9d-47e4-9d86-af699410c5d4"/>
  </ds:schemaRefs>
</ds:datastoreItem>
</file>

<file path=customXml/itemProps2.xml><?xml version="1.0" encoding="utf-8"?>
<ds:datastoreItem xmlns:ds="http://schemas.openxmlformats.org/officeDocument/2006/customXml" ds:itemID="{FA8B575B-57D9-4C04-B4A4-780DFA65B359}"/>
</file>

<file path=customXml/itemProps3.xml><?xml version="1.0" encoding="utf-8"?>
<ds:datastoreItem xmlns:ds="http://schemas.openxmlformats.org/officeDocument/2006/customXml" ds:itemID="{9F97439C-53C9-47ED-9C9F-48BDBA0EA7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15162</TotalTime>
  <Words>2146</Words>
  <Application>Microsoft Office PowerPoint</Application>
  <PresentationFormat>Presentación en pantalla (4:3)</PresentationFormat>
  <Paragraphs>412</Paragraphs>
  <Slides>53</Slides>
  <Notes>46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53</vt:i4>
      </vt:variant>
    </vt:vector>
  </HeadingPairs>
  <TitlesOfParts>
    <vt:vector size="61" baseType="lpstr">
      <vt:lpstr>Helvetica Neue</vt:lpstr>
      <vt:lpstr>Verdana</vt:lpstr>
      <vt:lpstr>Calibri</vt:lpstr>
      <vt:lpstr>Calibri Light</vt:lpstr>
      <vt:lpstr>Arial</vt:lpstr>
      <vt:lpstr>Arial Black</vt:lpstr>
      <vt:lpstr>Tema de Office</vt:lpstr>
      <vt:lpstr>Tema de l'Office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Abril Sitjas i Fuentes</cp:lastModifiedBy>
  <cp:revision>494</cp:revision>
  <dcterms:created xsi:type="dcterms:W3CDTF">2019-11-11T08:24:52Z</dcterms:created>
  <dcterms:modified xsi:type="dcterms:W3CDTF">2025-03-26T11:01:40Z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0x010100A74E4F18643A3644AC48B2ED7B13CB2D</vt:lpwstr>
  </property>
</Properties>
</file>