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7"/>
  </p:notesMasterIdLst>
  <p:sldIdLst>
    <p:sldId id="659" r:id="rId5"/>
    <p:sldId id="694" r:id="rId6"/>
    <p:sldId id="695" r:id="rId7"/>
    <p:sldId id="667" r:id="rId8"/>
    <p:sldId id="340" r:id="rId9"/>
    <p:sldId id="381" r:id="rId10"/>
    <p:sldId id="379" r:id="rId11"/>
    <p:sldId id="380" r:id="rId12"/>
    <p:sldId id="346" r:id="rId13"/>
    <p:sldId id="344" r:id="rId14"/>
    <p:sldId id="367" r:id="rId15"/>
    <p:sldId id="368" r:id="rId16"/>
    <p:sldId id="348" r:id="rId17"/>
    <p:sldId id="371" r:id="rId18"/>
    <p:sldId id="369" r:id="rId19"/>
    <p:sldId id="370" r:id="rId20"/>
    <p:sldId id="349" r:id="rId21"/>
    <p:sldId id="350" r:id="rId22"/>
    <p:sldId id="374" r:id="rId23"/>
    <p:sldId id="612" r:id="rId24"/>
    <p:sldId id="375" r:id="rId25"/>
    <p:sldId id="376" r:id="rId26"/>
    <p:sldId id="377" r:id="rId27"/>
    <p:sldId id="658" r:id="rId28"/>
    <p:sldId id="693" r:id="rId29"/>
    <p:sldId id="373" r:id="rId30"/>
    <p:sldId id="696" r:id="rId31"/>
    <p:sldId id="691" r:id="rId32"/>
    <p:sldId id="700" r:id="rId33"/>
    <p:sldId id="702" r:id="rId34"/>
    <p:sldId id="692" r:id="rId35"/>
    <p:sldId id="677" r:id="rId36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39"/>
    <a:srgbClr val="99CEB0"/>
    <a:srgbClr val="66B688"/>
    <a:srgbClr val="58BB2A"/>
    <a:srgbClr val="008000"/>
    <a:srgbClr val="2EA515"/>
    <a:srgbClr val="EE00A5"/>
    <a:srgbClr val="13CD00"/>
    <a:srgbClr val="EF3633"/>
    <a:srgbClr val="FFD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0F02A2-98B5-4CBE-A1EC-26A34BA9299E}" v="1" dt="2026-02-02T12:22:06.9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7" autoAdjust="0"/>
    <p:restoredTop sz="90533" autoAdjust="0"/>
  </p:normalViewPr>
  <p:slideViewPr>
    <p:cSldViewPr snapToGrid="0" showGuides="1">
      <p:cViewPr varScale="1">
        <p:scale>
          <a:sx n="98" d="100"/>
          <a:sy n="98" d="100"/>
        </p:scale>
        <p:origin x="1904" y="60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 María Cabrera Corchos" userId="f1659fda-de31-4a64-8d16-4a5c28fbfcfc" providerId="ADAL" clId="{B09FCB98-9D35-4B92-9DFB-46675D4FD65B}"/>
    <pc:docChg chg="addSld delSld modSld">
      <pc:chgData name="Rosa María Cabrera Corchos" userId="f1659fda-de31-4a64-8d16-4a5c28fbfcfc" providerId="ADAL" clId="{B09FCB98-9D35-4B92-9DFB-46675D4FD65B}" dt="2026-02-02T12:22:14.606" v="1" actId="47"/>
      <pc:docMkLst>
        <pc:docMk/>
      </pc:docMkLst>
      <pc:sldChg chg="del">
        <pc:chgData name="Rosa María Cabrera Corchos" userId="f1659fda-de31-4a64-8d16-4a5c28fbfcfc" providerId="ADAL" clId="{B09FCB98-9D35-4B92-9DFB-46675D4FD65B}" dt="2026-02-02T12:22:14.606" v="1" actId="47"/>
        <pc:sldMkLst>
          <pc:docMk/>
          <pc:sldMk cId="840867837" sldId="701"/>
        </pc:sldMkLst>
      </pc:sldChg>
      <pc:sldChg chg="add">
        <pc:chgData name="Rosa María Cabrera Corchos" userId="f1659fda-de31-4a64-8d16-4a5c28fbfcfc" providerId="ADAL" clId="{B09FCB98-9D35-4B92-9DFB-46675D4FD65B}" dt="2026-02-02T12:22:06.984" v="0"/>
        <pc:sldMkLst>
          <pc:docMk/>
          <pc:sldMk cId="3647855396" sldId="702"/>
        </pc:sldMkLst>
      </pc:sldChg>
    </pc:docChg>
  </pc:docChgLst>
  <pc:docChgLst>
    <pc:chgData name="Clàudia Palacio Arronis" userId="2ecae001-139f-4c9e-a8f7-099b5e6d3d83" providerId="ADAL" clId="{02560676-2184-4A0C-BDFE-128F125C9D82}"/>
    <pc:docChg chg="addSld delSld modSld">
      <pc:chgData name="Clàudia Palacio Arronis" userId="2ecae001-139f-4c9e-a8f7-099b5e6d3d83" providerId="ADAL" clId="{02560676-2184-4A0C-BDFE-128F125C9D82}" dt="2026-01-19T10:06:45.486" v="29"/>
      <pc:docMkLst>
        <pc:docMk/>
      </pc:docMkLst>
      <pc:sldChg chg="modSp mod">
        <pc:chgData name="Clàudia Palacio Arronis" userId="2ecae001-139f-4c9e-a8f7-099b5e6d3d83" providerId="ADAL" clId="{02560676-2184-4A0C-BDFE-128F125C9D82}" dt="2026-01-19T10:02:42.725" v="22" actId="20577"/>
        <pc:sldMkLst>
          <pc:docMk/>
          <pc:sldMk cId="2749075474" sldId="381"/>
        </pc:sldMkLst>
        <pc:spChg chg="mod">
          <ac:chgData name="Clàudia Palacio Arronis" userId="2ecae001-139f-4c9e-a8f7-099b5e6d3d83" providerId="ADAL" clId="{02560676-2184-4A0C-BDFE-128F125C9D82}" dt="2026-01-19T10:01:51.330" v="4" actId="20577"/>
          <ac:spMkLst>
            <pc:docMk/>
            <pc:sldMk cId="2749075474" sldId="381"/>
            <ac:spMk id="9" creationId="{00000000-0000-0000-0000-000000000000}"/>
          </ac:spMkLst>
        </pc:spChg>
        <pc:graphicFrameChg chg="modGraphic">
          <ac:chgData name="Clàudia Palacio Arronis" userId="2ecae001-139f-4c9e-a8f7-099b5e6d3d83" providerId="ADAL" clId="{02560676-2184-4A0C-BDFE-128F125C9D82}" dt="2026-01-19T10:02:42.725" v="22" actId="20577"/>
          <ac:graphicFrameMkLst>
            <pc:docMk/>
            <pc:sldMk cId="2749075474" sldId="381"/>
            <ac:graphicFrameMk id="3" creationId="{AAE4920D-4120-477B-B7FA-ABC8E045DA77}"/>
          </ac:graphicFrameMkLst>
        </pc:graphicFrameChg>
      </pc:sldChg>
      <pc:sldChg chg="add">
        <pc:chgData name="Clàudia Palacio Arronis" userId="2ecae001-139f-4c9e-a8f7-099b5e6d3d83" providerId="ADAL" clId="{02560676-2184-4A0C-BDFE-128F125C9D82}" dt="2026-01-19T10:06:45.486" v="29"/>
        <pc:sldMkLst>
          <pc:docMk/>
          <pc:sldMk cId="1970585914" sldId="677"/>
        </pc:sldMkLst>
      </pc:sldChg>
      <pc:sldChg chg="add">
        <pc:chgData name="Clàudia Palacio Arronis" userId="2ecae001-139f-4c9e-a8f7-099b5e6d3d83" providerId="ADAL" clId="{02560676-2184-4A0C-BDFE-128F125C9D82}" dt="2026-01-19T10:06:45.486" v="29"/>
        <pc:sldMkLst>
          <pc:docMk/>
          <pc:sldMk cId="2711979644" sldId="691"/>
        </pc:sldMkLst>
      </pc:sldChg>
      <pc:sldChg chg="add">
        <pc:chgData name="Clàudia Palacio Arronis" userId="2ecae001-139f-4c9e-a8f7-099b5e6d3d83" providerId="ADAL" clId="{02560676-2184-4A0C-BDFE-128F125C9D82}" dt="2026-01-19T10:06:45.486" v="29"/>
        <pc:sldMkLst>
          <pc:docMk/>
          <pc:sldMk cId="97823418" sldId="692"/>
        </pc:sldMkLst>
      </pc:sldChg>
      <pc:sldChg chg="add">
        <pc:chgData name="Clàudia Palacio Arronis" userId="2ecae001-139f-4c9e-a8f7-099b5e6d3d83" providerId="ADAL" clId="{02560676-2184-4A0C-BDFE-128F125C9D82}" dt="2026-01-19T10:06:12.007" v="23"/>
        <pc:sldMkLst>
          <pc:docMk/>
          <pc:sldMk cId="52424468" sldId="693"/>
        </pc:sldMkLst>
      </pc:sldChg>
      <pc:sldChg chg="add">
        <pc:chgData name="Clàudia Palacio Arronis" userId="2ecae001-139f-4c9e-a8f7-099b5e6d3d83" providerId="ADAL" clId="{02560676-2184-4A0C-BDFE-128F125C9D82}" dt="2026-01-19T10:01:12.269" v="2"/>
        <pc:sldMkLst>
          <pc:docMk/>
          <pc:sldMk cId="3708044200" sldId="694"/>
        </pc:sldMkLst>
      </pc:sldChg>
      <pc:sldChg chg="add">
        <pc:chgData name="Clàudia Palacio Arronis" userId="2ecae001-139f-4c9e-a8f7-099b5e6d3d83" providerId="ADAL" clId="{02560676-2184-4A0C-BDFE-128F125C9D82}" dt="2026-01-19T10:01:12.269" v="2"/>
        <pc:sldMkLst>
          <pc:docMk/>
          <pc:sldMk cId="1611105414" sldId="695"/>
        </pc:sldMkLst>
      </pc:sldChg>
      <pc:sldChg chg="add">
        <pc:chgData name="Clàudia Palacio Arronis" userId="2ecae001-139f-4c9e-a8f7-099b5e6d3d83" providerId="ADAL" clId="{02560676-2184-4A0C-BDFE-128F125C9D82}" dt="2026-01-19T10:06:45.486" v="29"/>
        <pc:sldMkLst>
          <pc:docMk/>
          <pc:sldMk cId="988983141" sldId="696"/>
        </pc:sldMkLst>
      </pc:sldChg>
      <pc:sldChg chg="add">
        <pc:chgData name="Clàudia Palacio Arronis" userId="2ecae001-139f-4c9e-a8f7-099b5e6d3d83" providerId="ADAL" clId="{02560676-2184-4A0C-BDFE-128F125C9D82}" dt="2026-01-19T10:06:45.486" v="29"/>
        <pc:sldMkLst>
          <pc:docMk/>
          <pc:sldMk cId="721361777" sldId="7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02/02/2026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27066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78480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71076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12201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90783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28350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77416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24864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13417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8320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5 raons principals per triar la UAB. Cadascuna de les raons s'explicarà una per una en els apartats següents. </a:t>
            </a: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a-ES" sz="1200" b="0" i="0" dirty="0"/>
              <a:t>Cliqueu al nom del programa per a més informació.</a:t>
            </a:r>
            <a:br>
              <a:rPr lang="ca-ES" sz="1200" b="1" i="0" dirty="0"/>
            </a:br>
            <a:endParaRPr lang="ca-ES" sz="1200" b="1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Programa DRAC: </a:t>
            </a:r>
            <a:r>
              <a:rPr lang="ca-ES" sz="1200" b="0" i="0" dirty="0"/>
              <a:t>impulsa la </a:t>
            </a:r>
            <a:r>
              <a:rPr lang="ca-ES" sz="1200" i="0" dirty="0"/>
              <a:t>mobilitat de tota la comunitat universitària de 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Catalunya, el País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Valencià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Illes Balears, Catalunya Nord i Andorra</a:t>
            </a:r>
            <a:r>
              <a:rPr lang="ca-ES" sz="1200" i="0" dirty="0"/>
              <a:t>, mitjançant l’atorgament d’ajuts per a docència, recerca i activitats culturals.</a:t>
            </a:r>
            <a:endParaRPr lang="ca-ES" sz="1200" b="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Programa SICUE: </a:t>
            </a:r>
            <a:r>
              <a:rPr lang="ca-ES" sz="1200" i="0" dirty="0"/>
              <a:t>ofereix als estudiants de grau la possibilitat de realitzar estades d'intercanvi a altres universitats espanyoles.</a:t>
            </a:r>
            <a:endParaRPr lang="ca-ES" sz="1200" b="1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Erasmus+: </a:t>
            </a:r>
            <a:r>
              <a:rPr lang="ca-ES" sz="1200" i="0" dirty="0"/>
              <a:t>estades d’intercanvi a universitats de la Unió Europea. 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UAB Exchange </a:t>
            </a:r>
            <a:r>
              <a:rPr lang="ca-ES" sz="1200" b="1" i="0" dirty="0" err="1"/>
              <a:t>Programme</a:t>
            </a:r>
            <a:r>
              <a:rPr lang="ca-ES" sz="1200" b="1" i="0" dirty="0"/>
              <a:t>: </a:t>
            </a:r>
            <a:r>
              <a:rPr lang="ca-ES" sz="1200" i="0" dirty="0"/>
              <a:t>programa propi de la UAB, que estableix conveni amb la universitat estrangera. Estades d’intercanvi a universitats d’altres països fora de la Unió Europea, per exemple: </a:t>
            </a:r>
            <a:r>
              <a:rPr lang="it-IT" sz="1200" b="1" i="0" dirty="0"/>
              <a:t>Japó, Estats Units, Austràlia, Xile, Argentina, Sudàfrica i Canadà.</a:t>
            </a:r>
            <a:endParaRPr lang="ca-ES" sz="1200" b="1" i="0" dirty="0"/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200" i="1" dirty="0">
              <a:solidFill>
                <a:srgbClr val="C00000"/>
              </a:solidFill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/>
              <a:t>L’ECIU és una iniciativa del Consorci Europeu d'Universitats Innovadores (ECIU) que té per objectiu crear un model d'institució d'ensenyament superior pioner i innovador a escala europea, que funcioni com un sistema obert i flexible. </a:t>
            </a:r>
            <a:r>
              <a:rPr lang="ca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Característiques distintives que el fan únic:</a:t>
            </a:r>
          </a:p>
          <a:p>
            <a:endParaRPr lang="ca-E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Generació d’impacte social a través de la solució reptes socials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Aposta per a una educació flexible, diversa i a mida de l’estudiant i de qualsevol persona que tingui necessitats formatives i de coneixement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Desenvolupament de models d’educació, recerca i innovació basades en reptes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Desenvolupament d’un sistema conjunt de mobilitat física, virtual i mixta.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2711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A5CC5-4D5D-7DD9-4615-2AB64B4FE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05B81B7-C9FE-E2AA-D1DE-57D7E2E63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5A589A-1AA4-4AD5-FB06-E19A08E38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Cliqueu sobre l’activitat per a més informació.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623984-12A1-A101-A3C7-B408BA60F0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064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Batxibac,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extracurriculars.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093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B59EB-ACFE-6473-26F1-2E937B949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4837EF1-AA5C-9C57-87BA-477522983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F714CE4-056D-E1D4-A939-0CBA6CFB8F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5FFE91A-B9CC-56B1-DBFA-5E05342918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941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96911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17444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5314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21011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22693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72196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02/02/2026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02/02/2026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02/02/2026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02/02/2026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02/02/2026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02/02/2026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02/02/2026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02/02/2026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02/02/2026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02/02/2026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02/02/2026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02/02/2026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www.uab.cat/web/estudiar/llistat-de-graus/informacio-general/educacio-infantil-1216708251447.html?param1=1232089769177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www.uab.cat/web/estudiar/llistat-de-graus/acces/educacio-infantil-1216708253769.html?param1=1232089769177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hyperlink" Target="https://www.uab.cat/web/estudiar/graus/graus/horaris-1345725062049.html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llistat-de-graus/pla-d-estudis/pla-d-estudis-i-horaris/educacio-infantil-1345467811493.html?param1=1232089769177" TargetMode="External"/><Relationship Id="rId3" Type="http://schemas.openxmlformats.org/officeDocument/2006/relationships/hyperlink" Target="https://www.uab.cat/web/estudiar/llistat-de-graus/pla-d-estudis/guies-docents/educacio-infantil-1345467811508.html?param1=1232089769177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4.svg"/><Relationship Id="rId10" Type="http://schemas.openxmlformats.org/officeDocument/2006/relationships/image" Target="../media/image53.png"/><Relationship Id="rId4" Type="http://schemas.openxmlformats.org/officeDocument/2006/relationships/image" Target="../media/image43.png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www.uab.cat/web/estudiar/llistat-de-graus/pla-d-estudis/pla-d-estudis-i-horaris/educacio-infantil-1345467811493.html?param1=1232089769177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competencies/educacio-infantil-educacio-primaria-1345467819221.html?param1=1345667501671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graus/graus/horaris-1345725062049.html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llistat-de-graus/pla-d-estudis/pla-d-estudis-i-horaris/educacio-infantil-educacio-primaria-1345467811493.html?param1=1345667501671" TargetMode="External"/><Relationship Id="rId3" Type="http://schemas.openxmlformats.org/officeDocument/2006/relationships/image" Target="../media/image61.jpeg"/><Relationship Id="rId7" Type="http://schemas.openxmlformats.org/officeDocument/2006/relationships/hyperlink" Target="https://www.uab.cat/web/estudiar/llistat-de-graus/pla-d-estudis/guies-docents/educacio-primaria-1345467811508.html?param1=1229413437355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53.png"/><Relationship Id="rId4" Type="http://schemas.openxmlformats.org/officeDocument/2006/relationships/hyperlink" Target="https://www.uab.cat/web/estudiar/llistat-de-graus/pla-d-estudis/guies-docents/educacio-infantil-1345467811508.html?param1=1232089769177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3z4K_igVW0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youtube.com/uabbarcelon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uab.cat/web/universitat-autonoma-de-barcelona-1345467950436.html" TargetMode="External"/><Relationship Id="rId10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68.jpe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hyperlink" Target="https://serveis.uab.cat/canalce/content/aps-el-pati-dels-desitjos-can-motllor" TargetMode="Externa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hyperlink" Target="https://www.uab.cat/web/mobilitat-i-intercanvi-internacional/programes-de-mobilitat-i-intercanvi-internacional/programa-drac-1345664819870.html?utm_source=presen-visita&amp;utm_medium=other&amp;utm_campaign=presenvisita" TargetMode="External"/><Relationship Id="rId18" Type="http://schemas.openxmlformats.org/officeDocument/2006/relationships/image" Target="../media/image5.pn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44.sv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0.xml"/><Relationship Id="rId16" Type="http://schemas.openxmlformats.org/officeDocument/2006/relationships/hyperlink" Target="https://www.uab.cat/web/mobilitat-i-intercanvi-internacional/programes-de-mobilitat-i-intercanvi-internacional/uab-exchange-programme/condicions-generals-1345664822069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11" Type="http://schemas.openxmlformats.org/officeDocument/2006/relationships/image" Target="../media/image43.png"/><Relationship Id="rId5" Type="http://schemas.openxmlformats.org/officeDocument/2006/relationships/image" Target="../media/image74.jpeg"/><Relationship Id="rId15" Type="http://schemas.openxmlformats.org/officeDocument/2006/relationships/hyperlink" Target="https://www.uab.cat/web/mobilitat-i-intercanvi-internacional/programes-de-mobilitat-i-intercanvi-internacional/erasmus-estudis/informacio-general-1345664833348.html?utm_source=presen-visita&amp;utm_medium=other&amp;utm_campaign=presenvisita" TargetMode="External"/><Relationship Id="rId10" Type="http://schemas.openxmlformats.org/officeDocument/2006/relationships/hyperlink" Target="https://www.uab.cat/web/mobilitat-i-intercanvi-internacional-1345680108534.html?utm_source=presen-visita&amp;utm_medium=other&amp;utm_campaign=presenvisita" TargetMode="External"/><Relationship Id="rId4" Type="http://schemas.openxmlformats.org/officeDocument/2006/relationships/image" Target="../media/image73.jpeg"/><Relationship Id="rId9" Type="http://schemas.openxmlformats.org/officeDocument/2006/relationships/image" Target="../media/image78.png"/><Relationship Id="rId14" Type="http://schemas.openxmlformats.org/officeDocument/2006/relationships/hyperlink" Target="https://www.uab.cat/web/mobilitat-i-intercanvi-internacional/programes-de-mobilitat-i-intercanvi-internacional/programa-sicue-1345664842248.html?utm_source=presen-visita&amp;utm_medium=other&amp;utm_campaign=presenvisita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6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hyperlink" Target="https://www.uab.cat/eciu/" TargetMode="External"/><Relationship Id="rId14" Type="http://schemas.openxmlformats.org/officeDocument/2006/relationships/image" Target="../media/image8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mobilitat-internacional-1345721957033.html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hyperlink" Target="https://www.uab.cat/web/estudiar/grau/oferta-de-graus/tots-els-graus-1345661751752.html" TargetMode="External"/><Relationship Id="rId3" Type="http://schemas.openxmlformats.org/officeDocument/2006/relationships/image" Target="../media/image89.jpe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microsoft.com/office/2007/relationships/hdphoto" Target="../media/hdphoto3.wdp"/><Relationship Id="rId15" Type="http://schemas.openxmlformats.org/officeDocument/2006/relationships/hyperlink" Target="https://www.uab.cat/web/universitat-autonoma-de-barcelona-1345467950436.html" TargetMode="External"/><Relationship Id="rId10" Type="http://schemas.openxmlformats.org/officeDocument/2006/relationships/image" Target="../media/image95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Relationship Id="rId14" Type="http://schemas.openxmlformats.org/officeDocument/2006/relationships/hyperlink" Target="https://www.uab.cat/web/universitat-autonoma-de-barcelona-1345467950436.html?utm_source=presen-visita&amp;utm_medium=other&amp;utm_campaign=presenvisita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13" Type="http://schemas.openxmlformats.org/officeDocument/2006/relationships/hyperlink" Target="https://www.uab.cat/web/estudis/visita-la-uab/dia-de-les-families-1345662188968.html" TargetMode="External"/><Relationship Id="rId3" Type="http://schemas.openxmlformats.org/officeDocument/2006/relationships/image" Target="../media/image98.png"/><Relationship Id="rId7" Type="http://schemas.openxmlformats.org/officeDocument/2006/relationships/image" Target="../media/image91.png"/><Relationship Id="rId12" Type="http://schemas.openxmlformats.org/officeDocument/2006/relationships/hyperlink" Target="https://www.uab.cat/web/estudis/visita-la-uab/visites-al-campus-per-a-centres-de-secundaria-particulars-i-families-1345850698230.html" TargetMode="External"/><Relationship Id="rId17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01.sv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s/visita-la-uab-1345811559072.html" TargetMode="External"/><Relationship Id="rId11" Type="http://schemas.openxmlformats.org/officeDocument/2006/relationships/hyperlink" Target="http://www.ensenyament.com/" TargetMode="External"/><Relationship Id="rId5" Type="http://schemas.openxmlformats.org/officeDocument/2006/relationships/image" Target="../media/image99.png"/><Relationship Id="rId15" Type="http://schemas.openxmlformats.org/officeDocument/2006/relationships/image" Target="../media/image100.png"/><Relationship Id="rId10" Type="http://schemas.openxmlformats.org/officeDocument/2006/relationships/hyperlink" Target="https://www.uab.cat/web/estudis/visita-la-uab/jornades-de-portes-obertes-1345662188932.html" TargetMode="External"/><Relationship Id="rId4" Type="http://schemas.microsoft.com/office/2007/relationships/hdphoto" Target="../media/hdphoto4.wdp"/><Relationship Id="rId9" Type="http://schemas.openxmlformats.org/officeDocument/2006/relationships/image" Target="../media/image5.png"/><Relationship Id="rId14" Type="http://schemas.openxmlformats.org/officeDocument/2006/relationships/hyperlink" Target="https://www.uab.cat/web/estudis/visita-la-uab/visites-als-centres-de-secundaria-1345662188985.html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png"/><Relationship Id="rId3" Type="http://schemas.openxmlformats.org/officeDocument/2006/relationships/hyperlink" Target="https://www.uab.cat/doc/guia-estudiant.pdf" TargetMode="External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jpeg"/><Relationship Id="rId5" Type="http://schemas.openxmlformats.org/officeDocument/2006/relationships/hyperlink" Target="https://www.uab.cat/web/estudiar/visita-la-uab/descarrega-les-guies-de-la-uab-en-pdf-1345716249762.html" TargetMode="External"/><Relationship Id="rId10" Type="http://schemas.openxmlformats.org/officeDocument/2006/relationships/image" Target="../media/image106.png"/><Relationship Id="rId4" Type="http://schemas.openxmlformats.org/officeDocument/2006/relationships/hyperlink" Target="https://www.uab.cat/" TargetMode="External"/><Relationship Id="rId9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hyperlink" Target="https://www.uab.cat/web/universitat-autonoma-de-barcelona-1345467950436.html" TargetMode="External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discapacitat-i-nee/com-accedir-als-serveis-1345767249636.html" TargetMode="External"/><Relationship Id="rId3" Type="http://schemas.openxmlformats.org/officeDocument/2006/relationships/image" Target="../media/image110.png"/><Relationship Id="rId7" Type="http://schemas.openxmlformats.org/officeDocument/2006/relationships/hyperlink" Target="https://www.uab.cat/web/discapacitat-i-nee/coneix-el-piune-1345750500520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112.png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111.png"/><Relationship Id="rId9" Type="http://schemas.openxmlformats.org/officeDocument/2006/relationships/hyperlink" Target="https://www.uab.cat/web/responsables-d-inclusio-1345767327905.html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hyperlink" Target="https://www.uab.cat/" TargetMode="External"/><Relationship Id="rId7" Type="http://schemas.openxmlformats.org/officeDocument/2006/relationships/image" Target="../media/image116.png"/><Relationship Id="rId2" Type="http://schemas.openxmlformats.org/officeDocument/2006/relationships/hyperlink" Target="https://www.uab.cat/doc/guia-estudian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02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" TargetMode="External"/><Relationship Id="rId3" Type="http://schemas.openxmlformats.org/officeDocument/2006/relationships/image" Target="../media/image119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120.png"/><Relationship Id="rId4" Type="http://schemas.openxmlformats.org/officeDocument/2006/relationships/image" Target="../media/image91.png"/><Relationship Id="rId9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39.png"/><Relationship Id="rId21" Type="http://schemas.openxmlformats.org/officeDocument/2006/relationships/image" Target="../media/image26.pn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0.png"/><Relationship Id="rId11" Type="http://schemas.openxmlformats.org/officeDocument/2006/relationships/image" Target="../media/image21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45" Type="http://schemas.openxmlformats.org/officeDocument/2006/relationships/image" Target="../media/image44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29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5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19.png"/><Relationship Id="rId51" Type="http://schemas.openxmlformats.org/officeDocument/2006/relationships/image" Target="../media/image48.png"/><Relationship Id="rId3" Type="http://schemas.openxmlformats.org/officeDocument/2006/relationships/image" Target="../media/image16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1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6.png"/><Relationship Id="rId49" Type="http://schemas.openxmlformats.org/officeDocument/2006/relationships/image" Target="../media/image47.png"/><Relationship Id="rId57" Type="http://schemas.openxmlformats.org/officeDocument/2006/relationships/image" Target="../media/image5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1.png"/><Relationship Id="rId44" Type="http://schemas.openxmlformats.org/officeDocument/2006/relationships/image" Target="../media/image43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hyperlink" Target="https://www.uab.cat/web/estudiar/llistat-de-graus/acces/x-1216708253769.html?param1=123208976917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hyperlink" Target="https://universitats.gencat.cat/es/preinscripcions/sobre-preinscripcio/ponderacions/" TargetMode="External"/><Relationship Id="rId4" Type="http://schemas.openxmlformats.org/officeDocument/2006/relationships/hyperlink" Target="https://www.uab.cat/web/estudiar/llistat-de-graus/acces/x-1216708253769.html?param1=1345667501671" TargetMode="External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hyperlink" Target="https://www.uab.cat/web/estudiar/graus/acces-als-estudis/preguntes-frequents-sobre-acces-1345739736871.html#acc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hyperlink" Target="https://youtu.be/O2K8TjhmA0M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Grau en educació infantil i educació infantil + educació primària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01613" y="5422688"/>
            <a:ext cx="8096884" cy="112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Educació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Infantil</a:t>
            </a:r>
            <a:endParaRPr kumimoji="0" lang="es-ES" sz="3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Educació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Infantil +</a:t>
            </a:r>
            <a:r>
              <a:rPr kumimoji="0" lang="es-E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Educació</a:t>
            </a:r>
            <a:r>
              <a:rPr kumimoji="0" lang="es-E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Primària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QuadreDeText 13">
            <a:extLst>
              <a:ext uri="{FF2B5EF4-FFF2-40B4-BE49-F238E27FC236}">
                <a16:creationId xmlns:a16="http://schemas.microsoft.com/office/drawing/2014/main" id="{814BEA2F-516A-483B-8B74-DF431B972FFD}"/>
              </a:ext>
            </a:extLst>
          </p:cNvPr>
          <p:cNvSpPr txBox="1"/>
          <p:nvPr/>
        </p:nvSpPr>
        <p:spPr>
          <a:xfrm>
            <a:off x="969207" y="1795305"/>
            <a:ext cx="7123660" cy="384245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Proporciona la formació </a:t>
            </a:r>
            <a:r>
              <a:rPr lang="ca-ES" dirty="0">
                <a:latin typeface="Arial"/>
                <a:cs typeface="Arial"/>
              </a:rPr>
              <a:t>per desenvolupar tasques de planificació, desenvolupament i avaluació d'activitats educatives dirigides a nens i nenes de 0 a 6 anys. 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Els titulats treballaran </a:t>
            </a:r>
            <a:r>
              <a:rPr lang="ca-ES" dirty="0">
                <a:latin typeface="Arial"/>
                <a:cs typeface="Arial"/>
              </a:rPr>
              <a:t>en institucions que cobreixen les necessitats educatives dels infants, que actuen com a un espai de coparticipació amb les famílies i que coordinen la seva tasca amb altres institucions de la comunitat. 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El grau té la finalitat </a:t>
            </a:r>
            <a:r>
              <a:rPr lang="ca-ES" dirty="0">
                <a:latin typeface="Arial"/>
                <a:cs typeface="Arial"/>
              </a:rPr>
              <a:t>de formar mestres amb capacitat per exercir la docència dins d'un context d'escola catalana.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B885979-C84C-49A2-ADEB-DD8F68466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7"/>
          <a:stretch/>
        </p:blipFill>
        <p:spPr>
          <a:xfrm flipH="1">
            <a:off x="-17756" y="0"/>
            <a:ext cx="9166656" cy="128726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Educació Infantil a la UAB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CuadroTexto 10">
            <a:hlinkClick r:id="rId5"/>
            <a:extLst>
              <a:ext uri="{FF2B5EF4-FFF2-40B4-BE49-F238E27FC236}">
                <a16:creationId xmlns:a16="http://schemas.microsoft.com/office/drawing/2014/main" id="{389DCBE9-370E-4C76-AD52-BD92D916D99D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958FD64-E73B-48DA-9FB0-DA7219BC5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1DC6AC65-0976-F733-E7CA-732A97FF55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50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0" grpId="0" animBg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QuadreDeText 7">
            <a:extLst>
              <a:ext uri="{FF2B5EF4-FFF2-40B4-BE49-F238E27FC236}">
                <a16:creationId xmlns:a16="http://schemas.microsoft.com/office/drawing/2014/main" id="{67691F6C-B05C-456E-8D31-BF1DBED9FEFB}"/>
              </a:ext>
            </a:extLst>
          </p:cNvPr>
          <p:cNvSpPr txBox="1"/>
          <p:nvPr/>
        </p:nvSpPr>
        <p:spPr>
          <a:xfrm>
            <a:off x="990923" y="1566734"/>
            <a:ext cx="7149297" cy="426295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Capacitat d’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atendre, 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de 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percebre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 i de 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persuadir.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Intuïció per a 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comprendre a la gent.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Creativitat, flexibilitat, paciència i responsabilitat.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Capacitat d’</a:t>
            </a:r>
            <a:r>
              <a:rPr lang="ca-ES" sz="1600" b="1" dirty="0">
                <a:latin typeface="Arial"/>
                <a:cs typeface="Arial"/>
              </a:rPr>
              <a:t>anàlisi</a:t>
            </a:r>
            <a:r>
              <a:rPr lang="ca-ES" sz="1600" dirty="0">
                <a:latin typeface="Arial"/>
                <a:cs typeface="Arial"/>
              </a:rPr>
              <a:t> i de </a:t>
            </a:r>
            <a:r>
              <a:rPr lang="ca-ES" sz="1600" b="1" dirty="0">
                <a:latin typeface="Arial"/>
                <a:cs typeface="Arial"/>
              </a:rPr>
              <a:t>síntesi.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Inquietud interdisciplinària i gust per la </a:t>
            </a:r>
            <a:r>
              <a:rPr lang="ca-ES" sz="1600" b="1" dirty="0">
                <a:latin typeface="Arial"/>
                <a:cs typeface="Arial"/>
              </a:rPr>
              <a:t>docència.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Motivació per al </a:t>
            </a:r>
            <a:r>
              <a:rPr lang="ca-ES" sz="1600" b="1" dirty="0">
                <a:latin typeface="Arial"/>
                <a:cs typeface="Arial"/>
              </a:rPr>
              <a:t>treball humanitari.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Tenir un bon </a:t>
            </a:r>
            <a:r>
              <a:rPr lang="ca-ES" sz="1600" b="1" dirty="0">
                <a:latin typeface="Arial"/>
                <a:cs typeface="Arial"/>
              </a:rPr>
              <a:t>coneixement d’un mateix.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És important tenir un alt coneixement del </a:t>
            </a:r>
            <a:r>
              <a:rPr lang="ca-ES" sz="1600" b="1" dirty="0">
                <a:latin typeface="Arial"/>
                <a:cs typeface="Arial"/>
              </a:rPr>
              <a:t>català</a:t>
            </a:r>
            <a:r>
              <a:rPr lang="ca-ES" sz="1600" dirty="0">
                <a:latin typeface="Arial"/>
                <a:cs typeface="Arial"/>
              </a:rPr>
              <a:t> i del </a:t>
            </a:r>
            <a:r>
              <a:rPr lang="ca-ES" sz="1600" b="1" dirty="0">
                <a:latin typeface="Arial"/>
                <a:cs typeface="Arial"/>
              </a:rPr>
              <a:t>castellà.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És recomanable tenir un bon nivell de coneixements en els </a:t>
            </a:r>
            <a:r>
              <a:rPr lang="ca-ES" sz="1600" b="1" dirty="0">
                <a:latin typeface="Arial"/>
                <a:cs typeface="Arial"/>
              </a:rPr>
              <a:t>àmbits científics </a:t>
            </a:r>
            <a:r>
              <a:rPr lang="ca-ES" sz="1600" dirty="0">
                <a:latin typeface="Arial"/>
                <a:cs typeface="Arial"/>
              </a:rPr>
              <a:t>(social i natural) i </a:t>
            </a:r>
            <a:r>
              <a:rPr lang="ca-ES" sz="1600" b="1" dirty="0">
                <a:latin typeface="Arial"/>
                <a:cs typeface="Arial"/>
              </a:rPr>
              <a:t>matemàtic.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0D99C4B-8AE8-46EE-93E7-D509985AF4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7"/>
          <a:stretch/>
        </p:blipFill>
        <p:spPr>
          <a:xfrm flipH="1">
            <a:off x="-17756" y="0"/>
            <a:ext cx="9166656" cy="128726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C33F806-B429-435B-AC9F-44FC567092B6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C5E6010-B9A5-4468-875B-7C113B8DAEE9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D46FAB00-74DE-4F5C-9C2B-D22383BFF3B2}"/>
              </a:ext>
            </a:extLst>
          </p:cNvPr>
          <p:cNvSpPr txBox="1"/>
          <p:nvPr/>
        </p:nvSpPr>
        <p:spPr>
          <a:xfrm>
            <a:off x="5689138" y="6180506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7743944-445E-47FA-9FE5-B6D5056E8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63830" y="6148302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8E8BED90-A459-4300-2B60-91CEA314D1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61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6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 animBg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A256AF64-641F-4DE0-824D-26F0615088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08968"/>
              </p:ext>
            </p:extLst>
          </p:nvPr>
        </p:nvGraphicFramePr>
        <p:xfrm>
          <a:off x="1074766" y="1843425"/>
          <a:ext cx="6898460" cy="2994543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 (Campus de Bellaterra)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Horaris: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torn de matí: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8 a 14h, classes i tutories en horari variable. </a:t>
                      </a:r>
                      <a:b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Tutories de pràcticum a la tarda.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ts val="25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SzTx/>
                        <a:buFont typeface="Verdana" panose="020B0604030504040204" pitchFamily="34" charset="0"/>
                        <a:buChar char="•"/>
                        <a:tabLst/>
                        <a:defRPr/>
                      </a:pP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torn de tarda: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15 a 21h, classes i tutories en horari variable. 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sp>
        <p:nvSpPr>
          <p:cNvPr id="8" name="CuadroTexto 7">
            <a:hlinkClick r:id="rId2"/>
            <a:extLst>
              <a:ext uri="{FF2B5EF4-FFF2-40B4-BE49-F238E27FC236}">
                <a16:creationId xmlns:a16="http://schemas.microsoft.com/office/drawing/2014/main" id="{0FDE4812-EF8F-4F6D-B40B-BC4555D11084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FBC2A71-CD54-4E58-AD2F-2F2C9505A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9028E6C-1A94-4F52-BEF2-BA549A660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7"/>
          <a:stretch/>
        </p:blipFill>
        <p:spPr>
          <a:xfrm flipH="1">
            <a:off x="-17756" y="0"/>
            <a:ext cx="9166656" cy="128726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BE34CC4-F412-493C-AB69-D5E91F5D4100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Com s’estructura el grau i horaris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471DB34-2F63-4178-A34E-3260AD3F0BA4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A3FD024D-FC12-7E0A-8D7C-945DD193D9C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93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 ECTS</a:t>
                </a:r>
              </a:p>
            </p:txBody>
          </p:sp>
        </p:grp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52" name="Rectángulo 51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100 ECTS</a:t>
                </a:r>
              </a:p>
            </p:txBody>
          </p:sp>
        </p:grp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378246" cy="523226"/>
            <a:chOff x="1075641" y="2914053"/>
            <a:chExt cx="7378246" cy="523226"/>
          </a:xfrm>
        </p:grpSpPr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60" name="Rectángulo 5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1" name="CuadroTexto 6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9" name="CuadroTexto 58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104 ECTS</a:t>
                </a:r>
              </a:p>
            </p:txBody>
          </p:sp>
        </p:grp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09" y="2914053"/>
              <a:ext cx="31770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44 ECTS de pràctiques obligatòries des del primer curs</a:t>
              </a:r>
            </a:p>
          </p:txBody>
        </p: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893462"/>
            <a:ext cx="7058668" cy="524208"/>
            <a:chOff x="1075642" y="3893462"/>
            <a:chExt cx="7058668" cy="524208"/>
          </a:xfrm>
        </p:grpSpPr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68" name="Rectángulo 67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64" name="Grupo 63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66" name="Rectángulo 65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7" name="CuadroTexto 66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30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els itineraris o mencions</a:t>
              </a:r>
            </a:p>
          </p:txBody>
        </p:sp>
      </p:grpSp>
      <p:sp>
        <p:nvSpPr>
          <p:cNvPr id="43" name="CuadroTexto 42">
            <a:hlinkClick r:id="rId3"/>
            <a:extLst>
              <a:ext uri="{FF2B5EF4-FFF2-40B4-BE49-F238E27FC236}">
                <a16:creationId xmlns:a16="http://schemas.microsoft.com/office/drawing/2014/main" id="{A96CE1EA-A372-4941-A8ED-047A97795B71}"/>
              </a:ext>
            </a:extLst>
          </p:cNvPr>
          <p:cNvSpPr txBox="1"/>
          <p:nvPr/>
        </p:nvSpPr>
        <p:spPr>
          <a:xfrm>
            <a:off x="5814938" y="6188438"/>
            <a:ext cx="259821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14AF1919-4EDC-4B56-8886-D98DFF490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89631" y="6156234"/>
            <a:ext cx="299886" cy="309258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AEC87020-70BE-4771-AC70-76CE95716E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7"/>
          <a:stretch/>
        </p:blipFill>
        <p:spPr>
          <a:xfrm flipH="1">
            <a:off x="-17756" y="0"/>
            <a:ext cx="9166656" cy="1287262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18F3EFAA-04B6-4659-A363-E052C6571295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Com s’estructura el grau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878DA608-B506-497F-BB1C-9A142FA772B1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40" name="CuadroTexto 39">
            <a:hlinkClick r:id="rId8"/>
            <a:extLst>
              <a:ext uri="{FF2B5EF4-FFF2-40B4-BE49-F238E27FC236}">
                <a16:creationId xmlns:a16="http://schemas.microsoft.com/office/drawing/2014/main" id="{95D25E42-FF6B-4DBD-AC4E-765E19B25552}"/>
              </a:ext>
            </a:extLst>
          </p:cNvPr>
          <p:cNvSpPr txBox="1"/>
          <p:nvPr/>
        </p:nvSpPr>
        <p:spPr>
          <a:xfrm>
            <a:off x="5814939" y="5688207"/>
            <a:ext cx="308338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C16F8BBC-12BD-48AC-AF58-96332F27D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89631" y="5656003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328DF3BF-063D-3CB2-6F6A-08455766989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81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80"/>
                            </p:stCondLst>
                            <p:childTnLst>
                              <p:par>
                                <p:cTn id="5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48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98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86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7" grpId="0"/>
      <p:bldP spid="48" grpId="0" animBg="1"/>
      <p:bldP spid="40" grpId="0"/>
      <p:bldP spid="4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B25A6FC5-7095-4EB4-908F-A41FB625DF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7"/>
          <a:stretch/>
        </p:blipFill>
        <p:spPr>
          <a:xfrm flipH="1">
            <a:off x="-17756" y="0"/>
            <a:ext cx="9166656" cy="1287262"/>
          </a:xfrm>
          <a:prstGeom prst="rect">
            <a:avLst/>
          </a:prstGeom>
        </p:spPr>
      </p:pic>
      <p:sp>
        <p:nvSpPr>
          <p:cNvPr id="8" name="QuadreDeText 7">
            <a:extLst>
              <a:ext uri="{FF2B5EF4-FFF2-40B4-BE49-F238E27FC236}">
                <a16:creationId xmlns:a16="http://schemas.microsoft.com/office/drawing/2014/main" id="{45FB3AD8-B09D-403C-BE9F-86F6DB1A10DB}"/>
              </a:ext>
            </a:extLst>
          </p:cNvPr>
          <p:cNvSpPr txBox="1"/>
          <p:nvPr/>
        </p:nvSpPr>
        <p:spPr>
          <a:xfrm>
            <a:off x="969208" y="1731580"/>
            <a:ext cx="7149297" cy="67222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Les mencions són itineraris que es fan constar al Suplement Europeu al Títol (SET). Per obtenir-la s’han de cursar 30 crèdits vinculats a la menció. </a:t>
            </a:r>
          </a:p>
        </p:txBody>
      </p:sp>
      <p:sp>
        <p:nvSpPr>
          <p:cNvPr id="9" name="QuadreDeText 7">
            <a:extLst>
              <a:ext uri="{FF2B5EF4-FFF2-40B4-BE49-F238E27FC236}">
                <a16:creationId xmlns:a16="http://schemas.microsoft.com/office/drawing/2014/main" id="{EEACC383-232F-406A-83A5-1C62178A2486}"/>
              </a:ext>
            </a:extLst>
          </p:cNvPr>
          <p:cNvSpPr txBox="1"/>
          <p:nvPr/>
        </p:nvSpPr>
        <p:spPr>
          <a:xfrm>
            <a:off x="969207" y="2765236"/>
            <a:ext cx="7149297" cy="130650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Menció en Necessitats Educatives Específiques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Menció en Educació Musical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Menció en Educació Performativa de les Arts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9991C96-A141-457B-A043-D043DE211083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Mencions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8E31A73B-A9FF-40F1-BB39-2C92A1887820}"/>
              </a:ext>
            </a:extLst>
          </p:cNvPr>
          <p:cNvGrpSpPr/>
          <p:nvPr/>
        </p:nvGrpSpPr>
        <p:grpSpPr>
          <a:xfrm>
            <a:off x="969207" y="4506920"/>
            <a:ext cx="6887190" cy="1131397"/>
            <a:chOff x="4926852" y="3416896"/>
            <a:chExt cx="2219103" cy="1552616"/>
          </a:xfrm>
          <a:noFill/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C44E9340-43E3-4B74-A044-9E98CDE1E339}"/>
                </a:ext>
              </a:extLst>
            </p:cNvPr>
            <p:cNvSpPr/>
            <p:nvPr/>
          </p:nvSpPr>
          <p:spPr>
            <a:xfrm>
              <a:off x="4939475" y="3416896"/>
              <a:ext cx="2206480" cy="15526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008539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C2E87202-AFDB-4DEB-A5E4-CC59FBD4B2C7}"/>
                </a:ext>
              </a:extLst>
            </p:cNvPr>
            <p:cNvSpPr txBox="1"/>
            <p:nvPr/>
          </p:nvSpPr>
          <p:spPr>
            <a:xfrm>
              <a:off x="4926852" y="3516714"/>
              <a:ext cx="2179008" cy="1329068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ca-E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Els estudiants que accedeixen des del CFGS d’Educació Infantil </a:t>
              </a:r>
            </a:p>
            <a:p>
              <a:pPr algn="ctr">
                <a:lnSpc>
                  <a:spcPts val="2500"/>
                </a:lnSpc>
              </a:pPr>
              <a:r>
                <a:rPr lang="ca-E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han d’estar alerta amb la convalidació de les optatives, </a:t>
              </a:r>
              <a:br>
                <a:rPr lang="ca-E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a-E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ja que la tria al grau els pot impedir fer la Menció.</a:t>
              </a:r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C4D955E-33EB-415B-9696-E0E185C9E87E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1" name="CuadroTexto 10">
            <a:hlinkClick r:id="rId5"/>
            <a:extLst>
              <a:ext uri="{FF2B5EF4-FFF2-40B4-BE49-F238E27FC236}">
                <a16:creationId xmlns:a16="http://schemas.microsoft.com/office/drawing/2014/main" id="{27EED3D2-94C1-486D-BC18-EB3543AB81CE}"/>
              </a:ext>
            </a:extLst>
          </p:cNvPr>
          <p:cNvSpPr txBox="1"/>
          <p:nvPr/>
        </p:nvSpPr>
        <p:spPr>
          <a:xfrm>
            <a:off x="7295184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D00AB58-160F-47A0-9222-2F2B82520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69876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5FEA5C14-BA75-4344-4631-D9DF862CFA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29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9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 animBg="1"/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Educació Infantil + Educació Primària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D1F7124-040B-4F72-89F0-62A19A9C50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" y="1675636"/>
            <a:ext cx="9144000" cy="4027497"/>
          </a:xfrm>
          <a:prstGeom prst="rect">
            <a:avLst/>
          </a:prstGeom>
        </p:spPr>
      </p:pic>
      <p:pic>
        <p:nvPicPr>
          <p:cNvPr id="3" name="Imagen 13">
            <a:hlinkClick r:id="rId4"/>
            <a:extLst>
              <a:ext uri="{FF2B5EF4-FFF2-40B4-BE49-F238E27FC236}">
                <a16:creationId xmlns:a16="http://schemas.microsoft.com/office/drawing/2014/main" id="{D39A18B7-F0AC-DE8E-294F-CCDA0321A1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QuadreDeText 13">
            <a:extLst>
              <a:ext uri="{FF2B5EF4-FFF2-40B4-BE49-F238E27FC236}">
                <a16:creationId xmlns:a16="http://schemas.microsoft.com/office/drawing/2014/main" id="{B0E86BE5-A00E-4EB0-9681-AAC25BCB9619}"/>
              </a:ext>
            </a:extLst>
          </p:cNvPr>
          <p:cNvSpPr txBox="1"/>
          <p:nvPr/>
        </p:nvSpPr>
        <p:spPr>
          <a:xfrm>
            <a:off x="969207" y="1658553"/>
            <a:ext cx="7123660" cy="413471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Continguts dels </a:t>
            </a:r>
            <a:r>
              <a:rPr lang="ca-ES" sz="1600" b="1" dirty="0">
                <a:latin typeface="Arial"/>
                <a:cs typeface="Arial"/>
              </a:rPr>
              <a:t>àmbits</a:t>
            </a:r>
            <a:r>
              <a:rPr lang="ca-ES" sz="1600" dirty="0">
                <a:latin typeface="Arial"/>
                <a:cs typeface="Arial"/>
              </a:rPr>
              <a:t> de psicologia, pedagogia i sociologia, matemàtiques, ciències, ciències socials, l’expressió musical, plàstica i corporal, i les llengües.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Conèixer l’escola bressol (0 a 3 anys), el parvulari (3 a 6 anys) i la primària (6 a 12 anys).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Àmplia gamma d’optatives que et permeten seguir un </a:t>
            </a:r>
            <a:r>
              <a:rPr lang="ca-ES" sz="1600" b="1" dirty="0">
                <a:latin typeface="Arial"/>
                <a:cs typeface="Arial"/>
              </a:rPr>
              <a:t>itinerari propi.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Pràcticum </a:t>
            </a:r>
            <a:r>
              <a:rPr lang="ca-ES" sz="1600" dirty="0">
                <a:latin typeface="Arial"/>
                <a:cs typeface="Arial"/>
              </a:rPr>
              <a:t>des de primer curs i a tots els 4 anys (44 ECTS).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Intercanvis</a:t>
            </a:r>
            <a:r>
              <a:rPr lang="ca-ES" sz="1600" dirty="0">
                <a:latin typeface="Arial"/>
                <a:cs typeface="Arial"/>
              </a:rPr>
              <a:t> i estades en altres universitats.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Creixeràs</a:t>
            </a:r>
            <a:r>
              <a:rPr lang="ca-ES" sz="1600" dirty="0">
                <a:latin typeface="Arial"/>
                <a:cs typeface="Arial"/>
              </a:rPr>
              <a:t> com a futur mestre, rodejat de </a:t>
            </a:r>
            <a:r>
              <a:rPr lang="ca-ES" sz="1600" b="1" dirty="0">
                <a:latin typeface="Arial"/>
                <a:cs typeface="Arial"/>
              </a:rPr>
              <a:t>companys </a:t>
            </a:r>
            <a:r>
              <a:rPr lang="ca-ES" sz="1600" dirty="0">
                <a:latin typeface="Arial"/>
                <a:cs typeface="Arial"/>
              </a:rPr>
              <a:t>i professorat que t’acompanyaran.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6EF28E1-A17E-4B80-A7E3-97C85A7B5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840" y="0"/>
            <a:ext cx="9140321" cy="128726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BC8EB5A-171A-4430-B30D-0C473560BA43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AC32441-A32E-4BED-978E-302A5EC54285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8" name="CuadroTexto 7">
            <a:hlinkClick r:id="rId3"/>
            <a:extLst>
              <a:ext uri="{FF2B5EF4-FFF2-40B4-BE49-F238E27FC236}">
                <a16:creationId xmlns:a16="http://schemas.microsoft.com/office/drawing/2014/main" id="{BA28C0B1-D132-4939-A5F9-7D80483660A1}"/>
              </a:ext>
            </a:extLst>
          </p:cNvPr>
          <p:cNvSpPr txBox="1"/>
          <p:nvPr/>
        </p:nvSpPr>
        <p:spPr>
          <a:xfrm>
            <a:off x="7295184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8267916-E00B-4FF3-BD92-07D200603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969876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03059BFD-CD62-BE9F-5E7E-5F72C8D4F5C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42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  <p:bldP spid="12" grpId="0" animBg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834443"/>
              </p:ext>
            </p:extLst>
          </p:nvPr>
        </p:nvGraphicFramePr>
        <p:xfrm>
          <a:off x="1074766" y="1842328"/>
          <a:ext cx="6898460" cy="1806585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 ECTS (5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places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matí i tarda.</a:t>
                      </a:r>
                      <a:endParaRPr lang="ca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4AD0D9DB-69E5-4300-B173-04627D08A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838" y="0"/>
            <a:ext cx="9140321" cy="128726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0A649C6-95CF-48CC-B133-8D26F370B733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Com s’estructura el doble grau i horaris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F1568B2-AF2B-48F8-9105-8C1BFC6B178B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3" name="CuadroTexto 12">
            <a:hlinkClick r:id="rId3"/>
            <a:extLst>
              <a:ext uri="{FF2B5EF4-FFF2-40B4-BE49-F238E27FC236}">
                <a16:creationId xmlns:a16="http://schemas.microsoft.com/office/drawing/2014/main" id="{ACB9375B-2F0A-427F-BE33-7C253C7D080D}"/>
              </a:ext>
            </a:extLst>
          </p:cNvPr>
          <p:cNvSpPr txBox="1"/>
          <p:nvPr/>
        </p:nvSpPr>
        <p:spPr>
          <a:xfrm>
            <a:off x="6052809" y="6188438"/>
            <a:ext cx="270057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+info dels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C42FD66-D551-47CC-B0B6-AB46E410C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27502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54BDBC45-69EC-7D0B-2018-4EFAC34974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18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adroTexto 23">
            <a:extLst>
              <a:ext uri="{FF2B5EF4-FFF2-40B4-BE49-F238E27FC236}">
                <a16:creationId xmlns:a16="http://schemas.microsoft.com/office/drawing/2014/main" id="{E7E3E7AB-F321-49E1-B1AA-188726C1AFB3}"/>
              </a:ext>
            </a:extLst>
          </p:cNvPr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1FAA87F1-01A9-4F7B-9236-871D6076144C}"/>
              </a:ext>
            </a:extLst>
          </p:cNvPr>
          <p:cNvGrpSpPr/>
          <p:nvPr/>
        </p:nvGrpSpPr>
        <p:grpSpPr>
          <a:xfrm>
            <a:off x="1082232" y="4021212"/>
            <a:ext cx="3930392" cy="501363"/>
            <a:chOff x="1075645" y="4894721"/>
            <a:chExt cx="3930392" cy="501363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DB20012E-BB7D-4680-B03B-23A9CC79A4A6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71" name="Rectángulo 70">
                <a:extLst>
                  <a:ext uri="{FF2B5EF4-FFF2-40B4-BE49-F238E27FC236}">
                    <a16:creationId xmlns:a16="http://schemas.microsoft.com/office/drawing/2014/main" id="{4867BBAF-AC61-4872-B154-C71C37B63646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72" name="CuadroTexto 71">
                <a:extLst>
                  <a:ext uri="{FF2B5EF4-FFF2-40B4-BE49-F238E27FC236}">
                    <a16:creationId xmlns:a16="http://schemas.microsoft.com/office/drawing/2014/main" id="{20F7C612-602B-4888-B346-ED7EC216724B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 ECTS</a:t>
                </a:r>
              </a:p>
            </p:txBody>
          </p:sp>
        </p:grp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6FD9D51E-ECC7-41D0-822B-0CBF074594B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FD9551C5-6ED2-46CB-9F6F-BFAD5638D36B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AAF57A02-B3BF-41DA-91D4-4981BB31D8CD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73" name="Grupo 72">
            <a:extLst>
              <a:ext uri="{FF2B5EF4-FFF2-40B4-BE49-F238E27FC236}">
                <a16:creationId xmlns:a16="http://schemas.microsoft.com/office/drawing/2014/main" id="{55D79EAD-4A82-4F0C-9625-1DFF07019C38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74" name="Grupo 73">
              <a:extLst>
                <a:ext uri="{FF2B5EF4-FFF2-40B4-BE49-F238E27FC236}">
                  <a16:creationId xmlns:a16="http://schemas.microsoft.com/office/drawing/2014/main" id="{0B4BB4E4-A279-4E9B-8141-C321E1D6EDB0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79" name="Rectángulo 78">
                <a:extLst>
                  <a:ext uri="{FF2B5EF4-FFF2-40B4-BE49-F238E27FC236}">
                    <a16:creationId xmlns:a16="http://schemas.microsoft.com/office/drawing/2014/main" id="{1D893724-9C7F-4229-8AD0-695F934C2F9A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80" name="CuadroTexto 79">
                <a:extLst>
                  <a:ext uri="{FF2B5EF4-FFF2-40B4-BE49-F238E27FC236}">
                    <a16:creationId xmlns:a16="http://schemas.microsoft.com/office/drawing/2014/main" id="{8003D9C6-5F1B-456B-8E67-B4F21ABBD4B4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75" name="Grupo 74">
              <a:extLst>
                <a:ext uri="{FF2B5EF4-FFF2-40B4-BE49-F238E27FC236}">
                  <a16:creationId xmlns:a16="http://schemas.microsoft.com/office/drawing/2014/main" id="{CF9EE1FB-E190-442C-8946-3D17CE04778C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77" name="Rectángulo 76">
                <a:extLst>
                  <a:ext uri="{FF2B5EF4-FFF2-40B4-BE49-F238E27FC236}">
                    <a16:creationId xmlns:a16="http://schemas.microsoft.com/office/drawing/2014/main" id="{2967C4B1-291D-4085-AFA3-4ADE3BAA9A4D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78" name="CuadroTexto 77">
                <a:extLst>
                  <a:ext uri="{FF2B5EF4-FFF2-40B4-BE49-F238E27FC236}">
                    <a16:creationId xmlns:a16="http://schemas.microsoft.com/office/drawing/2014/main" id="{28D94B12-E6AD-4315-81FE-5F3FDBAE0798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124 ECTS</a:t>
                </a:r>
              </a:p>
            </p:txBody>
          </p:sp>
        </p:grpSp>
        <p:sp>
          <p:nvSpPr>
            <p:cNvPr id="76" name="CuadroTexto 75">
              <a:extLst>
                <a:ext uri="{FF2B5EF4-FFF2-40B4-BE49-F238E27FC236}">
                  <a16:creationId xmlns:a16="http://schemas.microsoft.com/office/drawing/2014/main" id="{8C6B6C55-612F-4C6E-8DAE-AE402072B801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81" name="Grupo 80">
            <a:extLst>
              <a:ext uri="{FF2B5EF4-FFF2-40B4-BE49-F238E27FC236}">
                <a16:creationId xmlns:a16="http://schemas.microsoft.com/office/drawing/2014/main" id="{F1F32DF0-E954-43B0-AAF6-8CF7F6E5ABD0}"/>
              </a:ext>
            </a:extLst>
          </p:cNvPr>
          <p:cNvGrpSpPr/>
          <p:nvPr/>
        </p:nvGrpSpPr>
        <p:grpSpPr>
          <a:xfrm>
            <a:off x="1057477" y="2604495"/>
            <a:ext cx="7378246" cy="523226"/>
            <a:chOff x="1075641" y="2914053"/>
            <a:chExt cx="7378246" cy="523226"/>
          </a:xfrm>
        </p:grpSpPr>
        <p:grpSp>
          <p:nvGrpSpPr>
            <p:cNvPr id="82" name="Grupo 81">
              <a:extLst>
                <a:ext uri="{FF2B5EF4-FFF2-40B4-BE49-F238E27FC236}">
                  <a16:creationId xmlns:a16="http://schemas.microsoft.com/office/drawing/2014/main" id="{AE22CD4F-AF10-4964-BBF4-ABF32DF5BEDE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87" name="Rectángulo 86">
                <a:extLst>
                  <a:ext uri="{FF2B5EF4-FFF2-40B4-BE49-F238E27FC236}">
                    <a16:creationId xmlns:a16="http://schemas.microsoft.com/office/drawing/2014/main" id="{2B460F9F-E854-4B75-B394-16316028C4D1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88" name="CuadroTexto 87">
                <a:extLst>
                  <a:ext uri="{FF2B5EF4-FFF2-40B4-BE49-F238E27FC236}">
                    <a16:creationId xmlns:a16="http://schemas.microsoft.com/office/drawing/2014/main" id="{9B14AB64-5CB4-42CF-949F-F5424E630F1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83" name="Grupo 82">
              <a:extLst>
                <a:ext uri="{FF2B5EF4-FFF2-40B4-BE49-F238E27FC236}">
                  <a16:creationId xmlns:a16="http://schemas.microsoft.com/office/drawing/2014/main" id="{820575A2-95DA-4427-B947-6858A41CC6C1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85" name="Rectángulo 84">
                <a:extLst>
                  <a:ext uri="{FF2B5EF4-FFF2-40B4-BE49-F238E27FC236}">
                    <a16:creationId xmlns:a16="http://schemas.microsoft.com/office/drawing/2014/main" id="{9DE0A37D-3A65-4BD9-AB4C-2D1B7EF5BBF3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86" name="CuadroTexto 85">
                <a:extLst>
                  <a:ext uri="{FF2B5EF4-FFF2-40B4-BE49-F238E27FC236}">
                    <a16:creationId xmlns:a16="http://schemas.microsoft.com/office/drawing/2014/main" id="{B2F58B02-13FF-4915-B4F3-B5EF586A645D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224 ECTS</a:t>
                </a:r>
              </a:p>
            </p:txBody>
          </p:sp>
        </p:grp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367056DF-6053-46B3-9B7A-4FB6C8159BF1}"/>
                </a:ext>
              </a:extLst>
            </p:cNvPr>
            <p:cNvSpPr txBox="1"/>
            <p:nvPr/>
          </p:nvSpPr>
          <p:spPr>
            <a:xfrm>
              <a:off x="5276809" y="2914053"/>
              <a:ext cx="31770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88 ECTS de pràctiques obligatòries des del primer curs</a:t>
              </a:r>
            </a:p>
          </p:txBody>
        </p:sp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E9CED413-1512-42B3-8865-E4B0BCFA6C18}"/>
              </a:ext>
            </a:extLst>
          </p:cNvPr>
          <p:cNvGrpSpPr/>
          <p:nvPr/>
        </p:nvGrpSpPr>
        <p:grpSpPr>
          <a:xfrm>
            <a:off x="1075643" y="3301882"/>
            <a:ext cx="7058668" cy="524208"/>
            <a:chOff x="1075642" y="3893462"/>
            <a:chExt cx="7058668" cy="524208"/>
          </a:xfrm>
        </p:grpSpPr>
        <p:grpSp>
          <p:nvGrpSpPr>
            <p:cNvPr id="90" name="Grupo 89">
              <a:extLst>
                <a:ext uri="{FF2B5EF4-FFF2-40B4-BE49-F238E27FC236}">
                  <a16:creationId xmlns:a16="http://schemas.microsoft.com/office/drawing/2014/main" id="{690CB3A2-4273-4C71-B739-3E1F045E604D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95" name="Rectángulo 94">
                <a:extLst>
                  <a:ext uri="{FF2B5EF4-FFF2-40B4-BE49-F238E27FC236}">
                    <a16:creationId xmlns:a16="http://schemas.microsoft.com/office/drawing/2014/main" id="{5CA64046-762D-4A77-A3FA-3893EAF702BE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96" name="CuadroTexto 95">
                <a:extLst>
                  <a:ext uri="{FF2B5EF4-FFF2-40B4-BE49-F238E27FC236}">
                    <a16:creationId xmlns:a16="http://schemas.microsoft.com/office/drawing/2014/main" id="{FB9DE81A-2B54-4898-88A3-42C4E9FDB49E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9DF168F7-5B05-4D94-9E8D-4B4A2AD0C44D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93" name="Rectángulo 92">
                <a:extLst>
                  <a:ext uri="{FF2B5EF4-FFF2-40B4-BE49-F238E27FC236}">
                    <a16:creationId xmlns:a16="http://schemas.microsoft.com/office/drawing/2014/main" id="{81F3A411-250B-4860-9D31-302D79D2F996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94" name="CuadroTexto 93">
                <a:extLst>
                  <a:ext uri="{FF2B5EF4-FFF2-40B4-BE49-F238E27FC236}">
                    <a16:creationId xmlns:a16="http://schemas.microsoft.com/office/drawing/2014/main" id="{CBA574B5-1EC7-48EC-B573-D080A29E3909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0 ECTS</a:t>
                </a:r>
              </a:p>
            </p:txBody>
          </p:sp>
        </p:grpSp>
        <p:sp>
          <p:nvSpPr>
            <p:cNvPr id="92" name="CuadroTexto 91">
              <a:extLst>
                <a:ext uri="{FF2B5EF4-FFF2-40B4-BE49-F238E27FC236}">
                  <a16:creationId xmlns:a16="http://schemas.microsoft.com/office/drawing/2014/main" id="{DBC20E12-589A-4026-AEA7-D51D24772A29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els itineraris o mencions</a:t>
              </a:r>
            </a:p>
          </p:txBody>
        </p:sp>
      </p:grpSp>
      <p:pic>
        <p:nvPicPr>
          <p:cNvPr id="49" name="Imagen 48">
            <a:extLst>
              <a:ext uri="{FF2B5EF4-FFF2-40B4-BE49-F238E27FC236}">
                <a16:creationId xmlns:a16="http://schemas.microsoft.com/office/drawing/2014/main" id="{0620EF22-9890-4356-9FF8-BDB028DA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504"/>
            <a:ext cx="9144000" cy="1286254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80BBD7E9-1943-4B38-A09F-832DA481700E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Com s’estructura el doble grau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3756C92D-0E1C-4C82-AD1D-8772AC7F10E8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52" name="CuadroTexto 51">
            <a:hlinkClick r:id="rId4"/>
            <a:extLst>
              <a:ext uri="{FF2B5EF4-FFF2-40B4-BE49-F238E27FC236}">
                <a16:creationId xmlns:a16="http://schemas.microsoft.com/office/drawing/2014/main" id="{910386A6-440C-42A6-B6B2-3F429ADD8784}"/>
              </a:ext>
            </a:extLst>
          </p:cNvPr>
          <p:cNvSpPr txBox="1"/>
          <p:nvPr/>
        </p:nvSpPr>
        <p:spPr>
          <a:xfrm>
            <a:off x="5362988" y="5713308"/>
            <a:ext cx="359044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dirty="0">
                <a:latin typeface="Arial"/>
                <a:cs typeface="Arial"/>
              </a:rPr>
              <a:t>Guies docents d’Educació Infantil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55A43618-2FD0-4862-8C66-DD6031CFA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37680" y="5681104"/>
            <a:ext cx="299886" cy="309258"/>
          </a:xfrm>
          <a:prstGeom prst="rect">
            <a:avLst/>
          </a:prstGeom>
        </p:spPr>
      </p:pic>
      <p:sp>
        <p:nvSpPr>
          <p:cNvPr id="54" name="CuadroTexto 53">
            <a:hlinkClick r:id="rId7"/>
            <a:extLst>
              <a:ext uri="{FF2B5EF4-FFF2-40B4-BE49-F238E27FC236}">
                <a16:creationId xmlns:a16="http://schemas.microsoft.com/office/drawing/2014/main" id="{2D591062-3501-4CC8-8DEA-ADBC94BB42C3}"/>
              </a:ext>
            </a:extLst>
          </p:cNvPr>
          <p:cNvSpPr txBox="1"/>
          <p:nvPr/>
        </p:nvSpPr>
        <p:spPr>
          <a:xfrm>
            <a:off x="5362988" y="6165610"/>
            <a:ext cx="3781008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dirty="0">
                <a:latin typeface="Arial"/>
                <a:cs typeface="Arial"/>
              </a:rPr>
              <a:t>Guies docents d’Educació Primària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id="{DBEE0BA5-7A5A-4B86-976B-A2C8B543CF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37680" y="6133406"/>
            <a:ext cx="299886" cy="309258"/>
          </a:xfrm>
          <a:prstGeom prst="rect">
            <a:avLst/>
          </a:prstGeom>
        </p:spPr>
      </p:pic>
      <p:sp>
        <p:nvSpPr>
          <p:cNvPr id="56" name="CuadroTexto 55">
            <a:hlinkClick r:id="rId8"/>
            <a:extLst>
              <a:ext uri="{FF2B5EF4-FFF2-40B4-BE49-F238E27FC236}">
                <a16:creationId xmlns:a16="http://schemas.microsoft.com/office/drawing/2014/main" id="{175BA2F2-F53D-42C2-8DC6-FC2B4F434F14}"/>
              </a:ext>
            </a:extLst>
          </p:cNvPr>
          <p:cNvSpPr txBox="1"/>
          <p:nvPr/>
        </p:nvSpPr>
        <p:spPr>
          <a:xfrm>
            <a:off x="5362989" y="5227953"/>
            <a:ext cx="308338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E97D4178-92F4-45D7-B60F-EB21F1897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37681" y="5195749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06BE2D27-C336-27F6-9BCF-5053FEC07A9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95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80"/>
                            </p:stCondLst>
                            <p:childTnLst>
                              <p:par>
                                <p:cTn id="5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48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98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60"/>
                            </p:stCondLst>
                            <p:childTnLst>
                              <p:par>
                                <p:cTn id="6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6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6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14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/>
      <p:bldP spid="52" grpId="1"/>
      <p:bldP spid="54" grpId="0"/>
      <p:bldP spid="54" grpId="1"/>
      <p:bldP spid="56" grpId="0"/>
      <p:bldP spid="5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B885979-C84C-49A2-ADEB-DD8F68466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7"/>
          <a:stretch/>
        </p:blipFill>
        <p:spPr>
          <a:xfrm flipH="1">
            <a:off x="-17756" y="0"/>
            <a:ext cx="9166656" cy="128726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969207" y="1658553"/>
            <a:ext cx="7123660" cy="388842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Mestres en </a:t>
            </a:r>
            <a:r>
              <a:rPr lang="ca-ES" sz="1400" b="1" dirty="0">
                <a:latin typeface="Arial"/>
                <a:cs typeface="Arial"/>
              </a:rPr>
              <a:t>centres educatius </a:t>
            </a:r>
            <a:r>
              <a:rPr lang="ca-ES" sz="1400" dirty="0">
                <a:latin typeface="Arial"/>
                <a:cs typeface="Arial"/>
              </a:rPr>
              <a:t>amb infants de 0 a 3 anys i de 3 a 6 anys.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Serveis i programes d’atenció </a:t>
            </a:r>
            <a:r>
              <a:rPr lang="ca-ES" sz="1400" dirty="0">
                <a:latin typeface="Arial"/>
                <a:cs typeface="Arial"/>
              </a:rPr>
              <a:t>a la primera infància dirigits a donar suport a la família, com els espais familiars, programes </a:t>
            </a:r>
            <a:r>
              <a:rPr lang="ca-ES" sz="1400" dirty="0" err="1">
                <a:latin typeface="Arial"/>
                <a:cs typeface="Arial"/>
              </a:rPr>
              <a:t>maternoinfantils</a:t>
            </a:r>
            <a:r>
              <a:rPr lang="ca-ES" sz="1400" dirty="0">
                <a:latin typeface="Arial"/>
                <a:cs typeface="Arial"/>
              </a:rPr>
              <a:t> i serveis d’oci i de cultura.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Elaboració de </a:t>
            </a:r>
            <a:r>
              <a:rPr lang="ca-ES" sz="1400" b="1" dirty="0">
                <a:latin typeface="Arial"/>
                <a:cs typeface="Arial"/>
              </a:rPr>
              <a:t>materials</a:t>
            </a:r>
            <a:r>
              <a:rPr lang="ca-ES" sz="1400" dirty="0">
                <a:latin typeface="Arial"/>
                <a:cs typeface="Arial"/>
              </a:rPr>
              <a:t> educatius.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Autoocupació</a:t>
            </a:r>
            <a:r>
              <a:rPr lang="ca-ES" sz="1400" dirty="0">
                <a:latin typeface="Arial"/>
                <a:cs typeface="Arial"/>
              </a:rPr>
              <a:t> en </a:t>
            </a:r>
            <a:r>
              <a:rPr lang="ca-ES" sz="1400" b="1" dirty="0">
                <a:latin typeface="Arial"/>
                <a:cs typeface="Arial"/>
              </a:rPr>
              <a:t>serveis educatius </a:t>
            </a:r>
            <a:r>
              <a:rPr lang="ca-ES" sz="1400" dirty="0">
                <a:latin typeface="Arial"/>
                <a:cs typeface="Arial"/>
              </a:rPr>
              <a:t>complementaris.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Serveis educatius de suport a l’escola.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Escoles d’ensenyament </a:t>
            </a:r>
            <a:r>
              <a:rPr lang="ca-ES" sz="1400" dirty="0">
                <a:latin typeface="Arial"/>
                <a:cs typeface="Arial"/>
              </a:rPr>
              <a:t>general. Centres d’educació per a </a:t>
            </a:r>
            <a:r>
              <a:rPr lang="ca-ES" sz="1400" b="1" dirty="0">
                <a:latin typeface="Arial"/>
                <a:cs typeface="Arial"/>
              </a:rPr>
              <a:t>adults.</a:t>
            </a:r>
            <a:endParaRPr lang="ca-ES" sz="1400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Mestre en </a:t>
            </a:r>
            <a:r>
              <a:rPr lang="ca-ES" sz="1400" b="1" dirty="0">
                <a:latin typeface="Arial"/>
                <a:cs typeface="Arial"/>
              </a:rPr>
              <a:t>centres hospitalaris i penitenciaris.</a:t>
            </a:r>
            <a:endParaRPr lang="ca-ES" sz="1400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latin typeface="Arial"/>
                <a:cs typeface="Arial"/>
              </a:rPr>
              <a:t>Centres </a:t>
            </a:r>
            <a:r>
              <a:rPr lang="ca-ES" sz="1400" b="1" dirty="0">
                <a:latin typeface="Arial"/>
                <a:cs typeface="Arial"/>
              </a:rPr>
              <a:t>d’acolliment d’infants i joves tutelats </a:t>
            </a:r>
            <a:r>
              <a:rPr lang="ca-ES" sz="1400" dirty="0">
                <a:latin typeface="Arial"/>
                <a:cs typeface="Arial"/>
              </a:rPr>
              <a:t>per l’Administració.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Formació.</a:t>
            </a:r>
          </a:p>
        </p:txBody>
      </p:sp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CC46FF7F-8584-50B6-1E05-12896CDA4D1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00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tge 11">
            <a:extLst>
              <a:ext uri="{FF2B5EF4-FFF2-40B4-BE49-F238E27FC236}">
                <a16:creationId xmlns:a16="http://schemas.microsoft.com/office/drawing/2014/main" id="{3DAB98BD-C1A0-0B62-BBC6-CB4C0B6B0F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142413" cy="6858000"/>
          </a:xfrm>
          <a:prstGeom prst="rect">
            <a:avLst/>
          </a:prstGeom>
        </p:spPr>
      </p:pic>
      <p:pic>
        <p:nvPicPr>
          <p:cNvPr id="3" name="Imagen 25">
            <a:extLst>
              <a:ext uri="{FF2B5EF4-FFF2-40B4-BE49-F238E27FC236}">
                <a16:creationId xmlns:a16="http://schemas.microsoft.com/office/drawing/2014/main" id="{4DB8E65C-1E1C-D19A-0E41-3E54F9E29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771392" y="5149440"/>
            <a:ext cx="10186159" cy="2194560"/>
          </a:xfrm>
          <a:prstGeom prst="rect">
            <a:avLst/>
          </a:prstGeom>
        </p:spPr>
      </p:pic>
      <p:pic>
        <p:nvPicPr>
          <p:cNvPr id="2" name="Imagen 26">
            <a:extLst>
              <a:ext uri="{FF2B5EF4-FFF2-40B4-BE49-F238E27FC236}">
                <a16:creationId xmlns:a16="http://schemas.microsoft.com/office/drawing/2014/main" id="{B7904A90-9A60-671A-0366-BF864752D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6" name="CuadroTexto 17" descr="Un campus ple d'experiències">
            <a:extLst>
              <a:ext uri="{FF2B5EF4-FFF2-40B4-BE49-F238E27FC236}">
                <a16:creationId xmlns:a16="http://schemas.microsoft.com/office/drawing/2014/main" id="{5124DDBB-4833-02D2-3DFF-2672AC670033}"/>
              </a:ext>
            </a:extLst>
          </p:cNvPr>
          <p:cNvSpPr txBox="1"/>
          <p:nvPr/>
        </p:nvSpPr>
        <p:spPr>
          <a:xfrm>
            <a:off x="969208" y="541211"/>
            <a:ext cx="630316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  <p:sp>
        <p:nvSpPr>
          <p:cNvPr id="7" name="Rectángulo 16">
            <a:extLst>
              <a:ext uri="{FF2B5EF4-FFF2-40B4-BE49-F238E27FC236}">
                <a16:creationId xmlns:a16="http://schemas.microsoft.com/office/drawing/2014/main" id="{61049117-1280-DABD-B976-BC6A2A52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Imagen 13" descr="Logo UAB, Universitat Autònoma de Barcelona">
            <a:hlinkClick r:id="rId5"/>
            <a:extLst>
              <a:ext uri="{FF2B5EF4-FFF2-40B4-BE49-F238E27FC236}">
                <a16:creationId xmlns:a16="http://schemas.microsoft.com/office/drawing/2014/main" id="{75E5F32D-E90C-37E6-1686-016E70DBF0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sp>
        <p:nvSpPr>
          <p:cNvPr id="9" name="CuadroTexto 14" descr="Accedeix a més vídeos al canal YouTube de la UAB">
            <a:hlinkClick r:id="rId7"/>
            <a:extLst>
              <a:ext uri="{FF2B5EF4-FFF2-40B4-BE49-F238E27FC236}">
                <a16:creationId xmlns:a16="http://schemas.microsoft.com/office/drawing/2014/main" id="{DF83E84A-1CB9-549E-1389-698F0B652769}"/>
              </a:ext>
            </a:extLst>
          </p:cNvPr>
          <p:cNvSpPr txBox="1"/>
          <p:nvPr/>
        </p:nvSpPr>
        <p:spPr>
          <a:xfrm>
            <a:off x="4270744" y="6249639"/>
            <a:ext cx="4633453" cy="30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800" b="1" i="0" u="sng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5" name="Imagen 2" descr="Visualitza el vídeo al YouTube de la UAB">
            <a:hlinkClick r:id="rId8"/>
            <a:extLst>
              <a:ext uri="{FF2B5EF4-FFF2-40B4-BE49-F238E27FC236}">
                <a16:creationId xmlns:a16="http://schemas.microsoft.com/office/drawing/2014/main" id="{FCA262B4-67F3-9903-2285-516874AC97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031027" y="2528600"/>
            <a:ext cx="748186" cy="74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4420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190189" y="435785"/>
            <a:ext cx="4815123" cy="1258252"/>
          </a:xfrm>
        </p:spPr>
        <p:txBody>
          <a:bodyPr>
            <a:noAutofit/>
          </a:bodyPr>
          <a:lstStyle/>
          <a:p>
            <a:pPr algn="l">
              <a:lnSpc>
                <a:spcPts val="3840"/>
              </a:lnSpc>
              <a:spcBef>
                <a:spcPts val="0"/>
              </a:spcBef>
            </a:pPr>
            <a:r>
              <a:rPr lang="ca-ES" b="1" dirty="0">
                <a:solidFill>
                  <a:srgbClr val="008539"/>
                </a:solidFill>
                <a:latin typeface="Arial"/>
                <a:cs typeface="Arial"/>
              </a:rPr>
              <a:t>Com es treballa </a:t>
            </a:r>
          </a:p>
          <a:p>
            <a:pPr algn="l">
              <a:lnSpc>
                <a:spcPts val="3840"/>
              </a:lnSpc>
              <a:spcBef>
                <a:spcPts val="0"/>
              </a:spcBef>
            </a:pPr>
            <a:r>
              <a:rPr lang="ca-ES" b="1" dirty="0">
                <a:solidFill>
                  <a:schemeClr val="tx1"/>
                </a:solidFill>
                <a:latin typeface="Arial"/>
                <a:cs typeface="Arial"/>
              </a:rPr>
              <a:t>al grau: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236871" y="1859947"/>
            <a:ext cx="2657654" cy="3959995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b="1" dirty="0">
                <a:latin typeface="Arial"/>
                <a:cs typeface="Arial"/>
              </a:rPr>
              <a:t>En diferents espais: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Aules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Laboratoris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Gimnasos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Tallers d’art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Informàtica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Música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Hort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Laboratori d’Infantil </a:t>
            </a:r>
          </a:p>
          <a:p>
            <a:pPr>
              <a:lnSpc>
                <a:spcPct val="110000"/>
              </a:lnSpc>
              <a:spcBef>
                <a:spcPts val="513"/>
              </a:spcBef>
            </a:pPr>
            <a:endParaRPr lang="ca-ES" sz="1198" dirty="0">
              <a:latin typeface="Arial"/>
              <a:cs typeface="Arial"/>
            </a:endParaRPr>
          </a:p>
        </p:txBody>
      </p:sp>
      <p:pic>
        <p:nvPicPr>
          <p:cNvPr id="8" name="Imagen 7" descr="uab">
            <a:extLst>
              <a:ext uri="{FF2B5EF4-FFF2-40B4-BE49-F238E27FC236}">
                <a16:creationId xmlns:a16="http://schemas.microsoft.com/office/drawing/2014/main" id="{49E243B9-74BE-4C3E-A025-4BF18F255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260"/>
            <a:ext cx="2976113" cy="2481113"/>
          </a:xfrm>
          <a:prstGeom prst="rect">
            <a:avLst/>
          </a:prstGeom>
        </p:spPr>
      </p:pic>
      <p:pic>
        <p:nvPicPr>
          <p:cNvPr id="11" name="Imagen 10" descr="uab">
            <a:extLst>
              <a:ext uri="{FF2B5EF4-FFF2-40B4-BE49-F238E27FC236}">
                <a16:creationId xmlns:a16="http://schemas.microsoft.com/office/drawing/2014/main" id="{72A6AAB7-32AF-42E8-BC0B-E5123A649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57" y="2969716"/>
            <a:ext cx="2986369" cy="248966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EF26FBE-80E9-4DFC-94AE-8A3D67E71818}"/>
              </a:ext>
            </a:extLst>
          </p:cNvPr>
          <p:cNvSpPr txBox="1"/>
          <p:nvPr/>
        </p:nvSpPr>
        <p:spPr>
          <a:xfrm>
            <a:off x="6011067" y="1859947"/>
            <a:ext cx="2657654" cy="4232121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b="1" dirty="0">
                <a:latin typeface="Arial"/>
                <a:cs typeface="Arial"/>
              </a:rPr>
              <a:t>En diferents grups i metodologies: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Grups grans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Seminaris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Classes teòriques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Pràctiques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Projectes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Reptes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Treball individual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Treball en equip</a:t>
            </a:r>
          </a:p>
          <a:p>
            <a:pPr>
              <a:lnSpc>
                <a:spcPct val="110000"/>
              </a:lnSpc>
              <a:spcBef>
                <a:spcPts val="513"/>
              </a:spcBef>
            </a:pPr>
            <a:endParaRPr lang="ca-ES" sz="1198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D552568D-CAC6-A7DA-FBDD-6AEBE74D1BD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37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190189" y="435785"/>
            <a:ext cx="4815123" cy="602273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ca-ES" b="1" dirty="0">
                <a:solidFill>
                  <a:srgbClr val="008539"/>
                </a:solidFill>
                <a:latin typeface="Arial"/>
                <a:cs typeface="Arial"/>
              </a:rPr>
              <a:t>Pràcticum: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243173" y="1299230"/>
            <a:ext cx="4843350" cy="4306243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Es fan </a:t>
            </a:r>
            <a:r>
              <a:rPr lang="ca-ES" sz="1600" b="1" dirty="0">
                <a:latin typeface="Arial"/>
                <a:cs typeface="Arial"/>
              </a:rPr>
              <a:t>44 crèdits obligatoris de pràctiques </a:t>
            </a:r>
            <a:r>
              <a:rPr lang="ca-ES" sz="1600" dirty="0">
                <a:latin typeface="Arial"/>
                <a:cs typeface="Arial"/>
              </a:rPr>
              <a:t>en horari complet, en escoles bressol i en centres d’educació infantil i primària.</a:t>
            </a: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El pràcticum es fa a </a:t>
            </a:r>
            <a:r>
              <a:rPr lang="ca-ES" sz="1600" b="1" dirty="0">
                <a:latin typeface="Arial"/>
                <a:cs typeface="Arial"/>
              </a:rPr>
              <a:t>primer, a segon, a tercer i a quart curs.</a:t>
            </a: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Durant els períodes de pràctiques </a:t>
            </a:r>
            <a:r>
              <a:rPr lang="ca-ES" sz="1600" b="1" dirty="0">
                <a:latin typeface="Arial"/>
                <a:cs typeface="Arial"/>
              </a:rPr>
              <a:t>canvien els horaris habituals d’assistència </a:t>
            </a:r>
            <a:r>
              <a:rPr lang="ca-ES" sz="1600" dirty="0">
                <a:latin typeface="Arial"/>
                <a:cs typeface="Arial"/>
              </a:rPr>
              <a:t>a la Universitat.</a:t>
            </a: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b="1" dirty="0">
                <a:latin typeface="Arial"/>
                <a:cs typeface="Arial"/>
              </a:rPr>
              <a:t>Tutories</a:t>
            </a:r>
            <a:r>
              <a:rPr lang="ca-ES" sz="1600" dirty="0">
                <a:latin typeface="Arial"/>
                <a:cs typeface="Arial"/>
              </a:rPr>
              <a:t> amb màxim 9 alumnes.</a:t>
            </a:r>
          </a:p>
          <a:p>
            <a:pPr>
              <a:lnSpc>
                <a:spcPct val="110000"/>
              </a:lnSpc>
              <a:spcBef>
                <a:spcPts val="513"/>
              </a:spcBef>
            </a:pPr>
            <a:endParaRPr lang="ca-ES" sz="1198" dirty="0">
              <a:latin typeface="Arial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3C67585-E77B-4C01-A6B9-724EFA86EA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6470"/>
            <a:ext cx="2976112" cy="223208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078AB0F-DAF6-4C45-BC3B-A4838AFE06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89598"/>
            <a:ext cx="2976112" cy="1982637"/>
          </a:xfrm>
          <a:prstGeom prst="rect">
            <a:avLst/>
          </a:prstGeom>
        </p:spPr>
      </p:pic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962EDE23-D187-2989-F5BC-72C0CB651B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93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5E6E5E63-3FEB-4B48-AC86-91BF7BDD9FFB}"/>
              </a:ext>
            </a:extLst>
          </p:cNvPr>
          <p:cNvGrpSpPr/>
          <p:nvPr/>
        </p:nvGrpSpPr>
        <p:grpSpPr>
          <a:xfrm>
            <a:off x="-10257" y="435785"/>
            <a:ext cx="8089250" cy="1990912"/>
            <a:chOff x="-10257" y="435785"/>
            <a:chExt cx="8089250" cy="1990912"/>
          </a:xfrm>
        </p:grpSpPr>
        <p:sp>
          <p:nvSpPr>
            <p:cNvPr id="25" name="CuadroTexto 24"/>
            <p:cNvSpPr txBox="1"/>
            <p:nvPr/>
          </p:nvSpPr>
          <p:spPr>
            <a:xfrm>
              <a:off x="3236871" y="552658"/>
              <a:ext cx="4842122" cy="1874039"/>
            </a:xfrm>
            <a:prstGeom prst="rect">
              <a:avLst/>
            </a:prstGeom>
            <a:noFill/>
          </p:spPr>
          <p:txBody>
            <a:bodyPr vert="horz" wrap="square" numCol="1" spcCol="504000" rtlCol="0" anchor="t" anchorCtr="0">
              <a:spAutoFit/>
            </a:bodyPr>
            <a:lstStyle/>
            <a:p>
              <a:pPr>
                <a:lnSpc>
                  <a:spcPts val="25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ca-ES" sz="2000" b="1" dirty="0">
                  <a:latin typeface="Arial"/>
                  <a:cs typeface="Arial"/>
                </a:rPr>
                <a:t>Pràcticum I: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6 ECTS, 2 setmanes, 2n semestre.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Conèixer una Escola d’Infantil i de Primària.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2EA515"/>
                </a:buClr>
                <a:buFont typeface="Verdana" panose="020B0604030504040204" pitchFamily="34" charset="0"/>
                <a:buChar char="•"/>
              </a:pPr>
              <a:endParaRPr lang="ca-ES" sz="1400" dirty="0">
                <a:latin typeface="Arial"/>
                <a:cs typeface="Arial"/>
              </a:endParaRP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D748B28-6BBE-4783-A446-E59A5D8CE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257" y="435785"/>
              <a:ext cx="2986369" cy="1990912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6F8FC378-F629-4EA7-B81A-69F96EE8D893}"/>
              </a:ext>
            </a:extLst>
          </p:cNvPr>
          <p:cNvGrpSpPr/>
          <p:nvPr/>
        </p:nvGrpSpPr>
        <p:grpSpPr>
          <a:xfrm>
            <a:off x="0" y="2671823"/>
            <a:ext cx="8078993" cy="2937343"/>
            <a:chOff x="0" y="2671823"/>
            <a:chExt cx="8078993" cy="293734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1EF7544F-5CB5-4302-9617-8C6700E06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732209"/>
              <a:ext cx="2986369" cy="2620978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DD05648B-FB35-42CB-8BB0-7BC39EB4CBFA}"/>
                </a:ext>
              </a:extLst>
            </p:cNvPr>
            <p:cNvSpPr txBox="1"/>
            <p:nvPr/>
          </p:nvSpPr>
          <p:spPr>
            <a:xfrm>
              <a:off x="3236871" y="2671823"/>
              <a:ext cx="4842122" cy="2937343"/>
            </a:xfrm>
            <a:prstGeom prst="rect">
              <a:avLst/>
            </a:prstGeom>
            <a:noFill/>
          </p:spPr>
          <p:txBody>
            <a:bodyPr vert="horz" wrap="square" numCol="1" spcCol="504000" rtlCol="0" anchor="t" anchorCtr="0">
              <a:spAutoFit/>
            </a:bodyPr>
            <a:lstStyle/>
            <a:p>
              <a:pPr>
                <a:lnSpc>
                  <a:spcPts val="2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ca-ES" sz="2000" b="1" dirty="0">
                  <a:latin typeface="Arial"/>
                  <a:cs typeface="Arial"/>
                </a:rPr>
                <a:t>Pràcticum II: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12 ECTS, 7 setmanes seguides.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Gener i febrer.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Fareu diverses intervencions a l’aula preparades per vosaltres.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Centre de 0 a 3 anys: </a:t>
              </a:r>
              <a:br>
                <a:rPr lang="ca-ES" sz="1600" dirty="0">
                  <a:latin typeface="Arial"/>
                  <a:cs typeface="Arial"/>
                </a:rPr>
              </a:br>
              <a:r>
                <a:rPr lang="ca-ES" sz="1600" dirty="0">
                  <a:latin typeface="Arial"/>
                  <a:cs typeface="Arial"/>
                </a:rPr>
                <a:t>Escola Bressol, Espai familiar.</a:t>
              </a:r>
            </a:p>
          </p:txBody>
        </p:sp>
      </p:grpSp>
      <p:pic>
        <p:nvPicPr>
          <p:cNvPr id="5" name="Imagen 13">
            <a:hlinkClick r:id="rId5"/>
            <a:extLst>
              <a:ext uri="{FF2B5EF4-FFF2-40B4-BE49-F238E27FC236}">
                <a16:creationId xmlns:a16="http://schemas.microsoft.com/office/drawing/2014/main" id="{F5303BB7-FD1C-FFC2-B73D-32A565977A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42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7198920-EAC9-4884-B64D-24ED8E892F00}"/>
              </a:ext>
            </a:extLst>
          </p:cNvPr>
          <p:cNvGrpSpPr/>
          <p:nvPr/>
        </p:nvGrpSpPr>
        <p:grpSpPr>
          <a:xfrm>
            <a:off x="-10257" y="435785"/>
            <a:ext cx="8089250" cy="3000912"/>
            <a:chOff x="-10257" y="435785"/>
            <a:chExt cx="8089250" cy="3000912"/>
          </a:xfrm>
        </p:grpSpPr>
        <p:pic>
          <p:nvPicPr>
            <p:cNvPr id="7" name="Picture 10" descr="uab">
              <a:extLst>
                <a:ext uri="{FF2B5EF4-FFF2-40B4-BE49-F238E27FC236}">
                  <a16:creationId xmlns:a16="http://schemas.microsoft.com/office/drawing/2014/main" id="{20EC2ACC-60F4-4FAD-8E56-EFCCDE43B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57" y="435785"/>
              <a:ext cx="2976112" cy="3000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CuadroTexto 24"/>
            <p:cNvSpPr txBox="1"/>
            <p:nvPr/>
          </p:nvSpPr>
          <p:spPr>
            <a:xfrm>
              <a:off x="3236871" y="552658"/>
              <a:ext cx="4842122" cy="2526974"/>
            </a:xfrm>
            <a:prstGeom prst="rect">
              <a:avLst/>
            </a:prstGeom>
            <a:noFill/>
          </p:spPr>
          <p:txBody>
            <a:bodyPr vert="horz" wrap="square" numCol="1" spcCol="504000" rtlCol="0" anchor="t" anchorCtr="0">
              <a:spAutoFit/>
            </a:bodyPr>
            <a:lstStyle/>
            <a:p>
              <a:pPr>
                <a:lnSpc>
                  <a:spcPts val="25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ca-ES" sz="2000" b="1" dirty="0">
                  <a:latin typeface="Arial"/>
                  <a:cs typeface="Arial"/>
                </a:rPr>
                <a:t>Pràcticum III: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14 ECTS, 245 hores a l’escola.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De gener a maig.</a:t>
              </a:r>
            </a:p>
            <a:p>
              <a:pPr marL="171450" indent="-17145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600" dirty="0">
                  <a:latin typeface="Arial"/>
                  <a:cs typeface="Arial"/>
                </a:rPr>
                <a:t>Disseny, implementació i avaluació d’una unitat de programació grup de Parvulari, a més d’altres intervencions diàries.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4FF47A1C-4D24-409F-9AE6-651D6E663134}"/>
              </a:ext>
            </a:extLst>
          </p:cNvPr>
          <p:cNvGrpSpPr/>
          <p:nvPr/>
        </p:nvGrpSpPr>
        <p:grpSpPr>
          <a:xfrm>
            <a:off x="-7997" y="3623363"/>
            <a:ext cx="8086990" cy="2064282"/>
            <a:chOff x="-7997" y="3623363"/>
            <a:chExt cx="8086990" cy="2064282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C00EC66D-25AC-4C72-A154-B1225826B1A7}"/>
                </a:ext>
              </a:extLst>
            </p:cNvPr>
            <p:cNvGrpSpPr/>
            <p:nvPr/>
          </p:nvGrpSpPr>
          <p:grpSpPr>
            <a:xfrm>
              <a:off x="-7997" y="3623363"/>
              <a:ext cx="8086990" cy="2064282"/>
              <a:chOff x="-7997" y="3623363"/>
              <a:chExt cx="8086990" cy="2064282"/>
            </a:xfrm>
          </p:grpSpPr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4A0A7E1D-95DF-4E17-8A60-7CF654A906AE}"/>
                  </a:ext>
                </a:extLst>
              </p:cNvPr>
              <p:cNvSpPr txBox="1"/>
              <p:nvPr/>
            </p:nvSpPr>
            <p:spPr>
              <a:xfrm>
                <a:off x="3236871" y="3623363"/>
                <a:ext cx="4842122" cy="1879874"/>
              </a:xfrm>
              <a:prstGeom prst="rect">
                <a:avLst/>
              </a:prstGeom>
              <a:noFill/>
            </p:spPr>
            <p:txBody>
              <a:bodyPr vert="horz" wrap="square" numCol="1" spcCol="504000" rtlCol="0" anchor="t" anchorCtr="0">
                <a:spAutoFit/>
              </a:bodyPr>
              <a:lstStyle/>
              <a:p>
                <a:pPr>
                  <a:lnSpc>
                    <a:spcPts val="25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ca-ES" sz="2000" b="1" dirty="0">
                    <a:latin typeface="Arial"/>
                    <a:cs typeface="Arial"/>
                  </a:rPr>
                  <a:t>Pràcticum IV:</a:t>
                </a:r>
              </a:p>
              <a:p>
                <a:pPr marL="171450" indent="-171450">
                  <a:lnSpc>
                    <a:spcPts val="25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8539"/>
                  </a:buClr>
                  <a:buFont typeface="Verdana" panose="020B0604030504040204" pitchFamily="34" charset="0"/>
                  <a:buChar char="•"/>
                </a:pPr>
                <a:r>
                  <a:rPr lang="ca-ES" sz="1600" dirty="0">
                    <a:latin typeface="Arial"/>
                    <a:cs typeface="Arial"/>
                  </a:rPr>
                  <a:t>12 ECTS, durant el primer semestre.</a:t>
                </a:r>
              </a:p>
              <a:p>
                <a:pPr marL="171450" indent="-171450">
                  <a:lnSpc>
                    <a:spcPts val="25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8539"/>
                  </a:buClr>
                  <a:buFont typeface="Verdana" panose="020B0604030504040204" pitchFamily="34" charset="0"/>
                  <a:buChar char="•"/>
                </a:pPr>
                <a:r>
                  <a:rPr lang="ca-ES" sz="1600" dirty="0">
                    <a:latin typeface="Arial"/>
                    <a:cs typeface="Arial"/>
                  </a:rPr>
                  <a:t>UD Projecte </a:t>
                </a:r>
                <a:r>
                  <a:rPr lang="ca-ES" sz="1600" dirty="0" err="1">
                    <a:latin typeface="Arial"/>
                    <a:cs typeface="Arial"/>
                  </a:rPr>
                  <a:t>ApS</a:t>
                </a:r>
                <a:r>
                  <a:rPr lang="ca-ES" sz="1600" dirty="0">
                    <a:latin typeface="Arial"/>
                    <a:cs typeface="Arial"/>
                  </a:rPr>
                  <a:t>.</a:t>
                </a:r>
              </a:p>
              <a:p>
                <a:pPr marL="171450" indent="-171450">
                  <a:lnSpc>
                    <a:spcPts val="25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8539"/>
                  </a:buClr>
                  <a:buFont typeface="Verdana" panose="020B0604030504040204" pitchFamily="34" charset="0"/>
                  <a:buChar char="•"/>
                </a:pPr>
                <a:r>
                  <a:rPr lang="ca-ES" sz="1600" dirty="0">
                    <a:latin typeface="Arial"/>
                    <a:cs typeface="Arial"/>
                  </a:rPr>
                  <a:t>Projectes: Escola Bressol o Parvulari.</a:t>
                </a:r>
              </a:p>
            </p:txBody>
          </p:sp>
          <p:pic>
            <p:nvPicPr>
              <p:cNvPr id="4" name="Imagen 3">
                <a:hlinkClick r:id="rId4"/>
                <a:extLst>
                  <a:ext uri="{FF2B5EF4-FFF2-40B4-BE49-F238E27FC236}">
                    <a16:creationId xmlns:a16="http://schemas.microsoft.com/office/drawing/2014/main" id="{BF2C7602-4565-4189-93E6-DA3E5EDDC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-7997" y="3623363"/>
                <a:ext cx="2971592" cy="2064282"/>
              </a:xfrm>
              <a:prstGeom prst="rect">
                <a:avLst/>
              </a:prstGeom>
            </p:spPr>
          </p:pic>
        </p:grpSp>
        <p:pic>
          <p:nvPicPr>
            <p:cNvPr id="8" name="Gráfico 7" descr="Jugar">
              <a:hlinkClick r:id="rId4"/>
              <a:extLst>
                <a:ext uri="{FF2B5EF4-FFF2-40B4-BE49-F238E27FC236}">
                  <a16:creationId xmlns:a16="http://schemas.microsoft.com/office/drawing/2014/main" id="{FBF4EFD8-50E5-4EC1-AD9F-8A06F1063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20991" y="4198304"/>
              <a:ext cx="914400" cy="914400"/>
            </a:xfrm>
            <a:prstGeom prst="rect">
              <a:avLst/>
            </a:prstGeom>
          </p:spPr>
        </p:pic>
      </p:grpSp>
      <p:pic>
        <p:nvPicPr>
          <p:cNvPr id="5" name="Imagen 13">
            <a:hlinkClick r:id="rId8"/>
            <a:extLst>
              <a:ext uri="{FF2B5EF4-FFF2-40B4-BE49-F238E27FC236}">
                <a16:creationId xmlns:a16="http://schemas.microsoft.com/office/drawing/2014/main" id="{92ACFB7D-5CC5-C888-E3C8-660AF3F64C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97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60" cy="685799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1"/>
            <a:ext cx="9521759" cy="6857997"/>
          </a:xfrm>
          <a:prstGeom prst="rect">
            <a:avLst/>
          </a:prstGeom>
        </p:spPr>
      </p:pic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59" cy="6857996"/>
          </a:xfrm>
          <a:prstGeom prst="rect">
            <a:avLst/>
          </a:prstGeom>
        </p:spPr>
      </p:pic>
      <p:pic>
        <p:nvPicPr>
          <p:cNvPr id="24" name="Imagen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58" cy="6857996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3"/>
            <a:ext cx="9521758" cy="6857995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42265" b="-1"/>
          <a:stretch/>
        </p:blipFill>
        <p:spPr>
          <a:xfrm flipV="1">
            <a:off x="-190639" y="5590941"/>
            <a:ext cx="9943191" cy="1267055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1216"/>
          <a:stretch/>
        </p:blipFill>
        <p:spPr>
          <a:xfrm>
            <a:off x="-433607" y="-13026"/>
            <a:ext cx="9764726" cy="3647180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4.500 intercanvis internacionals</a:t>
            </a:r>
          </a:p>
        </p:txBody>
      </p:sp>
      <p:sp>
        <p:nvSpPr>
          <p:cNvPr id="15" name="CuadroTexto 14" descr="Accedeix a la web de Mobilitat i intercanvi internacional">
            <a:hlinkClick r:id="rId10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99914" y="6188438"/>
            <a:ext cx="2344086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474606" y="6156234"/>
            <a:ext cx="299886" cy="309258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1556792"/>
            <a:ext cx="7601664" cy="44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+10.500 estudiants internacionals al campus</a:t>
            </a:r>
          </a:p>
        </p:txBody>
      </p:sp>
      <p:sp>
        <p:nvSpPr>
          <p:cNvPr id="21" name="CuadroTexto 20">
            <a:hlinkClick r:id="rId13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227725"/>
            <a:ext cx="3047931" cy="36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DRAC</a:t>
            </a:r>
          </a:p>
        </p:txBody>
      </p:sp>
      <p:sp>
        <p:nvSpPr>
          <p:cNvPr id="23" name="CuadroTexto 22">
            <a:hlinkClick r:id="rId1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640200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SICUE</a:t>
            </a:r>
          </a:p>
        </p:txBody>
      </p:sp>
      <p:sp>
        <p:nvSpPr>
          <p:cNvPr id="25" name="CuadroTexto 24">
            <a:hlinkClick r:id="rId1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6451" y="5078543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Erasmus</a:t>
            </a: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sp>
        <p:nvSpPr>
          <p:cNvPr id="27" name="CuadroTexto 26">
            <a:hlinkClick r:id="rId1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59112" y="5491719"/>
            <a:ext cx="380056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UAB Exchange Programme</a:t>
            </a:r>
            <a:endParaRPr kumimoji="0" lang="ca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Elips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339948"/>
            <a:ext cx="143022" cy="14302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Elips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745520"/>
            <a:ext cx="143022" cy="143022"/>
          </a:xfrm>
          <a:prstGeom prst="ellipse">
            <a:avLst/>
          </a:prstGeom>
          <a:solidFill>
            <a:srgbClr val="FFD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Elips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184360"/>
            <a:ext cx="143022" cy="14302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Elips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602824"/>
            <a:ext cx="143022" cy="143022"/>
          </a:xfrm>
          <a:prstGeom prst="ellipse">
            <a:avLst/>
          </a:prstGeom>
          <a:solidFill>
            <a:srgbClr val="EE00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Imagen 13">
            <a:hlinkClick r:id="rId17"/>
            <a:extLst>
              <a:ext uri="{FF2B5EF4-FFF2-40B4-BE49-F238E27FC236}">
                <a16:creationId xmlns:a16="http://schemas.microsoft.com/office/drawing/2014/main" id="{78AD5128-BB34-7355-30C5-E96F9CD943D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6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build="allAtOnce"/>
      <p:bldP spid="19" grpId="0"/>
      <p:bldP spid="21" grpId="0"/>
      <p:bldP spid="23" grpId="0"/>
      <p:bldP spid="25" grpId="0"/>
      <p:bldP spid="27" grpId="0"/>
      <p:bldP spid="2" grpId="0" animBg="1"/>
      <p:bldP spid="28" grpId="0" animBg="1"/>
      <p:bldP spid="29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>
            <a:extLst>
              <a:ext uri="{FF2B5EF4-FFF2-40B4-BE49-F238E27FC236}">
                <a16:creationId xmlns:a16="http://schemas.microsoft.com/office/drawing/2014/main" id="{98E8FEBE-21E0-DE46-C832-E162259987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07475" y="461221"/>
            <a:ext cx="4884493" cy="5738329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895CDBB5-BEE2-6786-F5AF-4EC895FC9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832" y="5743695"/>
            <a:ext cx="3982006" cy="990738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1276546D-E989-ED24-E368-AA6A1B98D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45" y="135311"/>
            <a:ext cx="3434463" cy="1076908"/>
          </a:xfrm>
          <a:prstGeom prst="rect">
            <a:avLst/>
          </a:prstGeom>
        </p:spPr>
      </p:pic>
      <p:pic>
        <p:nvPicPr>
          <p:cNvPr id="13" name="Imatge 12">
            <a:extLst>
              <a:ext uri="{FF2B5EF4-FFF2-40B4-BE49-F238E27FC236}">
                <a16:creationId xmlns:a16="http://schemas.microsoft.com/office/drawing/2014/main" id="{C3F84C13-3D94-2022-78FD-D90AE2B4CF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02" y="1591126"/>
            <a:ext cx="2280869" cy="1344280"/>
          </a:xfrm>
          <a:prstGeom prst="rect">
            <a:avLst/>
          </a:prstGeom>
        </p:spPr>
      </p:pic>
      <p:pic>
        <p:nvPicPr>
          <p:cNvPr id="15" name="Imatge 14">
            <a:extLst>
              <a:ext uri="{FF2B5EF4-FFF2-40B4-BE49-F238E27FC236}">
                <a16:creationId xmlns:a16="http://schemas.microsoft.com/office/drawing/2014/main" id="{DE8A14B1-4100-1388-704A-1E453E05EA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73" y="5053573"/>
            <a:ext cx="2234800" cy="1353930"/>
          </a:xfrm>
          <a:prstGeom prst="rect">
            <a:avLst/>
          </a:prstGeom>
        </p:spPr>
      </p:pic>
      <p:pic>
        <p:nvPicPr>
          <p:cNvPr id="17" name="Imatge 16">
            <a:extLst>
              <a:ext uri="{FF2B5EF4-FFF2-40B4-BE49-F238E27FC236}">
                <a16:creationId xmlns:a16="http://schemas.microsoft.com/office/drawing/2014/main" id="{E08AA3FB-3AD7-8E1C-749F-66DED66D81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73" y="3184566"/>
            <a:ext cx="2055565" cy="1619847"/>
          </a:xfrm>
          <a:prstGeom prst="rect">
            <a:avLst/>
          </a:prstGeom>
        </p:spPr>
      </p:pic>
      <p:pic>
        <p:nvPicPr>
          <p:cNvPr id="3" name="Imatge 2">
            <a:hlinkClick r:id="rId9"/>
            <a:extLst>
              <a:ext uri="{FF2B5EF4-FFF2-40B4-BE49-F238E27FC236}">
                <a16:creationId xmlns:a16="http://schemas.microsoft.com/office/drawing/2014/main" id="{BEA999F7-9BCC-7205-A020-172F79D7A4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3832" y="5258075"/>
            <a:ext cx="2677289" cy="472463"/>
          </a:xfrm>
          <a:prstGeom prst="rect">
            <a:avLst/>
          </a:prstGeom>
        </p:spPr>
      </p:pic>
      <p:pic>
        <p:nvPicPr>
          <p:cNvPr id="4" name="Imagen 13">
            <a:hlinkClick r:id="rId11"/>
            <a:extLst>
              <a:ext uri="{FF2B5EF4-FFF2-40B4-BE49-F238E27FC236}">
                <a16:creationId xmlns:a16="http://schemas.microsoft.com/office/drawing/2014/main" id="{ACC1DE98-0C92-1C4A-33E9-29B71FE6492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3155" y="461221"/>
            <a:ext cx="1800000" cy="330000"/>
          </a:xfrm>
          <a:prstGeom prst="rect">
            <a:avLst/>
          </a:prstGeom>
        </p:spPr>
      </p:pic>
      <p:pic>
        <p:nvPicPr>
          <p:cNvPr id="2" name="Gràfic 1" descr="Cursor with solid fill">
            <a:hlinkClick r:id="rId9"/>
            <a:extLst>
              <a:ext uri="{FF2B5EF4-FFF2-40B4-BE49-F238E27FC236}">
                <a16:creationId xmlns:a16="http://schemas.microsoft.com/office/drawing/2014/main" id="{1FBA4651-CC97-F494-8C72-5B69CE9C5E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4967307">
            <a:off x="7413121" y="4762121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4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AB">
            <a:extLst>
              <a:ext uri="{FF2B5EF4-FFF2-40B4-BE49-F238E27FC236}">
                <a16:creationId xmlns:a16="http://schemas.microsoft.com/office/drawing/2014/main" id="{B6BDB02B-A34F-4A64-9636-9EBCE0DDC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21"/>
            <a:ext cx="9144000" cy="130528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Tria on vols anar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13">
            <a:extLst>
              <a:ext uri="{FF2B5EF4-FFF2-40B4-BE49-F238E27FC236}">
                <a16:creationId xmlns:a16="http://schemas.microsoft.com/office/drawing/2014/main" id="{30835F0F-6C9F-4030-941A-C12B40B7A963}"/>
              </a:ext>
            </a:extLst>
          </p:cNvPr>
          <p:cNvSpPr txBox="1"/>
          <p:nvPr/>
        </p:nvSpPr>
        <p:spPr>
          <a:xfrm>
            <a:off x="969207" y="1754135"/>
            <a:ext cx="7123660" cy="209569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/>
                <a:cs typeface="Arial"/>
              </a:rPr>
              <a:t>Erasmus+: 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convenis d’intercanvi i pràctiques amb més de 40 universitats europees.</a:t>
            </a:r>
          </a:p>
          <a:p>
            <a:pPr marL="285750" indent="-285750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Programa propi UAB: 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convenis amb EEUU, Canadà, etc.</a:t>
            </a:r>
          </a:p>
          <a:p>
            <a:pPr marL="285750" indent="-285750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Programa SICUE</a:t>
            </a:r>
          </a:p>
          <a:p>
            <a:pPr marL="285750" indent="-285750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Pràctiques a l’estranger: </a:t>
            </a:r>
          </a:p>
        </p:txBody>
      </p:sp>
      <p:sp>
        <p:nvSpPr>
          <p:cNvPr id="10" name="QuadreDeText 13">
            <a:extLst>
              <a:ext uri="{FF2B5EF4-FFF2-40B4-BE49-F238E27FC236}">
                <a16:creationId xmlns:a16="http://schemas.microsoft.com/office/drawing/2014/main" id="{B3630F0D-3F09-454C-828A-76D19F55DBE4}"/>
              </a:ext>
            </a:extLst>
          </p:cNvPr>
          <p:cNvSpPr txBox="1"/>
          <p:nvPr/>
        </p:nvSpPr>
        <p:spPr>
          <a:xfrm>
            <a:off x="1447983" y="4046939"/>
            <a:ext cx="7123660" cy="155445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sz="1400" b="1" dirty="0">
                <a:latin typeface="Arial"/>
                <a:cs typeface="Arial"/>
              </a:rPr>
              <a:t>La Bressola</a:t>
            </a:r>
          </a:p>
          <a:p>
            <a:pPr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sz="1400" b="1" dirty="0">
                <a:latin typeface="Arial" pitchFamily="34" charset="0"/>
                <a:cs typeface="Arial" panose="020B0604020202020204" pitchFamily="34" charset="0"/>
              </a:rPr>
              <a:t>Llatinoamèrica</a:t>
            </a:r>
          </a:p>
          <a:p>
            <a:pPr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sz="1400" b="1" dirty="0">
                <a:latin typeface="Arial" pitchFamily="34" charset="0"/>
                <a:cs typeface="Arial" panose="020B0604020202020204" pitchFamily="34" charset="0"/>
              </a:rPr>
              <a:t>Gran Bretanya 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(Educació Infantil)</a:t>
            </a:r>
          </a:p>
          <a:p>
            <a:pPr defTabSz="910227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rgbClr val="58BB2A"/>
              </a:buClr>
              <a:defRPr/>
            </a:pPr>
            <a:r>
              <a:rPr lang="ca-ES" sz="1400" b="1" dirty="0">
                <a:latin typeface="Arial" pitchFamily="34" charset="0"/>
                <a:cs typeface="Arial" panose="020B0604020202020204" pitchFamily="34" charset="0"/>
              </a:rPr>
              <a:t>Munic </a:t>
            </a: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(Educació Infantil). Conveni amb Ajuntament. 26 estudiants amb contracte indefinit. </a:t>
            </a:r>
            <a:endParaRPr lang="ca-ES" sz="1400" dirty="0">
              <a:latin typeface="Arial"/>
              <a:cs typeface="Arial"/>
            </a:endParaRPr>
          </a:p>
        </p:txBody>
      </p:sp>
      <p:sp>
        <p:nvSpPr>
          <p:cNvPr id="14" name="CuadroTexto 13">
            <a:hlinkClick r:id="rId3"/>
            <a:extLst>
              <a:ext uri="{FF2B5EF4-FFF2-40B4-BE49-F238E27FC236}">
                <a16:creationId xmlns:a16="http://schemas.microsoft.com/office/drawing/2014/main" id="{0FA31460-134D-49F2-88D6-FE164C86101E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364E425-C9B3-413C-88E2-4638BDABF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CB4BDCD1-59FE-BB01-8C03-16399A67A55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74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9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7" grpId="0"/>
      <p:bldP spid="10" grpId="0"/>
      <p:bldP spid="14" grpId="0"/>
      <p:bldP spid="1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informació? 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06252" y="6196877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més: </a:t>
            </a:r>
            <a:r>
              <a:rPr kumimoji="0" lang="ca-E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www.uab.cat/graus</a:t>
            </a:r>
          </a:p>
        </p:txBody>
      </p:sp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3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06252" y="6164673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ángulo 5" descr="Accedeix a www.uab.cat">
            <a:hlinkClick r:id="rId14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064907" y="7988562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Rectángulo 21" descr="Accedeix a www.uab.cat">
            <a:hlinkClick r:id="rId15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5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643" y="6131627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83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A6AB9-EEA5-1A0F-716F-0F8FD67CC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C4FC092-EDB6-110F-EF50-E4182B30F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302491" y="-159208"/>
            <a:ext cx="9486900" cy="7109739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F71C8066-5672-4FFE-4D2D-2AA2AC0CD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50"/>
          <a:stretch/>
        </p:blipFill>
        <p:spPr>
          <a:xfrm rot="10800000">
            <a:off x="-788215" y="4075940"/>
            <a:ext cx="10094178" cy="311331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EC46F10-8450-9438-78C0-952DDB4538A5}"/>
              </a:ext>
            </a:extLst>
          </p:cNvPr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CuadroTexto 45" descr="Accedeix a la web Tesperem a la UAB">
            <a:hlinkClick r:id="rId6"/>
            <a:extLst>
              <a:ext uri="{FF2B5EF4-FFF2-40B4-BE49-F238E27FC236}">
                <a16:creationId xmlns:a16="http://schemas.microsoft.com/office/drawing/2014/main" id="{866002FD-5A08-C12F-2A5A-619FF454CF47}"/>
              </a:ext>
            </a:extLst>
          </p:cNvPr>
          <p:cNvSpPr txBox="1"/>
          <p:nvPr/>
        </p:nvSpPr>
        <p:spPr>
          <a:xfrm>
            <a:off x="5906317" y="6281082"/>
            <a:ext cx="2956185" cy="508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activitats a www.uab.cat/visitalauab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E5F8F124-E80E-9F1A-3C76-BBEF9E406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2" r="1588"/>
          <a:stretch/>
        </p:blipFill>
        <p:spPr>
          <a:xfrm>
            <a:off x="-518391" y="-349542"/>
            <a:ext cx="9918699" cy="4074464"/>
          </a:xfrm>
          <a:prstGeom prst="rect">
            <a:avLst/>
          </a:prstGeom>
        </p:spPr>
      </p:pic>
      <p:pic>
        <p:nvPicPr>
          <p:cNvPr id="6" name="Imagen 13">
            <a:hlinkClick r:id="rId8"/>
            <a:extLst>
              <a:ext uri="{FF2B5EF4-FFF2-40B4-BE49-F238E27FC236}">
                <a16:creationId xmlns:a16="http://schemas.microsoft.com/office/drawing/2014/main" id="{4D12048A-087C-08D2-1C17-955C8006839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6049" y="505829"/>
            <a:ext cx="1800000" cy="330000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8D677D16-D263-E368-A00A-1AC443D37A7C}"/>
              </a:ext>
            </a:extLst>
          </p:cNvPr>
          <p:cNvSpPr/>
          <p:nvPr/>
        </p:nvSpPr>
        <p:spPr>
          <a:xfrm>
            <a:off x="1084475" y="1133301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" name="Agrupa 4">
            <a:extLst>
              <a:ext uri="{FF2B5EF4-FFF2-40B4-BE49-F238E27FC236}">
                <a16:creationId xmlns:a16="http://schemas.microsoft.com/office/drawing/2014/main" id="{733BF8C2-3CED-A3B0-EC4C-B6E8D3A4D094}"/>
              </a:ext>
            </a:extLst>
          </p:cNvPr>
          <p:cNvGrpSpPr/>
          <p:nvPr/>
        </p:nvGrpSpPr>
        <p:grpSpPr>
          <a:xfrm>
            <a:off x="576107" y="1390939"/>
            <a:ext cx="7510990" cy="4684440"/>
            <a:chOff x="576107" y="1390939"/>
            <a:chExt cx="7510990" cy="468444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8F9910-49DB-5869-8360-FBFAD7B44998}"/>
                </a:ext>
              </a:extLst>
            </p:cNvPr>
            <p:cNvSpPr/>
            <p:nvPr/>
          </p:nvSpPr>
          <p:spPr>
            <a:xfrm>
              <a:off x="576107" y="1390939"/>
              <a:ext cx="7357279" cy="468444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Agrupar 2" descr="Accedeix a la web de Jornades de Portes Obertes a la UAB">
              <a:extLst>
                <a:ext uri="{FF2B5EF4-FFF2-40B4-BE49-F238E27FC236}">
                  <a16:creationId xmlns:a16="http://schemas.microsoft.com/office/drawing/2014/main" id="{D964874D-A870-28AE-02E0-AA4456F32C3B}"/>
                </a:ext>
              </a:extLst>
            </p:cNvPr>
            <p:cNvGrpSpPr/>
            <p:nvPr/>
          </p:nvGrpSpPr>
          <p:grpSpPr>
            <a:xfrm>
              <a:off x="941410" y="1506462"/>
              <a:ext cx="3046035" cy="1377964"/>
              <a:chOff x="932578" y="1469491"/>
              <a:chExt cx="3046035" cy="1377964"/>
            </a:xfrm>
          </p:grpSpPr>
          <p:sp>
            <p:nvSpPr>
              <p:cNvPr id="34" name="CuadroTexto 33" descr="Accedeix a la web de Jornades de Portes Obertes a la UAB">
                <a:hlinkClick r:id="rId10"/>
                <a:extLst>
                  <a:ext uri="{FF2B5EF4-FFF2-40B4-BE49-F238E27FC236}">
                    <a16:creationId xmlns:a16="http://schemas.microsoft.com/office/drawing/2014/main" id="{4EB7FB9E-72DE-6CFF-D1FF-65462C0B93BE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 txBox="1"/>
              <p:nvPr/>
            </p:nvSpPr>
            <p:spPr>
              <a:xfrm>
                <a:off x="932578" y="1469491"/>
                <a:ext cx="304603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2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Jornades de </a:t>
                </a:r>
                <a:br>
                  <a:rPr kumimoji="0" lang="ca-ES" sz="2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ca-ES" sz="2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Portes Obertes</a:t>
                </a:r>
              </a:p>
            </p:txBody>
          </p:sp>
          <p:sp>
            <p:nvSpPr>
              <p:cNvPr id="15" name="CuadroTexto 14" descr="Accedeix a la web de Jornades de Portes Obertes a la UAB">
                <a:hlinkClick r:id="rId10"/>
                <a:extLst>
                  <a:ext uri="{FF2B5EF4-FFF2-40B4-BE49-F238E27FC236}">
                    <a16:creationId xmlns:a16="http://schemas.microsoft.com/office/drawing/2014/main" id="{7C7593E1-F467-5D56-87AB-6A6214F05389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 txBox="1"/>
              <p:nvPr/>
            </p:nvSpPr>
            <p:spPr>
              <a:xfrm>
                <a:off x="1042989" y="2442792"/>
                <a:ext cx="2347912" cy="404663"/>
              </a:xfrm>
              <a:prstGeom prst="rect">
                <a:avLst/>
              </a:prstGeom>
              <a:solidFill>
                <a:srgbClr val="008639">
                  <a:alpha val="7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4, 5 i 6 de febrer</a:t>
                </a:r>
              </a:p>
            </p:txBody>
          </p:sp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6DAA9678-7571-06DD-9F38-E3CB210A1588}"/>
                </a:ext>
              </a:extLst>
            </p:cNvPr>
            <p:cNvGrpSpPr/>
            <p:nvPr/>
          </p:nvGrpSpPr>
          <p:grpSpPr>
            <a:xfrm>
              <a:off x="956740" y="3124479"/>
              <a:ext cx="3178304" cy="1408746"/>
              <a:chOff x="932579" y="1469491"/>
              <a:chExt cx="3178304" cy="1408746"/>
            </a:xfrm>
          </p:grpSpPr>
          <p:sp>
            <p:nvSpPr>
              <p:cNvPr id="18" name="CuadroTexto 17">
                <a:hlinkClick r:id="rId11"/>
                <a:extLst>
                  <a:ext uri="{FF2B5EF4-FFF2-40B4-BE49-F238E27FC236}">
                    <a16:creationId xmlns:a16="http://schemas.microsoft.com/office/drawing/2014/main" id="{ABDC18DF-EDA3-CE3A-B2ED-4BDA96A315DC}"/>
                  </a:ext>
                </a:extLst>
              </p:cNvPr>
              <p:cNvSpPr txBox="1"/>
              <p:nvPr/>
            </p:nvSpPr>
            <p:spPr>
              <a:xfrm>
                <a:off x="932579" y="1469491"/>
                <a:ext cx="3178304" cy="892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2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Saló de l'Ensenyament</a:t>
                </a:r>
              </a:p>
            </p:txBody>
          </p:sp>
          <p:sp>
            <p:nvSpPr>
              <p:cNvPr id="19" name="CuadroTexto 18">
                <a:hlinkClick r:id="rId11"/>
                <a:extLst>
                  <a:ext uri="{FF2B5EF4-FFF2-40B4-BE49-F238E27FC236}">
                    <a16:creationId xmlns:a16="http://schemas.microsoft.com/office/drawing/2014/main" id="{B47B9460-868B-7FF3-359C-4D9C283A3D2B}"/>
                  </a:ext>
                </a:extLst>
              </p:cNvPr>
              <p:cNvSpPr txBox="1"/>
              <p:nvPr/>
            </p:nvSpPr>
            <p:spPr>
              <a:xfrm>
                <a:off x="1022530" y="2473574"/>
                <a:ext cx="2353042" cy="404663"/>
              </a:xfrm>
              <a:prstGeom prst="rect">
                <a:avLst/>
              </a:prstGeom>
              <a:solidFill>
                <a:srgbClr val="008639">
                  <a:alpha val="70000"/>
                </a:srgbClr>
              </a:solidFill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lnSpc>
                    <a:spcPct val="110000"/>
                  </a:lnSpc>
                  <a:defRPr sz="2600" b="1">
                    <a:solidFill>
                      <a:schemeClr val="bg1"/>
                    </a:solidFill>
                    <a:latin typeface="Arial"/>
                    <a:cs typeface="Arial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18 – 22 de març</a:t>
                </a:r>
              </a:p>
            </p:txBody>
          </p:sp>
        </p:grp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4BD29EF1-1320-849A-6B6E-7195ACD8626D}"/>
                </a:ext>
              </a:extLst>
            </p:cNvPr>
            <p:cNvGrpSpPr/>
            <p:nvPr/>
          </p:nvGrpSpPr>
          <p:grpSpPr>
            <a:xfrm>
              <a:off x="978040" y="4778900"/>
              <a:ext cx="3463092" cy="1021014"/>
              <a:chOff x="943362" y="1400151"/>
              <a:chExt cx="3463092" cy="1021014"/>
            </a:xfrm>
          </p:grpSpPr>
          <p:sp>
            <p:nvSpPr>
              <p:cNvPr id="29" name="CuadroTexto 28" descr="Accedeix a la web de Visites al campus de la UAB">
                <a:hlinkClick r:id="rId12"/>
                <a:extLst>
                  <a:ext uri="{FF2B5EF4-FFF2-40B4-BE49-F238E27FC236}">
                    <a16:creationId xmlns:a16="http://schemas.microsoft.com/office/drawing/2014/main" id="{36D15EF5-9A9A-0FF4-A28F-B2D788B49F86}"/>
                  </a:ext>
                </a:extLst>
              </p:cNvPr>
              <p:cNvSpPr txBox="1"/>
              <p:nvPr/>
            </p:nvSpPr>
            <p:spPr>
              <a:xfrm>
                <a:off x="943362" y="1400151"/>
                <a:ext cx="3463092" cy="498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2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Visites al campus</a:t>
                </a:r>
              </a:p>
            </p:txBody>
          </p:sp>
          <p:sp>
            <p:nvSpPr>
              <p:cNvPr id="30" name="CuadroTexto 29" descr="Informació Visites al campus de la UAB">
                <a:hlinkClick r:id="rId12"/>
                <a:extLst>
                  <a:ext uri="{FF2B5EF4-FFF2-40B4-BE49-F238E27FC236}">
                    <a16:creationId xmlns:a16="http://schemas.microsoft.com/office/drawing/2014/main" id="{C7596A84-FECF-C6A3-1C91-294DD30AB4E8}"/>
                  </a:ext>
                </a:extLst>
              </p:cNvPr>
              <p:cNvSpPr txBox="1"/>
              <p:nvPr/>
            </p:nvSpPr>
            <p:spPr>
              <a:xfrm>
                <a:off x="1012012" y="2016502"/>
                <a:ext cx="2353043" cy="404663"/>
              </a:xfrm>
              <a:prstGeom prst="rect">
                <a:avLst/>
              </a:prstGeom>
              <a:solidFill>
                <a:srgbClr val="008639">
                  <a:alpha val="70000"/>
                </a:srgbClr>
              </a:solidFill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lnSpc>
                    <a:spcPct val="110000"/>
                  </a:lnSpc>
                  <a:defRPr sz="2400" b="1">
                    <a:solidFill>
                      <a:schemeClr val="bg1"/>
                    </a:solidFill>
                    <a:latin typeface="Arial"/>
                    <a:cs typeface="Arial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Gener - juliol</a:t>
                </a:r>
                <a:endParaRPr kumimoji="0" lang="es-E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58FD5B7A-F528-C22E-2B7D-919E3DFB388C}"/>
                </a:ext>
              </a:extLst>
            </p:cNvPr>
            <p:cNvGrpSpPr/>
            <p:nvPr/>
          </p:nvGrpSpPr>
          <p:grpSpPr>
            <a:xfrm>
              <a:off x="4654092" y="1458226"/>
              <a:ext cx="3433005" cy="1426200"/>
              <a:chOff x="917430" y="1411089"/>
              <a:chExt cx="3433005" cy="1426200"/>
            </a:xfrm>
          </p:grpSpPr>
          <p:sp>
            <p:nvSpPr>
              <p:cNvPr id="33" name="CuadroTexto 32" descr="Accedeix a la web del Dia de les families a la UAB">
                <a:hlinkClick r:id="rId13"/>
                <a:extLst>
                  <a:ext uri="{FF2B5EF4-FFF2-40B4-BE49-F238E27FC236}">
                    <a16:creationId xmlns:a16="http://schemas.microsoft.com/office/drawing/2014/main" id="{6C355E99-2BC6-3C1E-A39B-081C3933AFBC}"/>
                  </a:ext>
                </a:extLst>
              </p:cNvPr>
              <p:cNvSpPr txBox="1"/>
              <p:nvPr/>
            </p:nvSpPr>
            <p:spPr>
              <a:xfrm>
                <a:off x="917430" y="1411089"/>
                <a:ext cx="343300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2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Dia de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2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les Famílies</a:t>
                </a:r>
              </a:p>
            </p:txBody>
          </p:sp>
          <p:sp>
            <p:nvSpPr>
              <p:cNvPr id="36" name="CuadroTexto 35" descr="Informació Dia de les Famílies a la UAB">
                <a:hlinkClick r:id="rId13"/>
                <a:extLst>
                  <a:ext uri="{FF2B5EF4-FFF2-40B4-BE49-F238E27FC236}">
                    <a16:creationId xmlns:a16="http://schemas.microsoft.com/office/drawing/2014/main" id="{F73A2B95-A397-1E58-05F2-237F8BD5E3D0}"/>
                  </a:ext>
                </a:extLst>
              </p:cNvPr>
              <p:cNvSpPr txBox="1"/>
              <p:nvPr/>
            </p:nvSpPr>
            <p:spPr>
              <a:xfrm>
                <a:off x="1004510" y="2432626"/>
                <a:ext cx="2239960" cy="404663"/>
              </a:xfrm>
              <a:prstGeom prst="rect">
                <a:avLst/>
              </a:prstGeom>
              <a:solidFill>
                <a:srgbClr val="008639">
                  <a:alpha val="70000"/>
                </a:srgbClr>
              </a:solidFill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lnSpc>
                    <a:spcPct val="110000"/>
                  </a:lnSpc>
                  <a:defRPr sz="2400" b="1">
                    <a:solidFill>
                      <a:schemeClr val="bg1"/>
                    </a:solidFill>
                    <a:latin typeface="Arial"/>
                    <a:cs typeface="Arial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9 de maig</a:t>
                </a:r>
              </a:p>
            </p:txBody>
          </p:sp>
        </p:grp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938F1AE3-B797-4C80-7191-FB9A7692ACDE}"/>
                </a:ext>
              </a:extLst>
            </p:cNvPr>
            <p:cNvGrpSpPr/>
            <p:nvPr/>
          </p:nvGrpSpPr>
          <p:grpSpPr>
            <a:xfrm>
              <a:off x="4654092" y="3137921"/>
              <a:ext cx="3178304" cy="1395304"/>
              <a:chOff x="850630" y="1370083"/>
              <a:chExt cx="3178304" cy="1395304"/>
            </a:xfrm>
          </p:grpSpPr>
          <p:sp>
            <p:nvSpPr>
              <p:cNvPr id="39" name="CuadroTexto 38" descr="Accedeix a la web de la UAB visita el teu centre de secundaria">
                <a:hlinkClick r:id="rId14"/>
                <a:extLst>
                  <a:ext uri="{FF2B5EF4-FFF2-40B4-BE49-F238E27FC236}">
                    <a16:creationId xmlns:a16="http://schemas.microsoft.com/office/drawing/2014/main" id="{267FC3E1-A6CB-DC83-99A6-9D349C01EF9B}"/>
                  </a:ext>
                </a:extLst>
              </p:cNvPr>
              <p:cNvSpPr txBox="1"/>
              <p:nvPr/>
            </p:nvSpPr>
            <p:spPr>
              <a:xfrm>
                <a:off x="850630" y="1370083"/>
                <a:ext cx="317830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2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Visites al centres </a:t>
                </a:r>
                <a:br>
                  <a:rPr kumimoji="0" lang="ca-ES" sz="2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ca-ES" sz="2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de secundària</a:t>
                </a:r>
              </a:p>
            </p:txBody>
          </p:sp>
          <p:sp>
            <p:nvSpPr>
              <p:cNvPr id="40" name="CuadroTexto 39" descr="Informació la UAB visita els teu centre de secundària">
                <a:hlinkClick r:id="rId14"/>
                <a:extLst>
                  <a:ext uri="{FF2B5EF4-FFF2-40B4-BE49-F238E27FC236}">
                    <a16:creationId xmlns:a16="http://schemas.microsoft.com/office/drawing/2014/main" id="{457E38D6-A125-547E-0C30-13CE99E28F41}"/>
                  </a:ext>
                </a:extLst>
              </p:cNvPr>
              <p:cNvSpPr txBox="1"/>
              <p:nvPr/>
            </p:nvSpPr>
            <p:spPr>
              <a:xfrm>
                <a:off x="937710" y="2360724"/>
                <a:ext cx="2239960" cy="404663"/>
              </a:xfrm>
              <a:prstGeom prst="rect">
                <a:avLst/>
              </a:prstGeom>
              <a:solidFill>
                <a:srgbClr val="008639">
                  <a:alpha val="70000"/>
                </a:srgbClr>
              </a:solidFill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lnSpc>
                    <a:spcPct val="110000"/>
                  </a:lnSpc>
                  <a:defRPr sz="2400" b="1">
                    <a:solidFill>
                      <a:schemeClr val="bg1"/>
                    </a:solidFill>
                    <a:latin typeface="Arial"/>
                    <a:cs typeface="Arial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Gener - maig</a:t>
                </a:r>
              </a:p>
            </p:txBody>
          </p:sp>
        </p:grpSp>
      </p:grpSp>
      <p:pic>
        <p:nvPicPr>
          <p:cNvPr id="8" name="Gràfic 7" descr="Eye with solid fill">
            <a:hlinkClick r:id="rId6"/>
            <a:extLst>
              <a:ext uri="{FF2B5EF4-FFF2-40B4-BE49-F238E27FC236}">
                <a16:creationId xmlns:a16="http://schemas.microsoft.com/office/drawing/2014/main" id="{561DC825-CCAD-1DE9-E551-2CAB74A61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25041" y="6199384"/>
            <a:ext cx="627142" cy="627142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17"/>
            <a:extLst>
              <a:ext uri="{FF2B5EF4-FFF2-40B4-BE49-F238E27FC236}">
                <a16:creationId xmlns:a16="http://schemas.microsoft.com/office/drawing/2014/main" id="{B28BF46C-4EDA-0279-A345-20F814DAD681}"/>
              </a:ext>
            </a:extLst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Visita la UAB</a:t>
            </a:r>
          </a:p>
        </p:txBody>
      </p:sp>
    </p:spTree>
    <p:extLst>
      <p:ext uri="{BB962C8B-B14F-4D97-AF65-F5344CB8AC3E}">
        <p14:creationId xmlns:p14="http://schemas.microsoft.com/office/powerpoint/2010/main" val="2711979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569C8-DA0F-DD94-1F3A-D983528CF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B4D2E228-319A-A9F8-B11D-56661E3F6692}"/>
              </a:ext>
            </a:extLst>
          </p:cNvPr>
          <p:cNvSpPr txBox="1"/>
          <p:nvPr/>
        </p:nvSpPr>
        <p:spPr>
          <a:xfrm>
            <a:off x="3040850" y="23876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175496A1-3519-8D5A-38B6-B063AEB3515B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EEA405D-0FD2-ED0D-B5BE-6181F3EE6414}"/>
              </a:ext>
            </a:extLst>
          </p:cNvPr>
          <p:cNvSpPr/>
          <p:nvPr/>
        </p:nvSpPr>
        <p:spPr>
          <a:xfrm>
            <a:off x="8124" y="0"/>
            <a:ext cx="913587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85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8539"/>
              </a:solidFill>
              <a:effectLst/>
              <a:highlight>
                <a:srgbClr val="0080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uadroTexto 8">
            <a:extLst>
              <a:ext uri="{FF2B5EF4-FFF2-40B4-BE49-F238E27FC236}">
                <a16:creationId xmlns:a16="http://schemas.microsoft.com/office/drawing/2014/main" id="{27F4673B-111E-4385-3911-C930E584A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7202437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guies d’informació de la UAB</a:t>
            </a:r>
          </a:p>
        </p:txBody>
      </p:sp>
      <p:sp>
        <p:nvSpPr>
          <p:cNvPr id="5" name="Rectángulo 9">
            <a:extLst>
              <a:ext uri="{FF2B5EF4-FFF2-40B4-BE49-F238E27FC236}">
                <a16:creationId xmlns:a16="http://schemas.microsoft.com/office/drawing/2014/main" id="{46E4CFF8-E091-299A-993C-B72F60F0B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1" name="Agrupa 20">
            <a:extLst>
              <a:ext uri="{FF2B5EF4-FFF2-40B4-BE49-F238E27FC236}">
                <a16:creationId xmlns:a16="http://schemas.microsoft.com/office/drawing/2014/main" id="{22BDB0E0-6616-EDF7-8608-476CC4D8E5BF}"/>
              </a:ext>
            </a:extLst>
          </p:cNvPr>
          <p:cNvGrpSpPr/>
          <p:nvPr/>
        </p:nvGrpSpPr>
        <p:grpSpPr>
          <a:xfrm>
            <a:off x="2945885" y="5670988"/>
            <a:ext cx="3079749" cy="758738"/>
            <a:chOff x="2900311" y="5648701"/>
            <a:chExt cx="3079749" cy="758738"/>
          </a:xfrm>
        </p:grpSpPr>
        <p:sp>
          <p:nvSpPr>
            <p:cNvPr id="10" name="CuadroTexto 8">
              <a:hlinkClick r:id="rId5"/>
              <a:extLst>
                <a:ext uri="{FF2B5EF4-FFF2-40B4-BE49-F238E27FC236}">
                  <a16:creationId xmlns:a16="http://schemas.microsoft.com/office/drawing/2014/main" id="{FD11E49F-14AD-01EC-5B5E-EADC4074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3671203" y="5673199"/>
              <a:ext cx="2308857" cy="73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Descarrega’t les guies en PDF</a:t>
              </a:r>
            </a:p>
          </p:txBody>
        </p:sp>
        <p:pic>
          <p:nvPicPr>
            <p:cNvPr id="20" name="Imatge 19">
              <a:hlinkClick r:id="rId5"/>
              <a:extLst>
                <a:ext uri="{FF2B5EF4-FFF2-40B4-BE49-F238E27FC236}">
                  <a16:creationId xmlns:a16="http://schemas.microsoft.com/office/drawing/2014/main" id="{1C1A0E48-D4F4-9DB7-0690-5F466A7D4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0311" y="5648701"/>
              <a:ext cx="675335" cy="675335"/>
            </a:xfrm>
            <a:prstGeom prst="rect">
              <a:avLst/>
            </a:prstGeom>
          </p:spPr>
        </p:pic>
      </p:grpSp>
      <p:pic>
        <p:nvPicPr>
          <p:cNvPr id="6" name="Imagen 5" descr="Imatge que conté text, joc atlètic, esport, femella&#10;&#10;Descripció generada automàticament">
            <a:extLst>
              <a:ext uri="{FF2B5EF4-FFF2-40B4-BE49-F238E27FC236}">
                <a16:creationId xmlns:a16="http://schemas.microsoft.com/office/drawing/2014/main" id="{547F2C94-F302-E861-0DB2-6E5F668F260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6" y="1659823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4" descr="Imatge que conté text, persona, captura de pantalla&#10;&#10;Descripció generada automàticament">
            <a:extLst>
              <a:ext uri="{FF2B5EF4-FFF2-40B4-BE49-F238E27FC236}">
                <a16:creationId xmlns:a16="http://schemas.microsoft.com/office/drawing/2014/main" id="{801571BF-3517-314C-5EB7-08213C46375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289" y="351369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">
            <a:extLst>
              <a:ext uri="{FF2B5EF4-FFF2-40B4-BE49-F238E27FC236}">
                <a16:creationId xmlns:a16="http://schemas.microsoft.com/office/drawing/2014/main" id="{BD4421B3-8750-A0D7-6D30-1A72EEE9C69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5113" y="3693135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6">
            <a:extLst>
              <a:ext uri="{FF2B5EF4-FFF2-40B4-BE49-F238E27FC236}">
                <a16:creationId xmlns:a16="http://schemas.microsoft.com/office/drawing/2014/main" id="{6383ADC5-7A08-0CC2-5164-8CF21245BF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813" y="3136885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1F3C589C-802E-2E0F-5480-5EAF212FF08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463" y="1959354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extLst>
              <a:ext uri="{FF2B5EF4-FFF2-40B4-BE49-F238E27FC236}">
                <a16:creationId xmlns:a16="http://schemas.microsoft.com/office/drawing/2014/main" id="{8A6BDC52-FCBD-F170-9F9F-B443B65194D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637" y="1410376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tge 22">
            <a:extLst>
              <a:ext uri="{FF2B5EF4-FFF2-40B4-BE49-F238E27FC236}">
                <a16:creationId xmlns:a16="http://schemas.microsoft.com/office/drawing/2014/main" id="{F92CAA0C-9408-CC54-88D6-8F90392AE0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368" y="4992231"/>
            <a:ext cx="1522161" cy="15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6177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10184" y="-292110"/>
            <a:ext cx="984497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771392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raons per triar la UAB</a:t>
            </a:r>
            <a:endParaRPr kumimoji="0" lang="ca-E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ca-E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ca-E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ca-E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ca-E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ca-E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4" name="Imagen 13">
            <a:hlinkClick r:id="rId9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15" name="Imatge 14">
            <a:extLst>
              <a:ext uri="{FF2B5EF4-FFF2-40B4-BE49-F238E27FC236}">
                <a16:creationId xmlns:a16="http://schemas.microsoft.com/office/drawing/2014/main" id="{B4DD1BB5-284B-C3B9-2F4E-28BBB06396C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93430" y="2622722"/>
            <a:ext cx="1827661" cy="2481703"/>
          </a:xfrm>
          <a:prstGeom prst="rect">
            <a:avLst/>
          </a:prstGeom>
        </p:spPr>
      </p:pic>
      <p:pic>
        <p:nvPicPr>
          <p:cNvPr id="22" name="Imatge 21">
            <a:extLst>
              <a:ext uri="{FF2B5EF4-FFF2-40B4-BE49-F238E27FC236}">
                <a16:creationId xmlns:a16="http://schemas.microsoft.com/office/drawing/2014/main" id="{D5BA5A92-6991-3ADC-0631-7F0D61F173F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9640" y="2871641"/>
            <a:ext cx="1446206" cy="2241526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05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92223" y="6187856"/>
            <a:ext cx="4418354" cy="30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8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0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55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3B030-DCD6-3921-5BAE-2A95DB47D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QuadreDeText 8" descr="Descarrega't la guia de l'estudiant en PDF">
            <a:hlinkClick r:id="rId2"/>
            <a:extLst>
              <a:ext uri="{FF2B5EF4-FFF2-40B4-BE49-F238E27FC236}">
                <a16:creationId xmlns:a16="http://schemas.microsoft.com/office/drawing/2014/main" id="{8EDBA893-EC80-C724-6115-B97D0CC401D0}"/>
              </a:ext>
            </a:extLst>
          </p:cNvPr>
          <p:cNvSpPr txBox="1"/>
          <p:nvPr/>
        </p:nvSpPr>
        <p:spPr>
          <a:xfrm>
            <a:off x="2641600" y="23876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3"/>
            <a:extLst>
              <a:ext uri="{FF2B5EF4-FFF2-40B4-BE49-F238E27FC236}">
                <a16:creationId xmlns:a16="http://schemas.microsoft.com/office/drawing/2014/main" id="{2EAC54A4-7BC3-3447-D272-B4FC26B51EF7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AF6E78A-08C6-032F-94A8-05202898BD72}"/>
              </a:ext>
            </a:extLst>
          </p:cNvPr>
          <p:cNvSpPr/>
          <p:nvPr/>
        </p:nvSpPr>
        <p:spPr>
          <a:xfrm>
            <a:off x="0" y="0"/>
            <a:ext cx="913587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85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8539"/>
              </a:solidFill>
              <a:effectLst/>
              <a:highlight>
                <a:srgbClr val="0080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FCB7907-B6D0-9F39-5799-662EEFC83D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39938">
            <a:off x="5343636" y="1350729"/>
            <a:ext cx="1733550" cy="306853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6C97165-1B0B-C719-7ACC-B47418E213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8874">
            <a:off x="6917720" y="1276589"/>
            <a:ext cx="1618648" cy="28824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D575BC4-8F6F-094E-2CFF-9C83D8E24C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27915">
            <a:off x="2443711" y="1392983"/>
            <a:ext cx="1733550" cy="307328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11C38A7-2172-EDC3-1C0F-8336EB18053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7834">
            <a:off x="4010256" y="1218520"/>
            <a:ext cx="1635891" cy="2916790"/>
          </a:xfrm>
          <a:prstGeom prst="rect">
            <a:avLst/>
          </a:prstGeom>
        </p:spPr>
      </p:pic>
      <p:pic>
        <p:nvPicPr>
          <p:cNvPr id="2" name="Imagen 4" descr="Imagen de la pantalla de un celular con la foto de una persona&#10;&#10;El contenido generado por IA puede ser incorrecto.">
            <a:hlinkClick r:id="rId2"/>
            <a:extLst>
              <a:ext uri="{FF2B5EF4-FFF2-40B4-BE49-F238E27FC236}">
                <a16:creationId xmlns:a16="http://schemas.microsoft.com/office/drawing/2014/main" id="{4B458EEA-E2EA-0E3A-AB73-D179E053E7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67509">
            <a:off x="589529" y="1823192"/>
            <a:ext cx="2375610" cy="4804741"/>
          </a:xfrm>
          <a:prstGeom prst="rect">
            <a:avLst/>
          </a:prstGeom>
        </p:spPr>
      </p:pic>
      <p:sp>
        <p:nvSpPr>
          <p:cNvPr id="3" name="CuadroTexto 8">
            <a:extLst>
              <a:ext uri="{FF2B5EF4-FFF2-40B4-BE49-F238E27FC236}">
                <a16:creationId xmlns:a16="http://schemas.microsoft.com/office/drawing/2014/main" id="{9F1F729E-9696-F021-6E3E-F77C40605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4555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 guia de l’estudiant</a:t>
            </a:r>
          </a:p>
        </p:txBody>
      </p:sp>
      <p:sp>
        <p:nvSpPr>
          <p:cNvPr id="5" name="Rectángulo 9">
            <a:extLst>
              <a:ext uri="{FF2B5EF4-FFF2-40B4-BE49-F238E27FC236}">
                <a16:creationId xmlns:a16="http://schemas.microsoft.com/office/drawing/2014/main" id="{D38FC0DF-6240-FA6C-1B54-AC875639B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CuadroTexto 8">
            <a:hlinkClick r:id="rId2"/>
            <a:extLst>
              <a:ext uri="{FF2B5EF4-FFF2-40B4-BE49-F238E27FC236}">
                <a16:creationId xmlns:a16="http://schemas.microsoft.com/office/drawing/2014/main" id="{D1C46640-3DE2-E7D7-EF0C-D5E672F33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71204" y="5673199"/>
            <a:ext cx="1995870" cy="734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Descarrega’t la guia en PDF</a:t>
            </a:r>
          </a:p>
        </p:txBody>
      </p:sp>
      <p:pic>
        <p:nvPicPr>
          <p:cNvPr id="15" name="Imatge 14">
            <a:extLst>
              <a:ext uri="{FF2B5EF4-FFF2-40B4-BE49-F238E27FC236}">
                <a16:creationId xmlns:a16="http://schemas.microsoft.com/office/drawing/2014/main" id="{9A8978D1-F797-93B5-6EFD-182EC0BA6DE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798" y="4792473"/>
            <a:ext cx="1761452" cy="1761452"/>
          </a:xfrm>
          <a:prstGeom prst="rect">
            <a:avLst/>
          </a:prstGeom>
        </p:spPr>
      </p:pic>
      <p:pic>
        <p:nvPicPr>
          <p:cNvPr id="20" name="Imatge 19">
            <a:hlinkClick r:id="rId2"/>
            <a:extLst>
              <a:ext uri="{FF2B5EF4-FFF2-40B4-BE49-F238E27FC236}">
                <a16:creationId xmlns:a16="http://schemas.microsoft.com/office/drawing/2014/main" id="{CF284AD5-1091-6DEE-3032-5A03F699912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270" y="4742705"/>
            <a:ext cx="675335" cy="67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3418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C5D44-2D48-F4FE-F713-9E8207C27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par de personas sentadas en una mesa de madera&#10;&#10;El contenido generado por IA puede ser incorrecto.">
            <a:extLst>
              <a:ext uri="{FF2B5EF4-FFF2-40B4-BE49-F238E27FC236}">
                <a16:creationId xmlns:a16="http://schemas.microsoft.com/office/drawing/2014/main" id="{D6148BAC-554E-BB48-2C38-4F0827D1EC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-118541"/>
            <a:ext cx="9918700" cy="7439025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0CCF8481-E834-B6C7-BCCC-1F2706684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54" r="4277"/>
          <a:stretch/>
        </p:blipFill>
        <p:spPr>
          <a:xfrm>
            <a:off x="-1" y="-11854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C9F18389-4D88-106E-1FAC-26804A51C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7" r="5455"/>
          <a:stretch/>
        </p:blipFill>
        <p:spPr>
          <a:xfrm rot="10800000">
            <a:off x="-2" y="2857500"/>
            <a:ext cx="9144001" cy="426584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6F5824F-4C53-5096-3066-C2E9485DA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0CF9320-3D75-BBE9-A1E8-B8AC6BAB1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CE21BF9-9D1E-B664-F33F-6432ED30C74C}"/>
              </a:ext>
            </a:extLst>
          </p:cNvPr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8A94E40-EDDD-8831-46C2-64024F42A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7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T’esperem </a:t>
            </a:r>
            <a:br>
              <a:rPr kumimoji="0" lang="ca-ES" sz="7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ca-E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la UAB!</a:t>
            </a:r>
          </a:p>
        </p:txBody>
      </p:sp>
      <p:pic>
        <p:nvPicPr>
          <p:cNvPr id="5" name="Imagen 13">
            <a:hlinkClick r:id="rId6"/>
            <a:extLst>
              <a:ext uri="{FF2B5EF4-FFF2-40B4-BE49-F238E27FC236}">
                <a16:creationId xmlns:a16="http://schemas.microsoft.com/office/drawing/2014/main" id="{ED53318B-7ACF-2776-DFF7-8162F8630D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grpSp>
        <p:nvGrpSpPr>
          <p:cNvPr id="3" name="Agrupa 2">
            <a:extLst>
              <a:ext uri="{FF2B5EF4-FFF2-40B4-BE49-F238E27FC236}">
                <a16:creationId xmlns:a16="http://schemas.microsoft.com/office/drawing/2014/main" id="{1510DBF9-7DF2-B5C7-3256-D44D7079C6FC}"/>
              </a:ext>
            </a:extLst>
          </p:cNvPr>
          <p:cNvGrpSpPr/>
          <p:nvPr/>
        </p:nvGrpSpPr>
        <p:grpSpPr>
          <a:xfrm>
            <a:off x="4391728" y="5985541"/>
            <a:ext cx="4533878" cy="605294"/>
            <a:chOff x="1467942" y="6296479"/>
            <a:chExt cx="4533878" cy="605294"/>
          </a:xfrm>
        </p:grpSpPr>
        <p:sp>
          <p:nvSpPr>
            <p:cNvPr id="6" name="CuadroTexto 8">
              <a:hlinkClick r:id="rId8"/>
              <a:extLst>
                <a:ext uri="{FF2B5EF4-FFF2-40B4-BE49-F238E27FC236}">
                  <a16:creationId xmlns:a16="http://schemas.microsoft.com/office/drawing/2014/main" id="{BC87951F-DA38-8AD6-6DA3-43F6C08C4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2085858" y="6296479"/>
              <a:ext cx="3915962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Descarrega’t els catàlegs de grau</a:t>
              </a:r>
              <a:b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 més a: www.uab.cat/guies-pdf</a:t>
              </a:r>
            </a:p>
          </p:txBody>
        </p:sp>
        <p:pic>
          <p:nvPicPr>
            <p:cNvPr id="7" name="Imatge 6">
              <a:hlinkClick r:id="rId8"/>
              <a:extLst>
                <a:ext uri="{FF2B5EF4-FFF2-40B4-BE49-F238E27FC236}">
                  <a16:creationId xmlns:a16="http://schemas.microsoft.com/office/drawing/2014/main" id="{5D4E947E-3331-2A03-559E-715AEEF95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7942" y="6296479"/>
              <a:ext cx="499981" cy="499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058591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69208" y="374145"/>
            <a:ext cx="7601664" cy="959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ca-ES" sz="2800" b="1">
                <a:latin typeface="Arial"/>
                <a:cs typeface="Arial"/>
              </a:rPr>
              <a:t>Educació Infantil</a:t>
            </a:r>
          </a:p>
          <a:p>
            <a:pPr defTabSz="454166">
              <a:lnSpc>
                <a:spcPts val="3500"/>
              </a:lnSpc>
            </a:pPr>
            <a:r>
              <a:rPr lang="ca-ES" sz="2800" b="1">
                <a:latin typeface="Arial"/>
                <a:cs typeface="Arial"/>
              </a:rPr>
              <a:t>Educació Infantil + Educació Primària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32" y="1613402"/>
            <a:ext cx="9166656" cy="4101781"/>
          </a:xfrm>
          <a:prstGeom prst="rect">
            <a:avLst/>
          </a:prstGeom>
        </p:spPr>
      </p:pic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2412D8AC-DC43-947D-D658-FDD15718A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76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11328" y="624"/>
            <a:ext cx="9166656" cy="128601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18866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559037"/>
              </p:ext>
            </p:extLst>
          </p:nvPr>
        </p:nvGraphicFramePr>
        <p:xfrm>
          <a:off x="1075643" y="1843196"/>
          <a:ext cx="6840620" cy="2835530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Infantil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9,109</a:t>
                      </a:r>
                      <a:endParaRPr lang="ca-ES" dirty="0"/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Infantil + Educació Primària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10,693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490742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Infantil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 Infantil + Educació Primària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8808954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2025</a:t>
            </a:r>
          </a:p>
        </p:txBody>
      </p:sp>
      <p:sp>
        <p:nvSpPr>
          <p:cNvPr id="12" name="CuadroTexto 11">
            <a:hlinkClick r:id="rId4"/>
            <a:extLst>
              <a:ext uri="{FF2B5EF4-FFF2-40B4-BE49-F238E27FC236}">
                <a16:creationId xmlns:a16="http://schemas.microsoft.com/office/drawing/2014/main" id="{F53E2374-4D52-4983-A27E-82869BD80872}"/>
              </a:ext>
            </a:extLst>
          </p:cNvPr>
          <p:cNvSpPr txBox="1"/>
          <p:nvPr/>
        </p:nvSpPr>
        <p:spPr>
          <a:xfrm>
            <a:off x="1320006" y="5366503"/>
            <a:ext cx="4489396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més (Educació</a:t>
            </a:r>
            <a:r>
              <a:rPr kumimoji="0" lang="ca-ES" sz="14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Infantil + </a:t>
            </a:r>
            <a:r>
              <a:rPr lang="ca-ES" sz="1400" b="1" dirty="0">
                <a:latin typeface="Arial"/>
                <a:cs typeface="Arial"/>
              </a:rPr>
              <a:t>Educació </a:t>
            </a:r>
            <a:r>
              <a:rPr kumimoji="0" lang="ca-ES" sz="14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Primària)</a:t>
            </a:r>
            <a:endParaRPr kumimoji="0" lang="ca-ES" sz="14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41C440D-E4DB-48E4-90F0-EE9D68F9B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75643" y="5321464"/>
            <a:ext cx="244363" cy="252000"/>
          </a:xfrm>
          <a:prstGeom prst="rect">
            <a:avLst/>
          </a:prstGeom>
        </p:spPr>
      </p:pic>
      <p:sp>
        <p:nvSpPr>
          <p:cNvPr id="14" name="CuadroTexto 13">
            <a:hlinkClick r:id="rId7"/>
            <a:extLst>
              <a:ext uri="{FF2B5EF4-FFF2-40B4-BE49-F238E27FC236}">
                <a16:creationId xmlns:a16="http://schemas.microsoft.com/office/drawing/2014/main" id="{7B48F417-4E74-4210-8FF4-E2A787D18A3A}"/>
              </a:ext>
            </a:extLst>
          </p:cNvPr>
          <p:cNvSpPr txBox="1"/>
          <p:nvPr/>
        </p:nvSpPr>
        <p:spPr>
          <a:xfrm>
            <a:off x="1329531" y="4900540"/>
            <a:ext cx="3099277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 (Educació</a:t>
            </a:r>
            <a:r>
              <a:rPr kumimoji="0" lang="ca-ES" sz="14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Infantil)</a:t>
            </a:r>
            <a:endParaRPr kumimoji="0" lang="ca-ES" sz="14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8E281D0-89CF-42AC-8956-D1DA3DB11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75643" y="4884473"/>
            <a:ext cx="244363" cy="252000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DAA5CB3E-9BF2-314B-4534-0B446C1182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4" name="CuadroTexto 13">
            <a:hlinkClick r:id="rId10"/>
            <a:extLst>
              <a:ext uri="{FF2B5EF4-FFF2-40B4-BE49-F238E27FC236}">
                <a16:creationId xmlns:a16="http://schemas.microsoft.com/office/drawing/2014/main" id="{47FAC06B-186A-4B75-50AC-845DB94A8F79}"/>
              </a:ext>
            </a:extLst>
          </p:cNvPr>
          <p:cNvSpPr txBox="1"/>
          <p:nvPr/>
        </p:nvSpPr>
        <p:spPr>
          <a:xfrm>
            <a:off x="3977974" y="6175676"/>
            <a:ext cx="4646079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noProof="0" dirty="0">
                <a:solidFill>
                  <a:prstClr val="black"/>
                </a:solidFill>
                <a:latin typeface="Arial"/>
                <a:cs typeface="Arial"/>
              </a:rPr>
              <a:t>Totes les ponderacions al Canal Universitats</a:t>
            </a: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Imagen 14">
            <a:extLst>
              <a:ext uri="{FF2B5EF4-FFF2-40B4-BE49-F238E27FC236}">
                <a16:creationId xmlns:a16="http://schemas.microsoft.com/office/drawing/2014/main" id="{DE6F3B46-0D4E-9E11-43F9-0A916D6FE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652668" y="6143472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75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4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340"/>
                            </p:stCondLst>
                            <p:childTnLst>
                              <p:par>
                                <p:cTn id="5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6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100"/>
                            </p:stCondLst>
                            <p:childTnLst>
                              <p:par>
                                <p:cTn id="6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12" grpId="0"/>
      <p:bldP spid="12" grpId="1"/>
      <p:bldP spid="14" grpId="0"/>
      <p:bldP spid="14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D277EFD-9E85-4BA5-A63A-C6741F05A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11328" y="624"/>
            <a:ext cx="9166656" cy="128601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148A9B7-2257-4A9C-A740-5F4AED296273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Prova d’Aptitud Personal (PAP)</a:t>
            </a: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DD3E0F9C-73A5-4088-96A5-7EFACB4EDC10}"/>
              </a:ext>
            </a:extLst>
          </p:cNvPr>
          <p:cNvSpPr txBox="1"/>
          <p:nvPr/>
        </p:nvSpPr>
        <p:spPr>
          <a:xfrm>
            <a:off x="969207" y="1816049"/>
            <a:ext cx="7123660" cy="109279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b="1" dirty="0">
                <a:latin typeface="Arial"/>
                <a:cs typeface="Arial"/>
              </a:rPr>
              <a:t>Dos exàmens:</a:t>
            </a:r>
            <a:br>
              <a:rPr lang="ca-ES" b="1" dirty="0">
                <a:latin typeface="Arial"/>
                <a:cs typeface="Arial"/>
              </a:rPr>
            </a:b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Competència comunicativa i raonament crític</a:t>
            </a:r>
            <a:br>
              <a:rPr lang="ca-ES" sz="1600" dirty="0">
                <a:latin typeface="Arial" pitchFamily="34" charset="0"/>
                <a:cs typeface="Arial" panose="020B0604020202020204" pitchFamily="34" charset="0"/>
              </a:rPr>
            </a:b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Competència </a:t>
            </a: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logicomatemàtica</a:t>
            </a:r>
            <a:endParaRPr lang="ca-ES" sz="160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3" name="QuadreDeText 13">
            <a:extLst>
              <a:ext uri="{FF2B5EF4-FFF2-40B4-BE49-F238E27FC236}">
                <a16:creationId xmlns:a16="http://schemas.microsoft.com/office/drawing/2014/main" id="{08C8CDAC-0C69-44D7-A087-7CB2A8FAFC6D}"/>
              </a:ext>
            </a:extLst>
          </p:cNvPr>
          <p:cNvSpPr txBox="1"/>
          <p:nvPr/>
        </p:nvSpPr>
        <p:spPr>
          <a:xfrm>
            <a:off x="969207" y="3123640"/>
            <a:ext cx="6528873" cy="99282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b="1" dirty="0">
                <a:latin typeface="Arial"/>
                <a:cs typeface="Arial"/>
              </a:rPr>
              <a:t>Qualificació d’Apte: 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amb una nota igual o superior a 5, mitjançant la mitjana aritmètica dels 2 exàmens (sempre i quan les notes siguin iguals o superiors a 4). </a:t>
            </a: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7AEA0637-1139-4FCD-AA97-5A5B957657AC}"/>
              </a:ext>
            </a:extLst>
          </p:cNvPr>
          <p:cNvSpPr txBox="1"/>
          <p:nvPr/>
        </p:nvSpPr>
        <p:spPr>
          <a:xfrm>
            <a:off x="969207" y="4331267"/>
            <a:ext cx="7123660" cy="35752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b="1" dirty="0">
                <a:latin typeface="Arial"/>
                <a:cs typeface="Arial"/>
              </a:rPr>
              <a:t>Validesa indefinida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 </a:t>
            </a:r>
            <a:endParaRPr lang="ca-ES" sz="1600" dirty="0">
              <a:latin typeface="Arial"/>
              <a:cs typeface="Arial"/>
            </a:endParaRPr>
          </a:p>
        </p:txBody>
      </p:sp>
      <p:sp>
        <p:nvSpPr>
          <p:cNvPr id="15" name="QuadreDeText 13">
            <a:extLst>
              <a:ext uri="{FF2B5EF4-FFF2-40B4-BE49-F238E27FC236}">
                <a16:creationId xmlns:a16="http://schemas.microsoft.com/office/drawing/2014/main" id="{63C41491-A926-4AF5-B28D-7F54246F13D8}"/>
              </a:ext>
            </a:extLst>
          </p:cNvPr>
          <p:cNvSpPr txBox="1"/>
          <p:nvPr/>
        </p:nvSpPr>
        <p:spPr>
          <a:xfrm>
            <a:off x="969207" y="4903592"/>
            <a:ext cx="7123660" cy="35752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5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b="1" dirty="0">
                <a:latin typeface="Arial"/>
                <a:cs typeface="Arial"/>
              </a:rPr>
              <a:t>Data: </a:t>
            </a:r>
            <a:r>
              <a:rPr lang="ca-ES" sz="1600" dirty="0">
                <a:latin typeface="Arial"/>
                <a:cs typeface="Arial"/>
              </a:rPr>
              <a:t>a determinar.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 </a:t>
            </a:r>
            <a:endParaRPr lang="ca-ES" sz="1600" dirty="0">
              <a:latin typeface="Arial"/>
              <a:cs typeface="Arial"/>
            </a:endParaRPr>
          </a:p>
        </p:txBody>
      </p:sp>
      <p:sp>
        <p:nvSpPr>
          <p:cNvPr id="16" name="CuadroTexto 15">
            <a:hlinkClick r:id="rId4"/>
            <a:extLst>
              <a:ext uri="{FF2B5EF4-FFF2-40B4-BE49-F238E27FC236}">
                <a16:creationId xmlns:a16="http://schemas.microsoft.com/office/drawing/2014/main" id="{D18FDEA2-B0CB-46E8-8451-F637BE65E165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19620FF-ABE7-4A97-9FE8-E1946DE0B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EA97D4FF-85D8-72C9-7FDD-278E64F224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85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9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/>
      <p:bldP spid="12" grpId="0"/>
      <p:bldP spid="13" grpId="0"/>
      <p:bldP spid="14" grpId="0"/>
      <p:bldP spid="15" grpId="0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D277EFD-9E85-4BA5-A63A-C6741F05A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11328" y="624"/>
            <a:ext cx="9166656" cy="128601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148A9B7-2257-4A9C-A740-5F4AED296273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Nivell de llengües</a:t>
            </a:r>
          </a:p>
        </p:txBody>
      </p:sp>
      <p:sp>
        <p:nvSpPr>
          <p:cNvPr id="16" name="QuadreDeText 13">
            <a:extLst>
              <a:ext uri="{FF2B5EF4-FFF2-40B4-BE49-F238E27FC236}">
                <a16:creationId xmlns:a16="http://schemas.microsoft.com/office/drawing/2014/main" id="{F678737A-BBF9-4A11-9803-060264EDC18F}"/>
              </a:ext>
            </a:extLst>
          </p:cNvPr>
          <p:cNvSpPr txBox="1"/>
          <p:nvPr/>
        </p:nvSpPr>
        <p:spPr>
          <a:xfrm>
            <a:off x="969206" y="1813593"/>
            <a:ext cx="7516425" cy="115953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Voluntari i aconsellable: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Realitzar les 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Proves de nivell de Català i Anglès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, a les Jornades d’Acollida de començaments de setembre (abans de començar les classes).</a:t>
            </a:r>
          </a:p>
        </p:txBody>
      </p:sp>
      <p:sp>
        <p:nvSpPr>
          <p:cNvPr id="17" name="QuadreDeText 13">
            <a:extLst>
              <a:ext uri="{FF2B5EF4-FFF2-40B4-BE49-F238E27FC236}">
                <a16:creationId xmlns:a16="http://schemas.microsoft.com/office/drawing/2014/main" id="{2510DB4A-27FD-4385-92A2-53333CDEAA20}"/>
              </a:ext>
            </a:extLst>
          </p:cNvPr>
          <p:cNvSpPr txBox="1"/>
          <p:nvPr/>
        </p:nvSpPr>
        <p:spPr>
          <a:xfrm>
            <a:off x="969207" y="3366578"/>
            <a:ext cx="7123660" cy="195462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Nivell de Llengua Catalana: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Cal acreditar 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Nivell 1 de Català 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al segon curs del grau (vinculat a una assignatura). El nivell 1 és similar al C1.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Cal acreditar 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Nivell 2 de Català 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al tercer curs del grau (vinculat a una assignatura). El nivell 2 és similar al C2.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AECE371-CDBE-44E5-89FE-53C2ACD49214}"/>
              </a:ext>
            </a:extLst>
          </p:cNvPr>
          <p:cNvGrpSpPr/>
          <p:nvPr/>
        </p:nvGrpSpPr>
        <p:grpSpPr>
          <a:xfrm>
            <a:off x="5647035" y="5513892"/>
            <a:ext cx="2439488" cy="766300"/>
            <a:chOff x="4939474" y="3645787"/>
            <a:chExt cx="2085176" cy="501271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162E628B-A445-499A-A36F-63BBC72F0DE3}"/>
                </a:ext>
              </a:extLst>
            </p:cNvPr>
            <p:cNvSpPr/>
            <p:nvPr/>
          </p:nvSpPr>
          <p:spPr>
            <a:xfrm>
              <a:off x="4939475" y="3645787"/>
              <a:ext cx="2085175" cy="501271"/>
            </a:xfrm>
            <a:prstGeom prst="rect">
              <a:avLst/>
            </a:prstGeom>
            <a:solidFill>
              <a:srgbClr val="008539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9B72B20-8F60-4A49-B5DE-32DA31C6009D}"/>
                </a:ext>
              </a:extLst>
            </p:cNvPr>
            <p:cNvSpPr txBox="1"/>
            <p:nvPr/>
          </p:nvSpPr>
          <p:spPr>
            <a:xfrm>
              <a:off x="4939474" y="3725291"/>
              <a:ext cx="2085176" cy="342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Compte amb el nivell de Llengua Catalana</a:t>
              </a:r>
            </a:p>
          </p:txBody>
        </p:sp>
      </p:grp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62B19CC5-4648-5CA5-A603-3ECCC1F83D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65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787841-D05D-485F-8889-8F5CB16FD66C}"/>
              </a:ext>
            </a:extLst>
          </p:cNvPr>
          <p:cNvSpPr/>
          <p:nvPr/>
        </p:nvSpPr>
        <p:spPr>
          <a:xfrm>
            <a:off x="0" y="1664898"/>
            <a:ext cx="9144000" cy="401991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Educació Infantil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0" name="CuadroTexto 9">
            <a:hlinkClick r:id="rId3"/>
            <a:extLst>
              <a:ext uri="{FF2B5EF4-FFF2-40B4-BE49-F238E27FC236}">
                <a16:creationId xmlns:a16="http://schemas.microsoft.com/office/drawing/2014/main" id="{1DC104F1-BF52-4EE6-B03A-C501BE2348DE}"/>
              </a:ext>
            </a:extLst>
          </p:cNvPr>
          <p:cNvSpPr txBox="1"/>
          <p:nvPr/>
        </p:nvSpPr>
        <p:spPr>
          <a:xfrm>
            <a:off x="4771852" y="6188438"/>
            <a:ext cx="418012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vídeo: </a:t>
            </a:r>
            <a:r>
              <a:rPr kumimoji="0" lang="ca-ES" sz="1600" b="1" i="1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Grau en Educació Infantil</a:t>
            </a:r>
            <a:endParaRPr kumimoji="0" lang="ca-ES" sz="1600" b="1" i="1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2BB20AB-85EF-472E-9613-B356834EC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446545" y="6156234"/>
            <a:ext cx="299886" cy="309258"/>
          </a:xfrm>
          <a:prstGeom prst="rect">
            <a:avLst/>
          </a:prstGeom>
        </p:spPr>
      </p:pic>
      <p:pic>
        <p:nvPicPr>
          <p:cNvPr id="4" name="Imagen 13">
            <a:hlinkClick r:id="rId6"/>
            <a:extLst>
              <a:ext uri="{FF2B5EF4-FFF2-40B4-BE49-F238E27FC236}">
                <a16:creationId xmlns:a16="http://schemas.microsoft.com/office/drawing/2014/main" id="{97049A92-5BFD-2321-1581-5E82932B39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pic>
        <p:nvPicPr>
          <p:cNvPr id="6" name="Imatge 5" descr="Imatge que conté persona, roba, nen, Cara humana&#10;&#10;Descripció generada automàticament">
            <a:extLst>
              <a:ext uri="{FF2B5EF4-FFF2-40B4-BE49-F238E27FC236}">
                <a16:creationId xmlns:a16="http://schemas.microsoft.com/office/drawing/2014/main" id="{0DED8D67-162A-3643-8013-D3CF220216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51364"/>
            <a:ext cx="10083610" cy="403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4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9" ma:contentTypeDescription="Crea un document nou" ma:contentTypeScope="" ma:versionID="78c54fe45a96a1356f76a03039e1106b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3bd917db92ddccb94ea0a6579b5b6087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Props1.xml><?xml version="1.0" encoding="utf-8"?>
<ds:datastoreItem xmlns:ds="http://schemas.openxmlformats.org/officeDocument/2006/customXml" ds:itemID="{B7420FD0-C0FE-403E-B553-79BA1CBE42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842CE2-C7E7-4C00-910F-1194B33D39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137718-2E3D-4300-A07F-27A0ADEDF86F}">
  <ds:schemaRefs>
    <ds:schemaRef ds:uri="http://schemas.microsoft.com/office/2006/metadata/properties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cf361f3-7d9d-47e4-9d86-af699410c5d4"/>
    <ds:schemaRef ds:uri="4323b3df-8132-45da-9814-5f12b4f3bf2e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16040</TotalTime>
  <Words>2073</Words>
  <Application>Microsoft Office PowerPoint</Application>
  <PresentationFormat>Presentació en pantalla (4:3)</PresentationFormat>
  <Paragraphs>297</Paragraphs>
  <Slides>32</Slides>
  <Notes>26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4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32</vt:i4>
      </vt:variant>
    </vt:vector>
  </HeadingPairs>
  <TitlesOfParts>
    <vt:vector size="37" baseType="lpstr">
      <vt:lpstr>Arial</vt:lpstr>
      <vt:lpstr>Calibri</vt:lpstr>
      <vt:lpstr>Verdana</vt:lpstr>
      <vt:lpstr>Arial Black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Rosa María Cabrera Corchos</cp:lastModifiedBy>
  <cp:revision>432</cp:revision>
  <dcterms:created xsi:type="dcterms:W3CDTF">2019-11-11T08:24:52Z</dcterms:created>
  <dcterms:modified xsi:type="dcterms:W3CDTF">2026-02-02T12:22:16Z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