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4"/>
  </p:notesMasterIdLst>
  <p:sldIdLst>
    <p:sldId id="665" r:id="rId5"/>
    <p:sldId id="666" r:id="rId6"/>
    <p:sldId id="667" r:id="rId7"/>
    <p:sldId id="668" r:id="rId8"/>
    <p:sldId id="279" r:id="rId9"/>
    <p:sldId id="377" r:id="rId10"/>
    <p:sldId id="336" r:id="rId11"/>
    <p:sldId id="378" r:id="rId12"/>
    <p:sldId id="379" r:id="rId13"/>
    <p:sldId id="380" r:id="rId14"/>
    <p:sldId id="382" r:id="rId15"/>
    <p:sldId id="383" r:id="rId16"/>
    <p:sldId id="348" r:id="rId17"/>
    <p:sldId id="384" r:id="rId18"/>
    <p:sldId id="291" r:id="rId19"/>
    <p:sldId id="673" r:id="rId20"/>
    <p:sldId id="671" r:id="rId21"/>
    <p:sldId id="672" r:id="rId22"/>
    <p:sldId id="309" r:id="rId23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5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3770" userDrawn="1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702" userDrawn="1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39"/>
    <a:srgbClr val="008000"/>
    <a:srgbClr val="FFDC03"/>
    <a:srgbClr val="2EA515"/>
    <a:srgbClr val="58BB2A"/>
    <a:srgbClr val="EE00A5"/>
    <a:srgbClr val="13CD00"/>
    <a:srgbClr val="EF3633"/>
    <a:srgbClr val="FFDD5B"/>
    <a:srgbClr val="CF0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6EB84B-668E-4F12-987D-9F2313D06F41}" v="1" dt="2025-03-26T10:25:20.2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1049" autoAdjust="0"/>
  </p:normalViewPr>
  <p:slideViewPr>
    <p:cSldViewPr snapToGrid="0" showGuides="1">
      <p:cViewPr varScale="1">
        <p:scale>
          <a:sx n="101" d="100"/>
          <a:sy n="101" d="100"/>
        </p:scale>
        <p:origin x="2118" y="84"/>
      </p:cViewPr>
      <p:guideLst>
        <p:guide orient="horz" pos="4072"/>
        <p:guide orient="horz" pos="3893"/>
        <p:guide orient="horz" pos="2941"/>
        <p:guide orient="horz" pos="2160"/>
        <p:guide orient="horz" pos="3770"/>
        <p:guide orient="horz" pos="1841"/>
        <p:guide orient="horz" pos="3144"/>
        <p:guide orient="horz" pos="370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ril Sitjas i Fuentes" userId="b66e3df8-7e84-4501-ad52-709c67e0b8e5" providerId="ADAL" clId="{F46EB84B-668E-4F12-987D-9F2313D06F41}"/>
    <pc:docChg chg="custSel delSld modSld">
      <pc:chgData name="Abril Sitjas i Fuentes" userId="b66e3df8-7e84-4501-ad52-709c67e0b8e5" providerId="ADAL" clId="{F46EB84B-668E-4F12-987D-9F2313D06F41}" dt="2025-03-26T10:25:28.277" v="5" actId="2696"/>
      <pc:docMkLst>
        <pc:docMk/>
      </pc:docMkLst>
      <pc:sldChg chg="delSp del mod">
        <pc:chgData name="Abril Sitjas i Fuentes" userId="b66e3df8-7e84-4501-ad52-709c67e0b8e5" providerId="ADAL" clId="{F46EB84B-668E-4F12-987D-9F2313D06F41}" dt="2025-03-26T10:25:28.277" v="5" actId="2696"/>
        <pc:sldMkLst>
          <pc:docMk/>
          <pc:sldMk cId="3553584882" sldId="334"/>
        </pc:sldMkLst>
        <pc:grpChg chg="del">
          <ac:chgData name="Abril Sitjas i Fuentes" userId="b66e3df8-7e84-4501-ad52-709c67e0b8e5" providerId="ADAL" clId="{F46EB84B-668E-4F12-987D-9F2313D06F41}" dt="2025-03-26T10:25:18.416" v="3" actId="21"/>
          <ac:grpSpMkLst>
            <pc:docMk/>
            <pc:sldMk cId="3553584882" sldId="334"/>
            <ac:grpSpMk id="4" creationId="{5FFF9BD0-2FF7-FD16-E667-A7C340FCE27A}"/>
          </ac:grpSpMkLst>
        </pc:grpChg>
      </pc:sldChg>
      <pc:sldChg chg="addSp modSp mod">
        <pc:chgData name="Abril Sitjas i Fuentes" userId="b66e3df8-7e84-4501-ad52-709c67e0b8e5" providerId="ADAL" clId="{F46EB84B-668E-4F12-987D-9F2313D06F41}" dt="2025-03-26T10:25:20.215" v="4"/>
        <pc:sldMkLst>
          <pc:docMk/>
          <pc:sldMk cId="32799738" sldId="377"/>
        </pc:sldMkLst>
        <pc:spChg chg="mod">
          <ac:chgData name="Abril Sitjas i Fuentes" userId="b66e3df8-7e84-4501-ad52-709c67e0b8e5" providerId="ADAL" clId="{F46EB84B-668E-4F12-987D-9F2313D06F41}" dt="2025-03-26T10:25:20.215" v="4"/>
          <ac:spMkLst>
            <pc:docMk/>
            <pc:sldMk cId="32799738" sldId="377"/>
            <ac:spMk id="5" creationId="{911EB56E-FD61-EA95-99B0-32818ABA3AA8}"/>
          </ac:spMkLst>
        </pc:spChg>
        <pc:spChg chg="mod">
          <ac:chgData name="Abril Sitjas i Fuentes" userId="b66e3df8-7e84-4501-ad52-709c67e0b8e5" providerId="ADAL" clId="{F46EB84B-668E-4F12-987D-9F2313D06F41}" dt="2025-03-26T10:25:13.722" v="2" actId="1036"/>
          <ac:spMkLst>
            <pc:docMk/>
            <pc:sldMk cId="32799738" sldId="377"/>
            <ac:spMk id="11" creationId="{2D7D8855-877C-41C7-B5A0-87090E4B833C}"/>
          </ac:spMkLst>
        </pc:spChg>
        <pc:grpChg chg="add mod">
          <ac:chgData name="Abril Sitjas i Fuentes" userId="b66e3df8-7e84-4501-ad52-709c67e0b8e5" providerId="ADAL" clId="{F46EB84B-668E-4F12-987D-9F2313D06F41}" dt="2025-03-26T10:25:20.215" v="4"/>
          <ac:grpSpMkLst>
            <pc:docMk/>
            <pc:sldMk cId="32799738" sldId="377"/>
            <ac:grpSpMk id="4" creationId="{5FFF9BD0-2FF7-FD16-E667-A7C340FCE27A}"/>
          </ac:grpSpMkLst>
        </pc:grpChg>
        <pc:picChg chg="mod">
          <ac:chgData name="Abril Sitjas i Fuentes" userId="b66e3df8-7e84-4501-ad52-709c67e0b8e5" providerId="ADAL" clId="{F46EB84B-668E-4F12-987D-9F2313D06F41}" dt="2025-03-26T10:25:20.215" v="4"/>
          <ac:picMkLst>
            <pc:docMk/>
            <pc:sldMk cId="32799738" sldId="377"/>
            <ac:picMk id="7" creationId="{A2842936-7F02-78B8-3006-AFEA1195F3BC}"/>
          </ac:picMkLst>
        </pc:picChg>
        <pc:picChg chg="mod">
          <ac:chgData name="Abril Sitjas i Fuentes" userId="b66e3df8-7e84-4501-ad52-709c67e0b8e5" providerId="ADAL" clId="{F46EB84B-668E-4F12-987D-9F2313D06F41}" dt="2025-03-26T10:25:05.017" v="0" actId="1076"/>
          <ac:picMkLst>
            <pc:docMk/>
            <pc:sldMk cId="32799738" sldId="377"/>
            <ac:picMk id="12" creationId="{A2909CE2-A235-455A-80CB-99252B4E49FE}"/>
          </ac:picMkLst>
        </pc:picChg>
      </pc:sldChg>
    </pc:docChg>
  </pc:docChgLst>
  <pc:docChgLst>
    <pc:chgData name="Lylia Boukelmoune Martí" userId="e299aa62-65b1-407e-8156-45aa4a7d9d94" providerId="ADAL" clId="{1F510AAA-5666-4959-8A09-2AB6B292D1D8}"/>
    <pc:docChg chg="modSld">
      <pc:chgData name="Lylia Boukelmoune Martí" userId="e299aa62-65b1-407e-8156-45aa4a7d9d94" providerId="ADAL" clId="{1F510AAA-5666-4959-8A09-2AB6B292D1D8}" dt="2025-02-11T10:42:07.142" v="2" actId="20577"/>
      <pc:docMkLst>
        <pc:docMk/>
      </pc:docMkLst>
      <pc:sldChg chg="modSp mod">
        <pc:chgData name="Lylia Boukelmoune Martí" userId="e299aa62-65b1-407e-8156-45aa4a7d9d94" providerId="ADAL" clId="{1F510AAA-5666-4959-8A09-2AB6B292D1D8}" dt="2025-02-11T10:42:07.142" v="2" actId="20577"/>
        <pc:sldMkLst>
          <pc:docMk/>
          <pc:sldMk cId="2643353128" sldId="673"/>
        </pc:sldMkLst>
        <pc:spChg chg="mod">
          <ac:chgData name="Lylia Boukelmoune Martí" userId="e299aa62-65b1-407e-8156-45aa4a7d9d94" providerId="ADAL" clId="{1F510AAA-5666-4959-8A09-2AB6B292D1D8}" dt="2025-02-11T10:42:07.142" v="2" actId="20577"/>
          <ac:spMkLst>
            <pc:docMk/>
            <pc:sldMk cId="2643353128" sldId="673"/>
            <ac:spMk id="36" creationId="{00000000-0000-0000-0000-000000000000}"/>
          </ac:spMkLst>
        </pc:spChg>
      </pc:sldChg>
    </pc:docChg>
  </pc:docChgLst>
  <pc:docChgLst>
    <pc:chgData name="Rosa María Cabrera Corchos" userId="f1659fda-de31-4a64-8d16-4a5c28fbfcfc" providerId="ADAL" clId="{F6DDB021-7890-4319-B8A8-656A8AEE6471}"/>
    <pc:docChg chg="modSld">
      <pc:chgData name="Rosa María Cabrera Corchos" userId="f1659fda-de31-4a64-8d16-4a5c28fbfcfc" providerId="ADAL" clId="{F6DDB021-7890-4319-B8A8-656A8AEE6471}" dt="2025-02-02T14:19:46.914" v="13" actId="113"/>
      <pc:docMkLst>
        <pc:docMk/>
      </pc:docMkLst>
      <pc:sldChg chg="modSp mod">
        <pc:chgData name="Rosa María Cabrera Corchos" userId="f1659fda-de31-4a64-8d16-4a5c28fbfcfc" providerId="ADAL" clId="{F6DDB021-7890-4319-B8A8-656A8AEE6471}" dt="2025-02-02T14:19:46.914" v="13" actId="113"/>
        <pc:sldMkLst>
          <pc:docMk/>
          <pc:sldMk cId="2506918110" sldId="384"/>
        </pc:sldMkLst>
        <pc:spChg chg="mod">
          <ac:chgData name="Rosa María Cabrera Corchos" userId="f1659fda-de31-4a64-8d16-4a5c28fbfcfc" providerId="ADAL" clId="{F6DDB021-7890-4319-B8A8-656A8AEE6471}" dt="2025-02-02T14:19:46.914" v="13" actId="113"/>
          <ac:spMkLst>
            <pc:docMk/>
            <pc:sldMk cId="2506918110" sldId="384"/>
            <ac:spMk id="3" creationId="{9B27F2E8-6970-8850-B0EE-CA903DA4546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07250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96183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2261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Informació general, </a:t>
            </a:r>
            <a:r>
              <a:rPr lang="ca-ES" sz="1200" i="0" dirty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Accés, </a:t>
            </a:r>
            <a:r>
              <a:rPr lang="ca-ES" sz="1200" i="0" dirty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Pla d’estudis, </a:t>
            </a:r>
            <a:r>
              <a:rPr lang="ca-ES" sz="1200" i="0" dirty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Matrícula, </a:t>
            </a:r>
            <a:r>
              <a:rPr lang="ca-ES" sz="1200" i="0" dirty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Qualitat, </a:t>
            </a:r>
            <a:r>
              <a:rPr lang="ca-ES" sz="1200" i="0" dirty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x-1345467811493.html?param1=1299656915484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x-1345467811493.html?param1=1299656915484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dret-droit-1345467819221.html?param1=1299656915484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dret-droit-1216708251447.html?param1=1299656915484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2.png"/><Relationship Id="rId18" Type="http://schemas.openxmlformats.org/officeDocument/2006/relationships/image" Target="../media/image6.png"/><Relationship Id="rId3" Type="http://schemas.openxmlformats.org/officeDocument/2006/relationships/image" Target="../media/image55.jpeg"/><Relationship Id="rId7" Type="http://schemas.openxmlformats.org/officeDocument/2006/relationships/image" Target="../media/image4.png"/><Relationship Id="rId12" Type="http://schemas.openxmlformats.org/officeDocument/2006/relationships/image" Target="../media/image61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4.jpeg"/><Relationship Id="rId7" Type="http://schemas.openxmlformats.org/officeDocument/2006/relationships/image" Target="../media/image66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5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67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69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68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71.jpeg"/><Relationship Id="rId7" Type="http://schemas.openxmlformats.org/officeDocument/2006/relationships/image" Target="../media/image7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5.wdp"/><Relationship Id="rId10" Type="http://schemas.openxmlformats.org/officeDocument/2006/relationships/image" Target="../media/image5.svg"/><Relationship Id="rId4" Type="http://schemas.openxmlformats.org/officeDocument/2006/relationships/image" Target="../media/image72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dret-droit-1216708253769.html?param1=1299656915484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dret-droit-1216708253769.html?param1=129965691548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dret-droit-1216708253769.html?param1=129965691548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94BCE-6A39-830F-A404-DD4CC4EA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9B7DC06E-A2AC-8EB1-6D0A-417B9290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3" name="CuadroTexto 7" descr="Grar en Dret + Droit (Dret en Francés)">
            <a:extLst>
              <a:ext uri="{FF2B5EF4-FFF2-40B4-BE49-F238E27FC236}">
                <a16:creationId xmlns:a16="http://schemas.microsoft.com/office/drawing/2014/main" id="{612B76C6-00BA-CA7A-4CFB-C9D0FEB2895D}"/>
              </a:ext>
            </a:extLst>
          </p:cNvPr>
          <p:cNvSpPr txBox="1"/>
          <p:nvPr/>
        </p:nvSpPr>
        <p:spPr>
          <a:xfrm>
            <a:off x="495869" y="6035748"/>
            <a:ext cx="4048049" cy="51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Dret + </a:t>
            </a:r>
            <a:r>
              <a:rPr kumimoji="0" lang="ca-ES" sz="40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Droit</a:t>
            </a:r>
            <a:endParaRPr kumimoji="0" lang="ca-ES" sz="40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O:\Laia\fitxes-graus\Imatges-graus\Facultat Dret\dret-droit.jpg">
            <a:extLst>
              <a:ext uri="{FF2B5EF4-FFF2-40B4-BE49-F238E27FC236}">
                <a16:creationId xmlns:a16="http://schemas.microsoft.com/office/drawing/2014/main" id="{7AEFE1EE-D229-4F5A-BB5A-0F6DD7D3A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24"/>
          <a:stretch/>
        </p:blipFill>
        <p:spPr bwMode="auto">
          <a:xfrm>
            <a:off x="-108857" y="-715"/>
            <a:ext cx="9252857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2F9A845-06B8-3040-A886-491B070FB8F1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Reconeixement doble grau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QuadreDeText 13">
            <a:extLst>
              <a:ext uri="{FF2B5EF4-FFF2-40B4-BE49-F238E27FC236}">
                <a16:creationId xmlns:a16="http://schemas.microsoft.com/office/drawing/2014/main" id="{E598B9F5-8D04-0C43-9A42-33F24AFF491F}"/>
              </a:ext>
            </a:extLst>
          </p:cNvPr>
          <p:cNvSpPr txBox="1"/>
          <p:nvPr/>
        </p:nvSpPr>
        <p:spPr>
          <a:xfrm>
            <a:off x="969207" y="2005617"/>
            <a:ext cx="6787057" cy="304479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Dos primers anys a la universitat d’origen, i haver complert 120 ECTS. 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Dos últims anys a la universitat de destinació, i haver complert 120 ECTS.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Total = 240 ECTS durant quatre anys. 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L’estudiant rep un grau de cada institució. </a:t>
            </a: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F93176AC-760C-8C83-7707-63AF135C38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55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0" descr="O:\Laia\fitxes-graus\Imatges-graus\Facultat Dret\dret-droit.jpg">
            <a:extLst>
              <a:ext uri="{FF2B5EF4-FFF2-40B4-BE49-F238E27FC236}">
                <a16:creationId xmlns:a16="http://schemas.microsoft.com/office/drawing/2014/main" id="{8EE5AB2C-1743-4EA9-A35C-BE1C81360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24"/>
          <a:stretch/>
        </p:blipFill>
        <p:spPr bwMode="auto">
          <a:xfrm>
            <a:off x="-108857" y="-715"/>
            <a:ext cx="9252857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2F9A845-06B8-3040-A886-491B070FB8F1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Organització del programa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3355B605-D953-434E-B950-F13564FA9C85}"/>
              </a:ext>
            </a:extLst>
          </p:cNvPr>
          <p:cNvSpPr/>
          <p:nvPr/>
        </p:nvSpPr>
        <p:spPr>
          <a:xfrm>
            <a:off x="868218" y="1749729"/>
            <a:ext cx="8081818" cy="3744416"/>
          </a:xfrm>
          <a:prstGeom prst="rightArrow">
            <a:avLst>
              <a:gd name="adj1" fmla="val 68254"/>
              <a:gd name="adj2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a-ES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54050CF9-B92E-4E9A-AE4C-8405A9B05FA1}"/>
              </a:ext>
            </a:extLst>
          </p:cNvPr>
          <p:cNvSpPr/>
          <p:nvPr/>
        </p:nvSpPr>
        <p:spPr>
          <a:xfrm>
            <a:off x="1142184" y="2873053"/>
            <a:ext cx="2137824" cy="1497766"/>
          </a:xfrm>
          <a:custGeom>
            <a:avLst/>
            <a:gdLst>
              <a:gd name="connsiteX0" fmla="*/ 0 w 2137824"/>
              <a:gd name="connsiteY0" fmla="*/ 249633 h 1497766"/>
              <a:gd name="connsiteX1" fmla="*/ 249633 w 2137824"/>
              <a:gd name="connsiteY1" fmla="*/ 0 h 1497766"/>
              <a:gd name="connsiteX2" fmla="*/ 1888191 w 2137824"/>
              <a:gd name="connsiteY2" fmla="*/ 0 h 1497766"/>
              <a:gd name="connsiteX3" fmla="*/ 2137824 w 2137824"/>
              <a:gd name="connsiteY3" fmla="*/ 249633 h 1497766"/>
              <a:gd name="connsiteX4" fmla="*/ 2137824 w 2137824"/>
              <a:gd name="connsiteY4" fmla="*/ 1248133 h 1497766"/>
              <a:gd name="connsiteX5" fmla="*/ 1888191 w 2137824"/>
              <a:gd name="connsiteY5" fmla="*/ 1497766 h 1497766"/>
              <a:gd name="connsiteX6" fmla="*/ 249633 w 2137824"/>
              <a:gd name="connsiteY6" fmla="*/ 1497766 h 1497766"/>
              <a:gd name="connsiteX7" fmla="*/ 0 w 2137824"/>
              <a:gd name="connsiteY7" fmla="*/ 1248133 h 1497766"/>
              <a:gd name="connsiteX8" fmla="*/ 0 w 2137824"/>
              <a:gd name="connsiteY8" fmla="*/ 249633 h 14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7824" h="1497766">
                <a:moveTo>
                  <a:pt x="0" y="249633"/>
                </a:moveTo>
                <a:cubicBezTo>
                  <a:pt x="0" y="111765"/>
                  <a:pt x="111765" y="0"/>
                  <a:pt x="249633" y="0"/>
                </a:cubicBezTo>
                <a:lnTo>
                  <a:pt x="1888191" y="0"/>
                </a:lnTo>
                <a:cubicBezTo>
                  <a:pt x="2026059" y="0"/>
                  <a:pt x="2137824" y="111765"/>
                  <a:pt x="2137824" y="249633"/>
                </a:cubicBezTo>
                <a:lnTo>
                  <a:pt x="2137824" y="1248133"/>
                </a:lnTo>
                <a:cubicBezTo>
                  <a:pt x="2137824" y="1386001"/>
                  <a:pt x="2026059" y="1497766"/>
                  <a:pt x="1888191" y="1497766"/>
                </a:cubicBezTo>
                <a:lnTo>
                  <a:pt x="249633" y="1497766"/>
                </a:lnTo>
                <a:cubicBezTo>
                  <a:pt x="111765" y="1497766"/>
                  <a:pt x="0" y="1386001"/>
                  <a:pt x="0" y="1248133"/>
                </a:cubicBezTo>
                <a:lnTo>
                  <a:pt x="0" y="249633"/>
                </a:lnTo>
                <a:close/>
              </a:path>
            </a:pathLst>
          </a:custGeom>
          <a:solidFill>
            <a:srgbClr val="00993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315" tIns="149315" rIns="149315" bIns="1493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a-ES" sz="2000" b="1" kern="1200" dirty="0">
                <a:latin typeface="Arial" panose="020B0604020202020204" pitchFamily="34" charset="0"/>
                <a:cs typeface="Arial" panose="020B0604020202020204" pitchFamily="34" charset="0"/>
              </a:rPr>
              <a:t>Anys 1 i 2 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a-ES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Estudiants Francesos a la UT1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a-E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Estudiants espanyols a la UAB</a:t>
            </a:r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707F9303-87AA-45C9-B6DA-536390145020}"/>
              </a:ext>
            </a:extLst>
          </p:cNvPr>
          <p:cNvSpPr/>
          <p:nvPr/>
        </p:nvSpPr>
        <p:spPr>
          <a:xfrm>
            <a:off x="3514632" y="2873053"/>
            <a:ext cx="2126279" cy="1497766"/>
          </a:xfrm>
          <a:custGeom>
            <a:avLst/>
            <a:gdLst>
              <a:gd name="connsiteX0" fmla="*/ 0 w 2126279"/>
              <a:gd name="connsiteY0" fmla="*/ 249633 h 1497766"/>
              <a:gd name="connsiteX1" fmla="*/ 249633 w 2126279"/>
              <a:gd name="connsiteY1" fmla="*/ 0 h 1497766"/>
              <a:gd name="connsiteX2" fmla="*/ 1876646 w 2126279"/>
              <a:gd name="connsiteY2" fmla="*/ 0 h 1497766"/>
              <a:gd name="connsiteX3" fmla="*/ 2126279 w 2126279"/>
              <a:gd name="connsiteY3" fmla="*/ 249633 h 1497766"/>
              <a:gd name="connsiteX4" fmla="*/ 2126279 w 2126279"/>
              <a:gd name="connsiteY4" fmla="*/ 1248133 h 1497766"/>
              <a:gd name="connsiteX5" fmla="*/ 1876646 w 2126279"/>
              <a:gd name="connsiteY5" fmla="*/ 1497766 h 1497766"/>
              <a:gd name="connsiteX6" fmla="*/ 249633 w 2126279"/>
              <a:gd name="connsiteY6" fmla="*/ 1497766 h 1497766"/>
              <a:gd name="connsiteX7" fmla="*/ 0 w 2126279"/>
              <a:gd name="connsiteY7" fmla="*/ 1248133 h 1497766"/>
              <a:gd name="connsiteX8" fmla="*/ 0 w 2126279"/>
              <a:gd name="connsiteY8" fmla="*/ 249633 h 14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6279" h="1497766">
                <a:moveTo>
                  <a:pt x="0" y="249633"/>
                </a:moveTo>
                <a:cubicBezTo>
                  <a:pt x="0" y="111765"/>
                  <a:pt x="111765" y="0"/>
                  <a:pt x="249633" y="0"/>
                </a:cubicBezTo>
                <a:lnTo>
                  <a:pt x="1876646" y="0"/>
                </a:lnTo>
                <a:cubicBezTo>
                  <a:pt x="2014514" y="0"/>
                  <a:pt x="2126279" y="111765"/>
                  <a:pt x="2126279" y="249633"/>
                </a:cubicBezTo>
                <a:lnTo>
                  <a:pt x="2126279" y="1248133"/>
                </a:lnTo>
                <a:cubicBezTo>
                  <a:pt x="2126279" y="1386001"/>
                  <a:pt x="2014514" y="1497766"/>
                  <a:pt x="1876646" y="1497766"/>
                </a:cubicBezTo>
                <a:lnTo>
                  <a:pt x="249633" y="1497766"/>
                </a:lnTo>
                <a:cubicBezTo>
                  <a:pt x="111765" y="1497766"/>
                  <a:pt x="0" y="1386001"/>
                  <a:pt x="0" y="1248133"/>
                </a:cubicBezTo>
                <a:lnTo>
                  <a:pt x="0" y="249633"/>
                </a:lnTo>
                <a:close/>
              </a:path>
            </a:pathLst>
          </a:custGeom>
          <a:solidFill>
            <a:srgbClr val="00993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695" tIns="141695" rIns="141695" bIns="14169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a-ES" sz="1800" b="1" kern="1200" dirty="0">
                <a:latin typeface="Arial" panose="020B0604020202020204" pitchFamily="34" charset="0"/>
                <a:cs typeface="Arial" panose="020B0604020202020204" pitchFamily="34" charset="0"/>
              </a:rPr>
              <a:t>Anys 3 i 4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a-ES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Estudiants Francesos a la UAB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a-E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Estudiants espanyols a la UT1</a:t>
            </a:r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4FAE9785-F4D3-47B0-94BB-10B544492CA0}"/>
              </a:ext>
            </a:extLst>
          </p:cNvPr>
          <p:cNvSpPr/>
          <p:nvPr/>
        </p:nvSpPr>
        <p:spPr>
          <a:xfrm>
            <a:off x="5875535" y="2873053"/>
            <a:ext cx="2126279" cy="1497766"/>
          </a:xfrm>
          <a:custGeom>
            <a:avLst/>
            <a:gdLst>
              <a:gd name="connsiteX0" fmla="*/ 0 w 2126279"/>
              <a:gd name="connsiteY0" fmla="*/ 249633 h 1497766"/>
              <a:gd name="connsiteX1" fmla="*/ 249633 w 2126279"/>
              <a:gd name="connsiteY1" fmla="*/ 0 h 1497766"/>
              <a:gd name="connsiteX2" fmla="*/ 1876646 w 2126279"/>
              <a:gd name="connsiteY2" fmla="*/ 0 h 1497766"/>
              <a:gd name="connsiteX3" fmla="*/ 2126279 w 2126279"/>
              <a:gd name="connsiteY3" fmla="*/ 249633 h 1497766"/>
              <a:gd name="connsiteX4" fmla="*/ 2126279 w 2126279"/>
              <a:gd name="connsiteY4" fmla="*/ 1248133 h 1497766"/>
              <a:gd name="connsiteX5" fmla="*/ 1876646 w 2126279"/>
              <a:gd name="connsiteY5" fmla="*/ 1497766 h 1497766"/>
              <a:gd name="connsiteX6" fmla="*/ 249633 w 2126279"/>
              <a:gd name="connsiteY6" fmla="*/ 1497766 h 1497766"/>
              <a:gd name="connsiteX7" fmla="*/ 0 w 2126279"/>
              <a:gd name="connsiteY7" fmla="*/ 1248133 h 1497766"/>
              <a:gd name="connsiteX8" fmla="*/ 0 w 2126279"/>
              <a:gd name="connsiteY8" fmla="*/ 249633 h 14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6279" h="1497766">
                <a:moveTo>
                  <a:pt x="0" y="249633"/>
                </a:moveTo>
                <a:cubicBezTo>
                  <a:pt x="0" y="111765"/>
                  <a:pt x="111765" y="0"/>
                  <a:pt x="249633" y="0"/>
                </a:cubicBezTo>
                <a:lnTo>
                  <a:pt x="1876646" y="0"/>
                </a:lnTo>
                <a:cubicBezTo>
                  <a:pt x="2014514" y="0"/>
                  <a:pt x="2126279" y="111765"/>
                  <a:pt x="2126279" y="249633"/>
                </a:cubicBezTo>
                <a:lnTo>
                  <a:pt x="2126279" y="1248133"/>
                </a:lnTo>
                <a:cubicBezTo>
                  <a:pt x="2126279" y="1386001"/>
                  <a:pt x="2014514" y="1497766"/>
                  <a:pt x="1876646" y="1497766"/>
                </a:cubicBezTo>
                <a:lnTo>
                  <a:pt x="249633" y="1497766"/>
                </a:lnTo>
                <a:cubicBezTo>
                  <a:pt x="111765" y="1497766"/>
                  <a:pt x="0" y="1386001"/>
                  <a:pt x="0" y="1248133"/>
                </a:cubicBezTo>
                <a:lnTo>
                  <a:pt x="0" y="249633"/>
                </a:lnTo>
                <a:close/>
              </a:path>
            </a:pathLst>
          </a:custGeom>
          <a:solidFill>
            <a:srgbClr val="00993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695" tIns="141695" rIns="141695" bIns="14169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a-ES" sz="1800" b="1" kern="1200" dirty="0">
                <a:latin typeface="Arial" panose="020B0604020202020204" pitchFamily="34" charset="0"/>
                <a:cs typeface="Arial" panose="020B0604020202020204" pitchFamily="34" charset="0"/>
              </a:rPr>
              <a:t>Diplomes</a:t>
            </a:r>
            <a:endParaRPr lang="ca-ES" sz="20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a-ES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Màster 1 Dret de UT1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a-E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+ Grau UAB</a:t>
            </a:r>
          </a:p>
        </p:txBody>
      </p:sp>
      <p:sp>
        <p:nvSpPr>
          <p:cNvPr id="14" name="CuadroTexto 13">
            <a:hlinkClick r:id="rId4"/>
            <a:extLst>
              <a:ext uri="{FF2B5EF4-FFF2-40B4-BE49-F238E27FC236}">
                <a16:creationId xmlns:a16="http://schemas.microsoft.com/office/drawing/2014/main" id="{7ECF2DAA-E669-440E-92D6-1EB889C0C7C9}"/>
              </a:ext>
            </a:extLst>
          </p:cNvPr>
          <p:cNvSpPr txBox="1"/>
          <p:nvPr/>
        </p:nvSpPr>
        <p:spPr>
          <a:xfrm>
            <a:off x="6005198" y="6192229"/>
            <a:ext cx="262311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CE7FCEB-5583-459C-8914-DE4F2336A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00626" y="6157185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785C5E20-C2C5-2EED-C256-545238CBDAF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43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17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8" grpId="0" animBg="1"/>
      <p:bldP spid="12" grpId="0" animBg="1"/>
      <p:bldP spid="13" grpId="0" animBg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0" descr="O:\Laia\fitxes-graus\Imatges-graus\Facultat Dret\dret-droit.jpg">
            <a:extLst>
              <a:ext uri="{FF2B5EF4-FFF2-40B4-BE49-F238E27FC236}">
                <a16:creationId xmlns:a16="http://schemas.microsoft.com/office/drawing/2014/main" id="{E1C8229D-0581-4C4C-9640-2B00C1C3A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24"/>
          <a:stretch/>
        </p:blipFill>
        <p:spPr bwMode="auto">
          <a:xfrm>
            <a:off x="-108857" y="-715"/>
            <a:ext cx="9252857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2F9A845-06B8-3040-A886-491B070FB8F1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5E1A3DAB-F4F7-4784-8C9E-D8507D656491}"/>
              </a:ext>
            </a:extLst>
          </p:cNvPr>
          <p:cNvGrpSpPr/>
          <p:nvPr/>
        </p:nvGrpSpPr>
        <p:grpSpPr>
          <a:xfrm>
            <a:off x="398869" y="2144347"/>
            <a:ext cx="8373176" cy="624105"/>
            <a:chOff x="398869" y="2310601"/>
            <a:chExt cx="8373176" cy="624105"/>
          </a:xfrm>
        </p:grpSpPr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F4C90ADD-15A0-BB4B-8ABD-0E8E3FFD7F2A}"/>
                </a:ext>
              </a:extLst>
            </p:cNvPr>
            <p:cNvGrpSpPr/>
            <p:nvPr/>
          </p:nvGrpSpPr>
          <p:grpSpPr>
            <a:xfrm>
              <a:off x="398869" y="2310601"/>
              <a:ext cx="2449013" cy="501271"/>
              <a:chOff x="4939475" y="3645787"/>
              <a:chExt cx="2093318" cy="501271"/>
            </a:xfrm>
          </p:grpSpPr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id="{8F48A193-876C-9A4E-BD58-305F1B09D2E8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2000"/>
                  </a:lnSpc>
                </a:pPr>
                <a:endParaRPr lang="ca-ES" dirty="0"/>
              </a:p>
            </p:txBody>
          </p: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33C41936-7DED-B148-9CDB-0867BA8BE2D6}"/>
                  </a:ext>
                </a:extLst>
              </p:cNvPr>
              <p:cNvSpPr txBox="1"/>
              <p:nvPr/>
            </p:nvSpPr>
            <p:spPr>
              <a:xfrm>
                <a:off x="4947617" y="3725636"/>
                <a:ext cx="2085176" cy="325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Primer any</a:t>
                </a:r>
              </a:p>
            </p:txBody>
          </p:sp>
        </p:grp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A982CD54-5039-FE4D-988C-C39A8BFCAA16}"/>
                </a:ext>
              </a:extLst>
            </p:cNvPr>
            <p:cNvGrpSpPr/>
            <p:nvPr/>
          </p:nvGrpSpPr>
          <p:grpSpPr>
            <a:xfrm>
              <a:off x="3365713" y="2310601"/>
              <a:ext cx="2439484" cy="624105"/>
              <a:chOff x="3499995" y="2614155"/>
              <a:chExt cx="2439484" cy="624105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A70FA4C3-C022-D948-90A5-EF2594C64486}"/>
                  </a:ext>
                </a:extLst>
              </p:cNvPr>
              <p:cNvSpPr/>
              <p:nvPr/>
            </p:nvSpPr>
            <p:spPr>
              <a:xfrm>
                <a:off x="3499995" y="2614155"/>
                <a:ext cx="2439484" cy="624105"/>
              </a:xfrm>
              <a:prstGeom prst="rect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2000"/>
                  </a:lnSpc>
                </a:pPr>
                <a:endParaRPr lang="ca-ES" dirty="0"/>
              </a:p>
            </p:txBody>
          </p:sp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242D310D-D99A-A144-826D-8CB3C458CC5A}"/>
                  </a:ext>
                </a:extLst>
              </p:cNvPr>
              <p:cNvSpPr/>
              <p:nvPr/>
            </p:nvSpPr>
            <p:spPr>
              <a:xfrm>
                <a:off x="3565638" y="2632769"/>
                <a:ext cx="2345462" cy="58201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48 ECTS formació bàsica </a:t>
                </a:r>
              </a:p>
              <a:p>
                <a:pPr>
                  <a:lnSpc>
                    <a:spcPts val="2000"/>
                  </a:lnSpc>
                </a:pPr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12 ECTS obligatoris</a:t>
                </a:r>
              </a:p>
            </p:txBody>
          </p:sp>
        </p:grpSp>
        <p:grpSp>
          <p:nvGrpSpPr>
            <p:cNvPr id="73" name="Grupo 72">
              <a:extLst>
                <a:ext uri="{FF2B5EF4-FFF2-40B4-BE49-F238E27FC236}">
                  <a16:creationId xmlns:a16="http://schemas.microsoft.com/office/drawing/2014/main" id="{B23908D5-B006-DF45-B269-3D66FCC1C56B}"/>
                </a:ext>
              </a:extLst>
            </p:cNvPr>
            <p:cNvGrpSpPr/>
            <p:nvPr/>
          </p:nvGrpSpPr>
          <p:grpSpPr>
            <a:xfrm>
              <a:off x="6332554" y="2310601"/>
              <a:ext cx="2439491" cy="501271"/>
              <a:chOff x="3499988" y="2614156"/>
              <a:chExt cx="2439491" cy="501271"/>
            </a:xfrm>
          </p:grpSpPr>
          <p:sp>
            <p:nvSpPr>
              <p:cNvPr id="74" name="Rectángulo 73">
                <a:extLst>
                  <a:ext uri="{FF2B5EF4-FFF2-40B4-BE49-F238E27FC236}">
                    <a16:creationId xmlns:a16="http://schemas.microsoft.com/office/drawing/2014/main" id="{28B30068-9A67-D14A-82EF-E424FADC6628}"/>
                  </a:ext>
                </a:extLst>
              </p:cNvPr>
              <p:cNvSpPr/>
              <p:nvPr/>
            </p:nvSpPr>
            <p:spPr>
              <a:xfrm>
                <a:off x="3499995" y="2614156"/>
                <a:ext cx="2439484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2000"/>
                  </a:lnSpc>
                </a:pPr>
                <a:endParaRPr lang="ca-ES" dirty="0"/>
              </a:p>
            </p:txBody>
          </p:sp>
          <p:sp>
            <p:nvSpPr>
              <p:cNvPr id="75" name="Rectángulo 74">
                <a:extLst>
                  <a:ext uri="{FF2B5EF4-FFF2-40B4-BE49-F238E27FC236}">
                    <a16:creationId xmlns:a16="http://schemas.microsoft.com/office/drawing/2014/main" id="{05E93AFF-6803-FC43-8BEA-FED47387416C}"/>
                  </a:ext>
                </a:extLst>
              </p:cNvPr>
              <p:cNvSpPr/>
              <p:nvPr/>
            </p:nvSpPr>
            <p:spPr>
              <a:xfrm>
                <a:off x="3499988" y="2700166"/>
                <a:ext cx="2439487" cy="325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30 ECTS per semestre</a:t>
                </a:r>
              </a:p>
            </p:txBody>
          </p:sp>
        </p:grp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C1B5EE2D-4BD3-494F-837C-0A4B58EB57F1}"/>
              </a:ext>
            </a:extLst>
          </p:cNvPr>
          <p:cNvGrpSpPr/>
          <p:nvPr/>
        </p:nvGrpSpPr>
        <p:grpSpPr>
          <a:xfrm>
            <a:off x="389344" y="3122388"/>
            <a:ext cx="8382694" cy="624106"/>
            <a:chOff x="389344" y="3149664"/>
            <a:chExt cx="8382694" cy="624106"/>
          </a:xfrm>
        </p:grpSpPr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3337DC5-F0D2-FC42-A5A3-0A2823EED61D}"/>
                </a:ext>
              </a:extLst>
            </p:cNvPr>
            <p:cNvGrpSpPr/>
            <p:nvPr/>
          </p:nvGrpSpPr>
          <p:grpSpPr>
            <a:xfrm>
              <a:off x="389344" y="3149664"/>
              <a:ext cx="2449016" cy="501271"/>
              <a:chOff x="4939475" y="3645787"/>
              <a:chExt cx="2093318" cy="501271"/>
            </a:xfrm>
          </p:grpSpPr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CD9E74A7-5AEC-794B-A4D4-A04598EECFCF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2000"/>
                  </a:lnSpc>
                </a:pPr>
                <a:endParaRPr lang="ca-ES" dirty="0"/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5E938DA9-2376-5A43-BE9D-9C1CCE4061CA}"/>
                  </a:ext>
                </a:extLst>
              </p:cNvPr>
              <p:cNvSpPr txBox="1"/>
              <p:nvPr/>
            </p:nvSpPr>
            <p:spPr>
              <a:xfrm>
                <a:off x="4947617" y="3726475"/>
                <a:ext cx="2085176" cy="325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Segon any</a:t>
                </a:r>
              </a:p>
            </p:txBody>
          </p:sp>
        </p:grpSp>
        <p:grpSp>
          <p:nvGrpSpPr>
            <p:cNvPr id="64" name="Grupo 63">
              <a:extLst>
                <a:ext uri="{FF2B5EF4-FFF2-40B4-BE49-F238E27FC236}">
                  <a16:creationId xmlns:a16="http://schemas.microsoft.com/office/drawing/2014/main" id="{E5D28837-F799-B14D-89A7-07407F8D03D7}"/>
                </a:ext>
              </a:extLst>
            </p:cNvPr>
            <p:cNvGrpSpPr/>
            <p:nvPr/>
          </p:nvGrpSpPr>
          <p:grpSpPr>
            <a:xfrm>
              <a:off x="3356188" y="3149664"/>
              <a:ext cx="2439488" cy="624106"/>
              <a:chOff x="3499991" y="2614156"/>
              <a:chExt cx="2439488" cy="624106"/>
            </a:xfrm>
          </p:grpSpPr>
          <p:sp>
            <p:nvSpPr>
              <p:cNvPr id="65" name="Rectángulo 64">
                <a:extLst>
                  <a:ext uri="{FF2B5EF4-FFF2-40B4-BE49-F238E27FC236}">
                    <a16:creationId xmlns:a16="http://schemas.microsoft.com/office/drawing/2014/main" id="{7CFCEDBB-D8A9-BB40-9CAE-EE0C47EE0FD7}"/>
                  </a:ext>
                </a:extLst>
              </p:cNvPr>
              <p:cNvSpPr/>
              <p:nvPr/>
            </p:nvSpPr>
            <p:spPr>
              <a:xfrm>
                <a:off x="3499995" y="2614156"/>
                <a:ext cx="2439484" cy="624106"/>
              </a:xfrm>
              <a:prstGeom prst="rect">
                <a:avLst/>
              </a:prstGeom>
              <a:ln w="19050">
                <a:solidFill>
                  <a:srgbClr val="008539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2000"/>
                  </a:lnSpc>
                </a:pPr>
                <a:endParaRPr lang="ca-ES" dirty="0"/>
              </a:p>
            </p:txBody>
          </p:sp>
          <p:sp>
            <p:nvSpPr>
              <p:cNvPr id="66" name="Rectángulo 65">
                <a:extLst>
                  <a:ext uri="{FF2B5EF4-FFF2-40B4-BE49-F238E27FC236}">
                    <a16:creationId xmlns:a16="http://schemas.microsoft.com/office/drawing/2014/main" id="{B664872A-BA65-8748-A27A-E17574FB67CA}"/>
                  </a:ext>
                </a:extLst>
              </p:cNvPr>
              <p:cNvSpPr/>
              <p:nvPr/>
            </p:nvSpPr>
            <p:spPr>
              <a:xfrm>
                <a:off x="3499991" y="2623342"/>
                <a:ext cx="2439487" cy="5820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12 ECTS formació bàsica </a:t>
                </a:r>
              </a:p>
              <a:p>
                <a:pPr>
                  <a:lnSpc>
                    <a:spcPts val="2000"/>
                  </a:lnSpc>
                </a:pPr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48 ECTS obligatoris</a:t>
                </a:r>
              </a:p>
            </p:txBody>
          </p:sp>
        </p:grpSp>
        <p:grpSp>
          <p:nvGrpSpPr>
            <p:cNvPr id="76" name="Grupo 75">
              <a:extLst>
                <a:ext uri="{FF2B5EF4-FFF2-40B4-BE49-F238E27FC236}">
                  <a16:creationId xmlns:a16="http://schemas.microsoft.com/office/drawing/2014/main" id="{67FEB481-A5D6-D04D-BE4B-5BB991D333A7}"/>
                </a:ext>
              </a:extLst>
            </p:cNvPr>
            <p:cNvGrpSpPr/>
            <p:nvPr/>
          </p:nvGrpSpPr>
          <p:grpSpPr>
            <a:xfrm>
              <a:off x="6323027" y="3151590"/>
              <a:ext cx="2449011" cy="501271"/>
              <a:chOff x="3490468" y="2614156"/>
              <a:chExt cx="2449011" cy="550728"/>
            </a:xfrm>
          </p:grpSpPr>
          <p:sp>
            <p:nvSpPr>
              <p:cNvPr id="77" name="Rectángulo 76">
                <a:extLst>
                  <a:ext uri="{FF2B5EF4-FFF2-40B4-BE49-F238E27FC236}">
                    <a16:creationId xmlns:a16="http://schemas.microsoft.com/office/drawing/2014/main" id="{F8493171-9BF1-4F40-AEBC-9CE0CBD390E6}"/>
                  </a:ext>
                </a:extLst>
              </p:cNvPr>
              <p:cNvSpPr/>
              <p:nvPr/>
            </p:nvSpPr>
            <p:spPr>
              <a:xfrm>
                <a:off x="3499995" y="2614156"/>
                <a:ext cx="2439484" cy="550728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2000"/>
                  </a:lnSpc>
                </a:pPr>
                <a:endParaRPr lang="ca-ES" dirty="0"/>
              </a:p>
            </p:txBody>
          </p:sp>
          <p:sp>
            <p:nvSpPr>
              <p:cNvPr id="78" name="Rectángulo 77">
                <a:extLst>
                  <a:ext uri="{FF2B5EF4-FFF2-40B4-BE49-F238E27FC236}">
                    <a16:creationId xmlns:a16="http://schemas.microsoft.com/office/drawing/2014/main" id="{41C6466B-31C8-0B48-B1AD-1FCECA1251FB}"/>
                  </a:ext>
                </a:extLst>
              </p:cNvPr>
              <p:cNvSpPr/>
              <p:nvPr/>
            </p:nvSpPr>
            <p:spPr>
              <a:xfrm>
                <a:off x="3490468" y="2696885"/>
                <a:ext cx="2439487" cy="357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30 ECTS per semestre</a:t>
                </a:r>
              </a:p>
            </p:txBody>
          </p:sp>
        </p:grp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EF9FDE98-9E87-4315-B8AD-675BC5F323C3}"/>
              </a:ext>
            </a:extLst>
          </p:cNvPr>
          <p:cNvGrpSpPr/>
          <p:nvPr/>
        </p:nvGrpSpPr>
        <p:grpSpPr>
          <a:xfrm>
            <a:off x="389346" y="4100430"/>
            <a:ext cx="8374833" cy="501272"/>
            <a:chOff x="389346" y="3950434"/>
            <a:chExt cx="8374833" cy="501272"/>
          </a:xfrm>
        </p:grpSpPr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718E87F2-AB34-3C44-BB9B-479F0837C964}"/>
                </a:ext>
              </a:extLst>
            </p:cNvPr>
            <p:cNvGrpSpPr/>
            <p:nvPr/>
          </p:nvGrpSpPr>
          <p:grpSpPr>
            <a:xfrm>
              <a:off x="389346" y="3950434"/>
              <a:ext cx="2439492" cy="501271"/>
              <a:chOff x="4939475" y="3645787"/>
              <a:chExt cx="2085176" cy="501271"/>
            </a:xfrm>
          </p:grpSpPr>
          <p:sp>
            <p:nvSpPr>
              <p:cNvPr id="55" name="Rectángulo 54">
                <a:extLst>
                  <a:ext uri="{FF2B5EF4-FFF2-40B4-BE49-F238E27FC236}">
                    <a16:creationId xmlns:a16="http://schemas.microsoft.com/office/drawing/2014/main" id="{CD52572C-3D90-274E-AA7D-B4EDE1B51A5A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2000"/>
                  </a:lnSpc>
                </a:pPr>
                <a:endParaRPr lang="ca-ES" dirty="0"/>
              </a:p>
            </p:txBody>
          </p:sp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50A2A4A0-D285-C04D-B655-E3ADAFEEFCED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25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Tercer any</a:t>
                </a:r>
              </a:p>
            </p:txBody>
          </p:sp>
        </p:grpSp>
        <p:grpSp>
          <p:nvGrpSpPr>
            <p:cNvPr id="67" name="Grupo 66">
              <a:extLst>
                <a:ext uri="{FF2B5EF4-FFF2-40B4-BE49-F238E27FC236}">
                  <a16:creationId xmlns:a16="http://schemas.microsoft.com/office/drawing/2014/main" id="{FD64FC8C-8CF1-274C-95D4-E1E9FF88DA18}"/>
                </a:ext>
              </a:extLst>
            </p:cNvPr>
            <p:cNvGrpSpPr/>
            <p:nvPr/>
          </p:nvGrpSpPr>
          <p:grpSpPr>
            <a:xfrm>
              <a:off x="3356188" y="3955300"/>
              <a:ext cx="2439489" cy="496405"/>
              <a:chOff x="3499990" y="2660197"/>
              <a:chExt cx="2439489" cy="496405"/>
            </a:xfrm>
          </p:grpSpPr>
          <p:sp>
            <p:nvSpPr>
              <p:cNvPr id="68" name="Rectángulo 67">
                <a:extLst>
                  <a:ext uri="{FF2B5EF4-FFF2-40B4-BE49-F238E27FC236}">
                    <a16:creationId xmlns:a16="http://schemas.microsoft.com/office/drawing/2014/main" id="{6DE5C192-F3B0-3F4F-8CD4-ADADA22DBA32}"/>
                  </a:ext>
                </a:extLst>
              </p:cNvPr>
              <p:cNvSpPr/>
              <p:nvPr/>
            </p:nvSpPr>
            <p:spPr>
              <a:xfrm>
                <a:off x="3499995" y="2660197"/>
                <a:ext cx="2439484" cy="496405"/>
              </a:xfrm>
              <a:prstGeom prst="rect">
                <a:avLst/>
              </a:prstGeom>
              <a:ln w="19050">
                <a:solidFill>
                  <a:srgbClr val="008539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2000"/>
                  </a:lnSpc>
                </a:pPr>
                <a:endParaRPr lang="ca-ES" dirty="0"/>
              </a:p>
            </p:txBody>
          </p:sp>
          <p:sp>
            <p:nvSpPr>
              <p:cNvPr id="69" name="Rectángulo 68">
                <a:extLst>
                  <a:ext uri="{FF2B5EF4-FFF2-40B4-BE49-F238E27FC236}">
                    <a16:creationId xmlns:a16="http://schemas.microsoft.com/office/drawing/2014/main" id="{41209932-26D5-7E4D-9A80-180C64B61A1E}"/>
                  </a:ext>
                </a:extLst>
              </p:cNvPr>
              <p:cNvSpPr/>
              <p:nvPr/>
            </p:nvSpPr>
            <p:spPr>
              <a:xfrm>
                <a:off x="3499990" y="2731206"/>
                <a:ext cx="2439487" cy="325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60 ECTS obligatoris</a:t>
                </a:r>
              </a:p>
            </p:txBody>
          </p:sp>
        </p:grpSp>
        <p:grpSp>
          <p:nvGrpSpPr>
            <p:cNvPr id="79" name="Grupo 78">
              <a:extLst>
                <a:ext uri="{FF2B5EF4-FFF2-40B4-BE49-F238E27FC236}">
                  <a16:creationId xmlns:a16="http://schemas.microsoft.com/office/drawing/2014/main" id="{CD158117-CD36-1944-AB00-AA0E91C252F3}"/>
                </a:ext>
              </a:extLst>
            </p:cNvPr>
            <p:cNvGrpSpPr/>
            <p:nvPr/>
          </p:nvGrpSpPr>
          <p:grpSpPr>
            <a:xfrm>
              <a:off x="6315167" y="3973412"/>
              <a:ext cx="2449012" cy="478294"/>
              <a:chOff x="3490467" y="2575031"/>
              <a:chExt cx="2449012" cy="478294"/>
            </a:xfrm>
          </p:grpSpPr>
          <p:sp>
            <p:nvSpPr>
              <p:cNvPr id="80" name="Rectángulo 79">
                <a:extLst>
                  <a:ext uri="{FF2B5EF4-FFF2-40B4-BE49-F238E27FC236}">
                    <a16:creationId xmlns:a16="http://schemas.microsoft.com/office/drawing/2014/main" id="{7F1B7CE4-1EE7-A34F-883A-33A8AC585F88}"/>
                  </a:ext>
                </a:extLst>
              </p:cNvPr>
              <p:cNvSpPr/>
              <p:nvPr/>
            </p:nvSpPr>
            <p:spPr>
              <a:xfrm>
                <a:off x="3499995" y="2575031"/>
                <a:ext cx="2439484" cy="478294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2000"/>
                  </a:lnSpc>
                </a:pPr>
                <a:endParaRPr lang="ca-ES" dirty="0"/>
              </a:p>
            </p:txBody>
          </p:sp>
          <p:sp>
            <p:nvSpPr>
              <p:cNvPr id="81" name="Rectángulo 80">
                <a:extLst>
                  <a:ext uri="{FF2B5EF4-FFF2-40B4-BE49-F238E27FC236}">
                    <a16:creationId xmlns:a16="http://schemas.microsoft.com/office/drawing/2014/main" id="{A19FFADA-FA81-7C4F-B1C6-15D268C5A403}"/>
                  </a:ext>
                </a:extLst>
              </p:cNvPr>
              <p:cNvSpPr/>
              <p:nvPr/>
            </p:nvSpPr>
            <p:spPr>
              <a:xfrm>
                <a:off x="3490467" y="2627928"/>
                <a:ext cx="2439487" cy="325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30 ECTS per semestre</a:t>
                </a:r>
              </a:p>
            </p:txBody>
          </p:sp>
        </p:grp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88FB36A9-14F6-46F8-A9D8-3D7ADFA5C0B4}"/>
              </a:ext>
            </a:extLst>
          </p:cNvPr>
          <p:cNvGrpSpPr/>
          <p:nvPr/>
        </p:nvGrpSpPr>
        <p:grpSpPr>
          <a:xfrm>
            <a:off x="389349" y="4955639"/>
            <a:ext cx="8374828" cy="913096"/>
            <a:chOff x="389349" y="4724733"/>
            <a:chExt cx="8374828" cy="913096"/>
          </a:xfrm>
        </p:grpSpPr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B2063927-0F6F-F846-BE20-71B1F48F40F4}"/>
                </a:ext>
              </a:extLst>
            </p:cNvPr>
            <p:cNvSpPr/>
            <p:nvPr/>
          </p:nvSpPr>
          <p:spPr>
            <a:xfrm>
              <a:off x="6324693" y="4724733"/>
              <a:ext cx="2439484" cy="729441"/>
            </a:xfrm>
            <a:prstGeom prst="rect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2000"/>
                </a:lnSpc>
              </a:pPr>
              <a:endParaRPr lang="ca-ES" dirty="0"/>
            </a:p>
          </p:txBody>
        </p: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1E5014E7-75F1-5443-B881-BD1E45AB1508}"/>
                </a:ext>
              </a:extLst>
            </p:cNvPr>
            <p:cNvGrpSpPr/>
            <p:nvPr/>
          </p:nvGrpSpPr>
          <p:grpSpPr>
            <a:xfrm>
              <a:off x="389349" y="4730335"/>
              <a:ext cx="2439494" cy="501271"/>
              <a:chOff x="4939475" y="3645787"/>
              <a:chExt cx="2085176" cy="501271"/>
            </a:xfrm>
          </p:grpSpPr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3DAF11D6-35AE-9643-BF53-2A27972BC49F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2000"/>
                  </a:lnSpc>
                </a:pPr>
                <a:endParaRPr lang="ca-ES" dirty="0"/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679C4E21-27BD-C24C-82C0-7585E3D007D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25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Quart any</a:t>
                </a:r>
              </a:p>
            </p:txBody>
          </p:sp>
        </p:grp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4E76F9F4-D86B-AB4E-85A8-6D4E278F07FF}"/>
                </a:ext>
              </a:extLst>
            </p:cNvPr>
            <p:cNvGrpSpPr/>
            <p:nvPr/>
          </p:nvGrpSpPr>
          <p:grpSpPr>
            <a:xfrm>
              <a:off x="3356188" y="4730335"/>
              <a:ext cx="2439484" cy="907494"/>
              <a:chOff x="3499991" y="2511279"/>
              <a:chExt cx="2439484" cy="907494"/>
            </a:xfrm>
          </p:grpSpPr>
          <p:sp>
            <p:nvSpPr>
              <p:cNvPr id="71" name="Rectángulo 70">
                <a:extLst>
                  <a:ext uri="{FF2B5EF4-FFF2-40B4-BE49-F238E27FC236}">
                    <a16:creationId xmlns:a16="http://schemas.microsoft.com/office/drawing/2014/main" id="{64EF3C24-DD9F-A246-8561-BB0C1B939486}"/>
                  </a:ext>
                </a:extLst>
              </p:cNvPr>
              <p:cNvSpPr/>
              <p:nvPr/>
            </p:nvSpPr>
            <p:spPr>
              <a:xfrm>
                <a:off x="3499995" y="2511279"/>
                <a:ext cx="2439480" cy="907494"/>
              </a:xfrm>
              <a:prstGeom prst="rect">
                <a:avLst/>
              </a:prstGeom>
              <a:ln w="19050">
                <a:solidFill>
                  <a:srgbClr val="008539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2000"/>
                  </a:lnSpc>
                </a:pPr>
                <a:endParaRPr lang="ca-ES" dirty="0"/>
              </a:p>
            </p:txBody>
          </p:sp>
          <p:sp>
            <p:nvSpPr>
              <p:cNvPr id="72" name="Rectángulo 71">
                <a:extLst>
                  <a:ext uri="{FF2B5EF4-FFF2-40B4-BE49-F238E27FC236}">
                    <a16:creationId xmlns:a16="http://schemas.microsoft.com/office/drawing/2014/main" id="{4CC534EC-740D-024B-AD7B-2A144499A8C5}"/>
                  </a:ext>
                </a:extLst>
              </p:cNvPr>
              <p:cNvSpPr/>
              <p:nvPr/>
            </p:nvSpPr>
            <p:spPr>
              <a:xfrm>
                <a:off x="3499991" y="2515887"/>
                <a:ext cx="2439484" cy="8384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12 ECTS obligatoris</a:t>
                </a:r>
              </a:p>
              <a:p>
                <a:pPr>
                  <a:lnSpc>
                    <a:spcPts val="2000"/>
                  </a:lnSpc>
                </a:pPr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42 ECTS optatius</a:t>
                </a:r>
              </a:p>
              <a:p>
                <a:pPr>
                  <a:lnSpc>
                    <a:spcPts val="2000"/>
                  </a:lnSpc>
                </a:pPr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 ECTS TFG</a:t>
                </a:r>
              </a:p>
            </p:txBody>
          </p:sp>
        </p:grpSp>
        <p:sp>
          <p:nvSpPr>
            <p:cNvPr id="84" name="Rectángulo 83">
              <a:extLst>
                <a:ext uri="{FF2B5EF4-FFF2-40B4-BE49-F238E27FC236}">
                  <a16:creationId xmlns:a16="http://schemas.microsoft.com/office/drawing/2014/main" id="{4DB5DAA3-3F25-F94D-B990-40C972C5BB9F}"/>
                </a:ext>
              </a:extLst>
            </p:cNvPr>
            <p:cNvSpPr/>
            <p:nvPr/>
          </p:nvSpPr>
          <p:spPr>
            <a:xfrm>
              <a:off x="6324690" y="4812195"/>
              <a:ext cx="2439487" cy="5820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Primer semestre: 30 ECTS</a:t>
              </a:r>
            </a:p>
            <a:p>
              <a:pPr>
                <a:lnSpc>
                  <a:spcPts val="2000"/>
                </a:lnSpc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Segon semestre: 30 ECTS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A207914-466F-4620-959B-3C61E59D91DD}"/>
              </a:ext>
            </a:extLst>
          </p:cNvPr>
          <p:cNvGrpSpPr/>
          <p:nvPr/>
        </p:nvGrpSpPr>
        <p:grpSpPr>
          <a:xfrm>
            <a:off x="4175169" y="1708257"/>
            <a:ext cx="3670082" cy="380028"/>
            <a:chOff x="4175169" y="1708257"/>
            <a:chExt cx="3670082" cy="380028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3C4BE7D8-AE8E-6F4C-9C65-FDBFB3D640EB}"/>
                </a:ext>
              </a:extLst>
            </p:cNvPr>
            <p:cNvSpPr/>
            <p:nvPr/>
          </p:nvSpPr>
          <p:spPr>
            <a:xfrm>
              <a:off x="4175169" y="1708257"/>
              <a:ext cx="6848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a-ES" b="1" dirty="0">
                  <a:latin typeface="Arial" panose="020B0604020202020204" pitchFamily="34" charset="0"/>
                  <a:cs typeface="Arial" panose="020B0604020202020204" pitchFamily="34" charset="0"/>
                </a:rPr>
                <a:t>UAB</a:t>
              </a:r>
              <a:endParaRPr lang="ca-ES" dirty="0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2D0C5D22-FBA5-2640-8405-38053378F6A1}"/>
                </a:ext>
              </a:extLst>
            </p:cNvPr>
            <p:cNvSpPr/>
            <p:nvPr/>
          </p:nvSpPr>
          <p:spPr>
            <a:xfrm>
              <a:off x="7224568" y="1718953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a-ES" b="1" dirty="0">
                  <a:latin typeface="Arial" panose="020B0604020202020204" pitchFamily="34" charset="0"/>
                  <a:cs typeface="Arial" panose="020B0604020202020204" pitchFamily="34" charset="0"/>
                </a:rPr>
                <a:t>UT1</a:t>
              </a:r>
              <a:endParaRPr lang="ca-ES" dirty="0"/>
            </a:p>
          </p:txBody>
        </p:sp>
      </p:grpSp>
      <p:sp>
        <p:nvSpPr>
          <p:cNvPr id="49" name="CuadroTexto 48">
            <a:hlinkClick r:id="rId4"/>
            <a:extLst>
              <a:ext uri="{FF2B5EF4-FFF2-40B4-BE49-F238E27FC236}">
                <a16:creationId xmlns:a16="http://schemas.microsoft.com/office/drawing/2014/main" id="{83DB00FC-6966-4167-A2D6-92920064CE91}"/>
              </a:ext>
            </a:extLst>
          </p:cNvPr>
          <p:cNvSpPr txBox="1"/>
          <p:nvPr/>
        </p:nvSpPr>
        <p:spPr>
          <a:xfrm>
            <a:off x="6005198" y="6192229"/>
            <a:ext cx="262311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B2F7430B-F541-4CE3-894D-C5204F22B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00626" y="6157185"/>
            <a:ext cx="299886" cy="309258"/>
          </a:xfrm>
          <a:prstGeom prst="rect">
            <a:avLst/>
          </a:prstGeom>
        </p:spPr>
      </p:pic>
      <p:pic>
        <p:nvPicPr>
          <p:cNvPr id="7" name="Imagen 13">
            <a:hlinkClick r:id="rId7"/>
            <a:extLst>
              <a:ext uri="{FF2B5EF4-FFF2-40B4-BE49-F238E27FC236}">
                <a16:creationId xmlns:a16="http://schemas.microsoft.com/office/drawing/2014/main" id="{FADD7548-2B25-E713-80D7-17AF4D5168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97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92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49" grpId="0"/>
      <p:bldP spid="4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O:\Laia\fitxes-graus\Imatges-graus\Facultat Dret\dret-droit.jpg">
            <a:extLst>
              <a:ext uri="{FF2B5EF4-FFF2-40B4-BE49-F238E27FC236}">
                <a16:creationId xmlns:a16="http://schemas.microsoft.com/office/drawing/2014/main" id="{28158ECD-CDB5-4813-8B91-D1E5B85D7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24"/>
          <a:stretch/>
        </p:blipFill>
        <p:spPr bwMode="auto">
          <a:xfrm>
            <a:off x="-108857" y="-715"/>
            <a:ext cx="9252857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QuadreDeText 13">
            <a:extLst>
              <a:ext uri="{FF2B5EF4-FFF2-40B4-BE49-F238E27FC236}">
                <a16:creationId xmlns:a16="http://schemas.microsoft.com/office/drawing/2014/main" id="{5B31CB7A-CECE-4F87-B55A-4F48B9A85CA8}"/>
              </a:ext>
            </a:extLst>
          </p:cNvPr>
          <p:cNvSpPr txBox="1"/>
          <p:nvPr/>
        </p:nvSpPr>
        <p:spPr>
          <a:xfrm>
            <a:off x="1057477" y="1884722"/>
            <a:ext cx="6922741" cy="231581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dirty="0">
                <a:latin typeface="Arial"/>
                <a:cs typeface="Arial"/>
              </a:rPr>
              <a:t>Podràs aprendre </a:t>
            </a:r>
            <a:r>
              <a:rPr lang="ca-ES" sz="2000" b="1" dirty="0">
                <a:latin typeface="Arial"/>
                <a:cs typeface="Arial"/>
              </a:rPr>
              <a:t>dret espanyol i francès </a:t>
            </a:r>
            <a:r>
              <a:rPr lang="ca-ES" sz="2000" dirty="0">
                <a:latin typeface="Arial"/>
                <a:cs typeface="Arial"/>
              </a:rPr>
              <a:t>i conèixer, juntament amb els estudiants de tots dos països, com s'aplica sobre el terreny, millorar la teva competència en idiomes i projectar internacionalment els teus coneixements jurídics.</a:t>
            </a:r>
            <a:endParaRPr lang="ca-ES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9E506BF-3B8F-8145-93F9-E2F3A30711FB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F34B470-4DAA-8746-A1F4-75D3D896B851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56854609-DA37-452C-964C-95B8327A4215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99C02EC-3585-4F92-973E-7A2F5F84B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3E9B7EB3-CEAE-26E4-8009-DD8A632989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68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9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 animBg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O:\Laia\fitxes-graus\Imatges-graus\Facultat Dret\dret-droit.jpg">
            <a:extLst>
              <a:ext uri="{FF2B5EF4-FFF2-40B4-BE49-F238E27FC236}">
                <a16:creationId xmlns:a16="http://schemas.microsoft.com/office/drawing/2014/main" id="{45782F77-92B6-4AE4-B60E-1C8508558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24"/>
          <a:stretch/>
        </p:blipFill>
        <p:spPr bwMode="auto">
          <a:xfrm>
            <a:off x="-108857" y="-715"/>
            <a:ext cx="9252857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2F9A845-06B8-3040-A886-491B070FB8F1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1D145F76-B1F2-4C66-9383-0AD277905F0E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ECDB68C-99D5-433F-AF48-D4BBC6F1E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B9DD67C8-C099-7E49-007C-5061899F032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QuadreDeText 2">
            <a:extLst>
              <a:ext uri="{FF2B5EF4-FFF2-40B4-BE49-F238E27FC236}">
                <a16:creationId xmlns:a16="http://schemas.microsoft.com/office/drawing/2014/main" id="{9B27F2E8-6970-8850-B0EE-CA903DA45468}"/>
              </a:ext>
            </a:extLst>
          </p:cNvPr>
          <p:cNvSpPr txBox="1"/>
          <p:nvPr/>
        </p:nvSpPr>
        <p:spPr>
          <a:xfrm>
            <a:off x="969207" y="1865763"/>
            <a:ext cx="7735012" cy="375781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>
                <a:latin typeface="Arial"/>
                <a:cs typeface="Arial"/>
              </a:rPr>
              <a:t>Especialistes en </a:t>
            </a:r>
            <a:r>
              <a:rPr lang="ca-ES" sz="1600" b="1">
                <a:latin typeface="Arial"/>
                <a:cs typeface="Arial"/>
              </a:rPr>
              <a:t>dret espanyol i francès. </a:t>
            </a:r>
          </a:p>
          <a:p>
            <a:pPr marL="319387" indent="-319387" defTabSz="910227" fontAlgn="base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>
                <a:latin typeface="Arial"/>
                <a:cs typeface="Arial"/>
              </a:rPr>
              <a:t>Jutges</a:t>
            </a:r>
            <a:r>
              <a:rPr lang="ca-ES" sz="1600">
                <a:latin typeface="Arial"/>
                <a:cs typeface="Arial"/>
              </a:rPr>
              <a:t>, </a:t>
            </a:r>
            <a:r>
              <a:rPr lang="ca-ES" sz="1600" b="1">
                <a:latin typeface="Arial"/>
                <a:cs typeface="Arial"/>
              </a:rPr>
              <a:t>fiscals</a:t>
            </a:r>
            <a:r>
              <a:rPr lang="ca-ES" sz="1600">
                <a:latin typeface="Arial"/>
                <a:cs typeface="Arial"/>
              </a:rPr>
              <a:t> i </a:t>
            </a:r>
            <a:r>
              <a:rPr lang="ca-ES" sz="1600" b="1">
                <a:latin typeface="Arial"/>
                <a:cs typeface="Arial"/>
              </a:rPr>
              <a:t>lletrats </a:t>
            </a:r>
            <a:r>
              <a:rPr lang="ca-ES" sz="1600">
                <a:latin typeface="Arial"/>
                <a:cs typeface="Arial"/>
              </a:rPr>
              <a:t>de l’administració de justícia. </a:t>
            </a:r>
            <a:r>
              <a:rPr lang="ca-ES" sz="1600" b="1">
                <a:latin typeface="Arial"/>
                <a:cs typeface="Arial"/>
              </a:rPr>
              <a:t>Procuradors.</a:t>
            </a:r>
          </a:p>
          <a:p>
            <a:pPr marL="319387" indent="-319387" defTabSz="910227" fontAlgn="base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>
                <a:latin typeface="Arial"/>
                <a:cs typeface="Arial"/>
              </a:rPr>
              <a:t>Funcionaris i tècnics</a:t>
            </a:r>
            <a:r>
              <a:rPr lang="ca-ES" sz="1600">
                <a:latin typeface="Arial"/>
                <a:cs typeface="Arial"/>
              </a:rPr>
              <a:t> </a:t>
            </a:r>
            <a:r>
              <a:rPr lang="ca-ES" sz="1600" dirty="0">
                <a:latin typeface="Arial"/>
                <a:cs typeface="Arial"/>
              </a:rPr>
              <a:t>d’administracions </a:t>
            </a:r>
            <a:r>
              <a:rPr lang="ca-ES" sz="1600">
                <a:latin typeface="Arial"/>
                <a:cs typeface="Arial"/>
              </a:rPr>
              <a:t>publiques. </a:t>
            </a:r>
            <a:r>
              <a:rPr lang="ca-ES" sz="1600" b="1">
                <a:latin typeface="Arial"/>
                <a:cs typeface="Arial"/>
              </a:rPr>
              <a:t>Secretaris</a:t>
            </a:r>
            <a:r>
              <a:rPr lang="ca-ES" sz="1600">
                <a:latin typeface="Arial"/>
                <a:cs typeface="Arial"/>
              </a:rPr>
              <a:t> </a:t>
            </a:r>
            <a:r>
              <a:rPr lang="ca-ES" sz="1600" dirty="0">
                <a:latin typeface="Arial"/>
                <a:cs typeface="Arial"/>
              </a:rPr>
              <a:t>d’ajuntaments.</a:t>
            </a:r>
          </a:p>
          <a:p>
            <a:pPr marL="319387" indent="-319387" defTabSz="910227" fontAlgn="base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>
                <a:latin typeface="Arial"/>
                <a:cs typeface="Arial"/>
              </a:rPr>
              <a:t>Diplomàcia i assessorament </a:t>
            </a:r>
            <a:r>
              <a:rPr lang="ca-ES" sz="1600">
                <a:latin typeface="Arial"/>
                <a:cs typeface="Arial"/>
              </a:rPr>
              <a:t>a organismes internacionals.</a:t>
            </a:r>
            <a:endParaRPr lang="ca-ES" sz="1600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Notaris</a:t>
            </a:r>
            <a:r>
              <a:rPr lang="ca-ES" sz="1600" dirty="0">
                <a:latin typeface="Arial"/>
                <a:cs typeface="Arial"/>
              </a:rPr>
              <a:t> </a:t>
            </a:r>
            <a:r>
              <a:rPr lang="ca-ES" sz="1600">
                <a:latin typeface="Arial"/>
                <a:cs typeface="Arial"/>
              </a:rPr>
              <a:t>i </a:t>
            </a:r>
            <a:r>
              <a:rPr lang="ca-ES" sz="1600" b="1">
                <a:latin typeface="Arial"/>
                <a:cs typeface="Arial"/>
              </a:rPr>
              <a:t>registradors</a:t>
            </a:r>
            <a:r>
              <a:rPr lang="ca-ES" sz="160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>
                <a:latin typeface="Arial"/>
                <a:cs typeface="Arial"/>
              </a:rPr>
              <a:t>Assessorament jurídic </a:t>
            </a:r>
            <a:r>
              <a:rPr lang="ca-ES" sz="1600">
                <a:latin typeface="Arial"/>
                <a:cs typeface="Arial"/>
              </a:rPr>
              <a:t>i exercici a la </a:t>
            </a:r>
            <a:r>
              <a:rPr lang="ca-ES" sz="1600" b="1">
                <a:latin typeface="Arial"/>
                <a:cs typeface="Arial"/>
              </a:rPr>
              <a:t>política.</a:t>
            </a:r>
            <a:endParaRPr lang="ca-ES" sz="1600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>
                <a:latin typeface="Arial"/>
                <a:cs typeface="Arial"/>
              </a:rPr>
              <a:t>Advocats</a:t>
            </a:r>
            <a:r>
              <a:rPr lang="ca-ES" sz="1600"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d’empreses</a:t>
            </a:r>
            <a:r>
              <a:rPr lang="ca-ES" sz="1600" dirty="0">
                <a:latin typeface="Arial"/>
                <a:cs typeface="Arial"/>
              </a:rPr>
              <a:t> en diferents </a:t>
            </a:r>
            <a:r>
              <a:rPr lang="ca-ES" sz="1600">
                <a:latin typeface="Arial"/>
                <a:cs typeface="Arial"/>
              </a:rPr>
              <a:t>departaments.</a:t>
            </a:r>
          </a:p>
          <a:p>
            <a:pPr marL="319387" indent="-319387" defTabSz="910227" fontAlgn="base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>
                <a:latin typeface="Arial"/>
                <a:cs typeface="Arial"/>
              </a:rPr>
              <a:t>Assessorament</a:t>
            </a:r>
            <a:r>
              <a:rPr lang="ca-ES" sz="1600">
                <a:latin typeface="Arial"/>
                <a:cs typeface="Arial"/>
              </a:rPr>
              <a:t> jurídic a </a:t>
            </a:r>
            <a:r>
              <a:rPr lang="ca-ES" sz="1600" b="1">
                <a:latin typeface="Arial"/>
                <a:cs typeface="Arial"/>
              </a:rPr>
              <a:t>empreses i particulars.</a:t>
            </a:r>
            <a:endParaRPr lang="ca-ES" sz="1600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>
                <a:latin typeface="Arial"/>
                <a:cs typeface="Arial"/>
              </a:rPr>
              <a:t>Corredors de comerç </a:t>
            </a:r>
            <a:r>
              <a:rPr lang="ca-ES" sz="1600">
                <a:latin typeface="Arial"/>
                <a:cs typeface="Arial"/>
              </a:rPr>
              <a:t>i </a:t>
            </a:r>
            <a:r>
              <a:rPr lang="ca-ES" sz="1600" b="1">
                <a:latin typeface="Arial"/>
                <a:cs typeface="Arial"/>
              </a:rPr>
              <a:t>assessorament</a:t>
            </a:r>
            <a:r>
              <a:rPr lang="ca-ES" sz="1600">
                <a:latin typeface="Arial"/>
                <a:cs typeface="Arial"/>
              </a:rPr>
              <a:t> en societats i agències de Borsa.</a:t>
            </a:r>
          </a:p>
          <a:p>
            <a:pPr marL="319387" indent="-319387" defTabSz="910227" fontAlgn="base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>
                <a:latin typeface="Arial"/>
                <a:cs typeface="Arial"/>
              </a:rPr>
              <a:t>Docència</a:t>
            </a:r>
            <a:r>
              <a:rPr lang="ca-ES" sz="1600">
                <a:latin typeface="Arial"/>
                <a:cs typeface="Arial"/>
              </a:rPr>
              <a:t> universitària.</a:t>
            </a:r>
          </a:p>
        </p:txBody>
      </p:sp>
    </p:spTree>
    <p:extLst>
      <p:ext uri="{BB962C8B-B14F-4D97-AF65-F5344CB8AC3E}">
        <p14:creationId xmlns:p14="http://schemas.microsoft.com/office/powerpoint/2010/main" val="250691811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10 </a:t>
              </a:r>
              <a:r>
                <a:rPr lang="ca-ES" sz="2000" dirty="0"/>
                <a:t>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49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9780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89510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O:\Laia\fitxes-graus\Imatges-graus\Facultat Dret\dret-droit.jpg">
            <a:extLst>
              <a:ext uri="{FF2B5EF4-FFF2-40B4-BE49-F238E27FC236}">
                <a16:creationId xmlns:a16="http://schemas.microsoft.com/office/drawing/2014/main" id="{93D1D63F-92A7-FC45-A560-E6A85B07A6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87" y="1668022"/>
            <a:ext cx="9144000" cy="404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8" y="273491"/>
            <a:ext cx="760166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dirty="0">
                <a:latin typeface="Arial"/>
                <a:cs typeface="Arial"/>
              </a:rPr>
              <a:t>Grau en Dret + Licence en Droit </a:t>
            </a:r>
            <a:br>
              <a:rPr lang="fr-FR" sz="3200" b="1" dirty="0">
                <a:latin typeface="Arial"/>
                <a:cs typeface="Arial"/>
              </a:rPr>
            </a:br>
            <a:r>
              <a:rPr lang="fr-FR" sz="3200" b="1" dirty="0">
                <a:latin typeface="Arial"/>
                <a:cs typeface="Arial"/>
              </a:rPr>
              <a:t>+ Master 1 en Droit</a:t>
            </a:r>
            <a:endParaRPr lang="ca-ES" sz="3200" b="1" dirty="0"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DA170DED-2A0B-BB67-EFF5-2D1236B56E0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66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O:\Laia\fitxes-graus\Imatges-graus\Facultat Dret\dret-droit.jpg">
            <a:extLst>
              <a:ext uri="{FF2B5EF4-FFF2-40B4-BE49-F238E27FC236}">
                <a16:creationId xmlns:a16="http://schemas.microsoft.com/office/drawing/2014/main" id="{D98BBF9E-791A-7247-AAFF-50794F6B8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24"/>
          <a:stretch/>
        </p:blipFill>
        <p:spPr bwMode="auto">
          <a:xfrm>
            <a:off x="-108857" y="-715"/>
            <a:ext cx="9252857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512450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Dret Espanyol + Dret Francès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9,746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Dret Espanyol + Dret Francès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6,188</a:t>
                      </a:r>
                      <a:endParaRPr lang="ca-ES" dirty="0"/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56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  <a:endParaRPr lang="ca-ES" dirty="0"/>
          </a:p>
        </p:txBody>
      </p:sp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2D7D8855-877C-41C7-B5A0-87090E4B833C}"/>
              </a:ext>
            </a:extLst>
          </p:cNvPr>
          <p:cNvSpPr txBox="1"/>
          <p:nvPr/>
        </p:nvSpPr>
        <p:spPr>
          <a:xfrm>
            <a:off x="1375529" y="3928991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2909CE2-A235-455A-80CB-99252B4E4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3896437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637BBDB1-B078-6265-399A-C981EB11F1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4" name="Agrupa 3">
            <a:extLst>
              <a:ext uri="{FF2B5EF4-FFF2-40B4-BE49-F238E27FC236}">
                <a16:creationId xmlns:a16="http://schemas.microsoft.com/office/drawing/2014/main" id="{5FFF9BD0-2FF7-FD16-E667-A7C340FCE27A}"/>
              </a:ext>
            </a:extLst>
          </p:cNvPr>
          <p:cNvGrpSpPr/>
          <p:nvPr/>
        </p:nvGrpSpPr>
        <p:grpSpPr>
          <a:xfrm>
            <a:off x="3652668" y="6143472"/>
            <a:ext cx="4971385" cy="309716"/>
            <a:chOff x="3652668" y="6143472"/>
            <a:chExt cx="4971385" cy="309716"/>
          </a:xfrm>
        </p:grpSpPr>
        <p:sp>
          <p:nvSpPr>
            <p:cNvPr id="5" name="CuadroTexto 13">
              <a:hlinkClick r:id="rId10"/>
              <a:extLst>
                <a:ext uri="{FF2B5EF4-FFF2-40B4-BE49-F238E27FC236}">
                  <a16:creationId xmlns:a16="http://schemas.microsoft.com/office/drawing/2014/main" id="{911EB56E-FD61-EA95-99B0-32818ABA3AA8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7" name="Imagen 14">
              <a:extLst>
                <a:ext uri="{FF2B5EF4-FFF2-40B4-BE49-F238E27FC236}">
                  <a16:creationId xmlns:a16="http://schemas.microsoft.com/office/drawing/2014/main" id="{A2842936-7F02-78B8-3006-AFEA1195F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99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O:\Laia\fitxes-graus\Imatges-graus\Facultat Dret\dret-droit.jpg">
            <a:extLst>
              <a:ext uri="{FF2B5EF4-FFF2-40B4-BE49-F238E27FC236}">
                <a16:creationId xmlns:a16="http://schemas.microsoft.com/office/drawing/2014/main" id="{A7B2BF96-DCDE-416F-BA32-2C148C111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24"/>
          <a:stretch/>
        </p:blipFill>
        <p:spPr bwMode="auto">
          <a:xfrm>
            <a:off x="-108857" y="-715"/>
            <a:ext cx="9252857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1736674"/>
            <a:ext cx="7123660" cy="382001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Bon nivell de llengua francesa.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Capacitat de comprensió lectora i facilitat en l'expressió oral i escrita.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Facilitat per treballar en grup i elevat interès per l'estudi.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Coneixements o, si més no, interessos relacionats amb les ciències socials, especialment els vinculats a qüestions socials.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Sensibilitat per la justícia i per la participació en les institucions públiques.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Capacitat memorística.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82680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68530207-7DD5-4902-ABF1-2501FDCF7430}"/>
              </a:ext>
            </a:extLst>
          </p:cNvPr>
          <p:cNvSpPr txBox="1"/>
          <p:nvPr/>
        </p:nvSpPr>
        <p:spPr>
          <a:xfrm>
            <a:off x="5746023" y="6212710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7EF2B8E-8B2F-4B38-BB80-A740F3B46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20715" y="61805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B360BE7C-51A0-0767-6461-506DC5C718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51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O:\Laia\fitxes-graus\Imatges-graus\Facultat Dret\dret-droit.jpg">
            <a:extLst>
              <a:ext uri="{FF2B5EF4-FFF2-40B4-BE49-F238E27FC236}">
                <a16:creationId xmlns:a16="http://schemas.microsoft.com/office/drawing/2014/main" id="{B49229D5-43FC-4137-8195-A6168C142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24"/>
          <a:stretch/>
        </p:blipFill>
        <p:spPr bwMode="auto">
          <a:xfrm>
            <a:off x="-108857" y="-715"/>
            <a:ext cx="9252857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2F9A845-06B8-3040-A886-491B070FB8F1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Objectiu del programa</a:t>
            </a:r>
          </a:p>
        </p:txBody>
      </p:sp>
      <p:sp>
        <p:nvSpPr>
          <p:cNvPr id="14" name="QuadreDeText 13"/>
          <p:cNvSpPr txBox="1"/>
          <p:nvPr/>
        </p:nvSpPr>
        <p:spPr>
          <a:xfrm>
            <a:off x="969207" y="2005617"/>
            <a:ext cx="7123660" cy="270624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Cooperació entre universitats.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Marc de l’Espai Europeu d’Educació Superior i de l’Euroregió.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Equivalència i reconeixement de les assignatures que s’imparteixen.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B5BFF092-DC23-CBAA-0E85-719D1F4EF3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49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O:\Laia\fitxes-graus\Imatges-graus\Facultat Dret\dret-droit.jpg">
            <a:extLst>
              <a:ext uri="{FF2B5EF4-FFF2-40B4-BE49-F238E27FC236}">
                <a16:creationId xmlns:a16="http://schemas.microsoft.com/office/drawing/2014/main" id="{9B21563A-B26D-40A3-B9D2-C5782C7F8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24"/>
          <a:stretch/>
        </p:blipFill>
        <p:spPr bwMode="auto">
          <a:xfrm>
            <a:off x="-108857" y="-715"/>
            <a:ext cx="9252857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2F9A845-06B8-3040-A886-491B070FB8F1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Procés de selecció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QuadreDeText 13">
            <a:extLst>
              <a:ext uri="{FF2B5EF4-FFF2-40B4-BE49-F238E27FC236}">
                <a16:creationId xmlns:a16="http://schemas.microsoft.com/office/drawing/2014/main" id="{E598B9F5-8D04-0C43-9A42-33F24AFF491F}"/>
              </a:ext>
            </a:extLst>
          </p:cNvPr>
          <p:cNvSpPr txBox="1"/>
          <p:nvPr/>
        </p:nvSpPr>
        <p:spPr>
          <a:xfrm>
            <a:off x="969207" y="2005617"/>
            <a:ext cx="7123660" cy="322433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Selecció per la Universitat d’origen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Superació de primer i segon any, o mínim de 120 ETCS. 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Administrador responsable del programa a cada universitat.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Benefici de tots els serveis de les dues universitats. 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Possibilitat de accedir preferentment al Màster Universitari Integració Europea (UAB) i Màster 2 a França. </a:t>
            </a:r>
          </a:p>
        </p:txBody>
      </p:sp>
      <p:sp>
        <p:nvSpPr>
          <p:cNvPr id="2" name="CuadroTexto 6">
            <a:hlinkClick r:id="rId4"/>
            <a:extLst>
              <a:ext uri="{FF2B5EF4-FFF2-40B4-BE49-F238E27FC236}">
                <a16:creationId xmlns:a16="http://schemas.microsoft.com/office/drawing/2014/main" id="{A3A90F32-0661-2444-44DB-4683A6AAF42B}"/>
              </a:ext>
            </a:extLst>
          </p:cNvPr>
          <p:cNvSpPr txBox="1"/>
          <p:nvPr/>
        </p:nvSpPr>
        <p:spPr>
          <a:xfrm>
            <a:off x="5804233" y="6188438"/>
            <a:ext cx="2558532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 sobre l’accés</a:t>
            </a:r>
          </a:p>
        </p:txBody>
      </p:sp>
      <p:pic>
        <p:nvPicPr>
          <p:cNvPr id="3" name="Imagen 9">
            <a:extLst>
              <a:ext uri="{FF2B5EF4-FFF2-40B4-BE49-F238E27FC236}">
                <a16:creationId xmlns:a16="http://schemas.microsoft.com/office/drawing/2014/main" id="{AB1215E6-FAC7-24E6-1997-87692014F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78925" y="6156234"/>
            <a:ext cx="299886" cy="309258"/>
          </a:xfrm>
          <a:prstGeom prst="rect">
            <a:avLst/>
          </a:prstGeom>
        </p:spPr>
      </p:pic>
      <p:pic>
        <p:nvPicPr>
          <p:cNvPr id="4" name="Imagen 13">
            <a:hlinkClick r:id="rId7"/>
            <a:extLst>
              <a:ext uri="{FF2B5EF4-FFF2-40B4-BE49-F238E27FC236}">
                <a16:creationId xmlns:a16="http://schemas.microsoft.com/office/drawing/2014/main" id="{A9CAA05E-94B3-F766-1A5B-443BAAFA3F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65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3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8" grpId="0"/>
      <p:bldP spid="2" grpId="0"/>
      <p:bldP spid="2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AE97A5-96A9-4370-8172-23B79FF258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F92DA6-4902-4F55-8441-853C53AA33F1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ccf361f3-7d9d-47e4-9d86-af699410c5d4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4323b3df-8132-45da-9814-5f12b4f3bf2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A60626A-9D78-440D-81AE-17BDD46C15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14524</TotalTime>
  <Words>1014</Words>
  <Application>Microsoft Office PowerPoint</Application>
  <PresentationFormat>Presentación en pantalla (4:3)</PresentationFormat>
  <Paragraphs>167</Paragraphs>
  <Slides>19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Calibri</vt:lpstr>
      <vt:lpstr>Arial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435</cp:revision>
  <dcterms:created xsi:type="dcterms:W3CDTF">2019-11-11T08:24:52Z</dcterms:created>
  <dcterms:modified xsi:type="dcterms:W3CDTF">2025-03-26T10:25:34Z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